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8.xml" ContentType="application/inkml+xml"/>
  <Override PartName="/ppt/ink/ink9.xml" ContentType="application/inkml+xml"/>
  <Override PartName="/ppt/ink/ink10.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ink/ink11.xml" ContentType="application/inkml+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28.xml" ContentType="application/inkml+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50"/>
  </p:notesMasterIdLst>
  <p:sldIdLst>
    <p:sldId id="258" r:id="rId5"/>
    <p:sldId id="271" r:id="rId6"/>
    <p:sldId id="321" r:id="rId7"/>
    <p:sldId id="278" r:id="rId8"/>
    <p:sldId id="311" r:id="rId9"/>
    <p:sldId id="266" r:id="rId10"/>
    <p:sldId id="319" r:id="rId11"/>
    <p:sldId id="310" r:id="rId12"/>
    <p:sldId id="317" r:id="rId13"/>
    <p:sldId id="264" r:id="rId14"/>
    <p:sldId id="300" r:id="rId15"/>
    <p:sldId id="315" r:id="rId16"/>
    <p:sldId id="261" r:id="rId17"/>
    <p:sldId id="280" r:id="rId18"/>
    <p:sldId id="296" r:id="rId19"/>
    <p:sldId id="288" r:id="rId20"/>
    <p:sldId id="291" r:id="rId21"/>
    <p:sldId id="297" r:id="rId22"/>
    <p:sldId id="263" r:id="rId23"/>
    <p:sldId id="318" r:id="rId24"/>
    <p:sldId id="303" r:id="rId25"/>
    <p:sldId id="333" r:id="rId26"/>
    <p:sldId id="322" r:id="rId27"/>
    <p:sldId id="270" r:id="rId28"/>
    <p:sldId id="277" r:id="rId29"/>
    <p:sldId id="276" r:id="rId30"/>
    <p:sldId id="301" r:id="rId31"/>
    <p:sldId id="305" r:id="rId32"/>
    <p:sldId id="306" r:id="rId33"/>
    <p:sldId id="307" r:id="rId34"/>
    <p:sldId id="331" r:id="rId35"/>
    <p:sldId id="332" r:id="rId36"/>
    <p:sldId id="272" r:id="rId37"/>
    <p:sldId id="334" r:id="rId38"/>
    <p:sldId id="295" r:id="rId39"/>
    <p:sldId id="327" r:id="rId40"/>
    <p:sldId id="324" r:id="rId41"/>
    <p:sldId id="326" r:id="rId42"/>
    <p:sldId id="262" r:id="rId43"/>
    <p:sldId id="265" r:id="rId44"/>
    <p:sldId id="309" r:id="rId45"/>
    <p:sldId id="290" r:id="rId46"/>
    <p:sldId id="323" r:id="rId47"/>
    <p:sldId id="312" r:id="rId48"/>
    <p:sldId id="314"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15" autoAdjust="0"/>
    <p:restoredTop sz="85696" autoAdjust="0"/>
  </p:normalViewPr>
  <p:slideViewPr>
    <p:cSldViewPr snapToGrid="0">
      <p:cViewPr varScale="1">
        <p:scale>
          <a:sx n="86" d="100"/>
          <a:sy n="86" d="100"/>
        </p:scale>
        <p:origin x="60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_rels/data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29.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ata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29.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D0F6C5-FC30-413A-A40A-820B39C86581}"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794FEF98-54AB-48E4-AEAC-EF4E7AFCE33E}">
      <dgm:prSet custT="1"/>
      <dgm:spPr/>
      <dgm:t>
        <a:bodyPr/>
        <a:lstStyle/>
        <a:p>
          <a:r>
            <a:rPr lang="en-US" sz="1600" baseline="0" dirty="0"/>
            <a:t>Community Planning Grants</a:t>
          </a:r>
          <a:endParaRPr lang="en-US" sz="1600" dirty="0"/>
        </a:p>
      </dgm:t>
    </dgm:pt>
    <dgm:pt modelId="{D7AD5615-4EE7-4245-BC3A-84BEC001755A}" type="parTrans" cxnId="{7C08DEC1-1F55-4985-855E-9527E953F70E}">
      <dgm:prSet/>
      <dgm:spPr/>
      <dgm:t>
        <a:bodyPr/>
        <a:lstStyle/>
        <a:p>
          <a:endParaRPr lang="en-US"/>
        </a:p>
      </dgm:t>
    </dgm:pt>
    <dgm:pt modelId="{C6B808F9-1B1C-44C5-95A0-C16099348E63}" type="sibTrans" cxnId="{7C08DEC1-1F55-4985-855E-9527E953F70E}">
      <dgm:prSet/>
      <dgm:spPr/>
      <dgm:t>
        <a:bodyPr/>
        <a:lstStyle/>
        <a:p>
          <a:endParaRPr lang="en-US"/>
        </a:p>
      </dgm:t>
    </dgm:pt>
    <dgm:pt modelId="{A8DD644A-51FC-4382-A721-6D3F11F383AE}">
      <dgm:prSet custT="1"/>
      <dgm:spPr/>
      <dgm:t>
        <a:bodyPr/>
        <a:lstStyle/>
        <a:p>
          <a:r>
            <a:rPr lang="en-US" sz="1600" baseline="0" dirty="0"/>
            <a:t> Massachusetts Downtown Initiative</a:t>
          </a:r>
          <a:endParaRPr lang="en-US" sz="1600" dirty="0"/>
        </a:p>
      </dgm:t>
    </dgm:pt>
    <dgm:pt modelId="{5FEE5FD1-B25C-457D-8A0E-471C8E074B7B}" type="parTrans" cxnId="{70FDDFF4-9DE0-4E97-9774-44B80F91CE21}">
      <dgm:prSet/>
      <dgm:spPr/>
      <dgm:t>
        <a:bodyPr/>
        <a:lstStyle/>
        <a:p>
          <a:endParaRPr lang="en-US"/>
        </a:p>
      </dgm:t>
    </dgm:pt>
    <dgm:pt modelId="{0B7F4930-C219-4C4A-B981-61C473540449}" type="sibTrans" cxnId="{70FDDFF4-9DE0-4E97-9774-44B80F91CE21}">
      <dgm:prSet/>
      <dgm:spPr/>
      <dgm:t>
        <a:bodyPr/>
        <a:lstStyle/>
        <a:p>
          <a:endParaRPr lang="en-US"/>
        </a:p>
      </dgm:t>
    </dgm:pt>
    <dgm:pt modelId="{630B87D7-D24E-4DCB-9DC5-1F64C6E3A7A6}">
      <dgm:prSet custT="1"/>
      <dgm:spPr/>
      <dgm:t>
        <a:bodyPr/>
        <a:lstStyle/>
        <a:p>
          <a:r>
            <a:rPr lang="en-US" sz="1600" baseline="0" dirty="0"/>
            <a:t>Urban Agenda </a:t>
          </a:r>
          <a:endParaRPr lang="en-US" sz="1600" dirty="0"/>
        </a:p>
      </dgm:t>
    </dgm:pt>
    <dgm:pt modelId="{3F3B2CFF-D9D6-41A5-B396-23FE97D307CA}" type="parTrans" cxnId="{3864FB9C-9A9B-4FF1-AF1E-5A52EF56EE5A}">
      <dgm:prSet/>
      <dgm:spPr/>
      <dgm:t>
        <a:bodyPr/>
        <a:lstStyle/>
        <a:p>
          <a:endParaRPr lang="en-US"/>
        </a:p>
      </dgm:t>
    </dgm:pt>
    <dgm:pt modelId="{0569E985-929A-47CA-8680-2D36CAA231DA}" type="sibTrans" cxnId="{3864FB9C-9A9B-4FF1-AF1E-5A52EF56EE5A}">
      <dgm:prSet/>
      <dgm:spPr/>
      <dgm:t>
        <a:bodyPr/>
        <a:lstStyle/>
        <a:p>
          <a:endParaRPr lang="en-US"/>
        </a:p>
      </dgm:t>
    </dgm:pt>
    <dgm:pt modelId="{DA3E2DB2-0FDC-41B9-ACC1-D7584ADA6C2B}">
      <dgm:prSet custT="1"/>
      <dgm:spPr/>
      <dgm:t>
        <a:bodyPr/>
        <a:lstStyle/>
        <a:p>
          <a:r>
            <a:rPr lang="en-US" sz="1600" baseline="0" dirty="0"/>
            <a:t>Rural and Small-Town Development Fund </a:t>
          </a:r>
          <a:endParaRPr lang="en-US" sz="1600" dirty="0"/>
        </a:p>
      </dgm:t>
    </dgm:pt>
    <dgm:pt modelId="{DF52D1E8-0D7B-4852-A353-A53AB3FEDB08}" type="parTrans" cxnId="{2EFF8206-6011-4244-AEFF-5B3EDA99305F}">
      <dgm:prSet/>
      <dgm:spPr/>
      <dgm:t>
        <a:bodyPr/>
        <a:lstStyle/>
        <a:p>
          <a:endParaRPr lang="en-US"/>
        </a:p>
      </dgm:t>
    </dgm:pt>
    <dgm:pt modelId="{2E90A0E3-5492-4123-9F17-0758E43C1CFC}" type="sibTrans" cxnId="{2EFF8206-6011-4244-AEFF-5B3EDA99305F}">
      <dgm:prSet/>
      <dgm:spPr/>
      <dgm:t>
        <a:bodyPr/>
        <a:lstStyle/>
        <a:p>
          <a:endParaRPr lang="en-US"/>
        </a:p>
      </dgm:t>
    </dgm:pt>
    <dgm:pt modelId="{CD5F0E11-D131-42B4-82E9-FD5F4DA4BEFE}">
      <dgm:prSet custT="1"/>
      <dgm:spPr/>
      <dgm:t>
        <a:bodyPr/>
        <a:lstStyle/>
        <a:p>
          <a:r>
            <a:rPr lang="en-US" sz="1600" baseline="0" dirty="0"/>
            <a:t>Brownfields Redevelopment Fund </a:t>
          </a:r>
          <a:endParaRPr lang="en-US" sz="1600" dirty="0"/>
        </a:p>
      </dgm:t>
    </dgm:pt>
    <dgm:pt modelId="{5376465A-40AF-4BE4-A18C-0E532FD2BE44}" type="parTrans" cxnId="{1F4CC78A-837B-429F-96DA-838586BDC1D4}">
      <dgm:prSet/>
      <dgm:spPr/>
      <dgm:t>
        <a:bodyPr/>
        <a:lstStyle/>
        <a:p>
          <a:endParaRPr lang="en-US"/>
        </a:p>
      </dgm:t>
    </dgm:pt>
    <dgm:pt modelId="{2F2EBF19-8C06-44F5-B44C-0B3DE9C3D5D4}" type="sibTrans" cxnId="{1F4CC78A-837B-429F-96DA-838586BDC1D4}">
      <dgm:prSet/>
      <dgm:spPr/>
      <dgm:t>
        <a:bodyPr/>
        <a:lstStyle/>
        <a:p>
          <a:endParaRPr lang="en-US"/>
        </a:p>
      </dgm:t>
    </dgm:pt>
    <dgm:pt modelId="{47ADDB7B-D9E1-44EE-99B9-A39CFB703D27}">
      <dgm:prSet custT="1"/>
      <dgm:spPr/>
      <dgm:t>
        <a:bodyPr/>
        <a:lstStyle/>
        <a:p>
          <a:r>
            <a:rPr lang="en-US" sz="1600" baseline="0" dirty="0"/>
            <a:t>Site Readiness Program </a:t>
          </a:r>
          <a:endParaRPr lang="en-US" sz="1600" dirty="0"/>
        </a:p>
      </dgm:t>
    </dgm:pt>
    <dgm:pt modelId="{AACA00CC-8586-4570-B8BA-816FF73C391E}" type="parTrans" cxnId="{3EBD9F76-9281-42D3-97B8-9BB0BE6DF75B}">
      <dgm:prSet/>
      <dgm:spPr/>
      <dgm:t>
        <a:bodyPr/>
        <a:lstStyle/>
        <a:p>
          <a:endParaRPr lang="en-US"/>
        </a:p>
      </dgm:t>
    </dgm:pt>
    <dgm:pt modelId="{B623329D-7C19-4714-8E58-F9B955758E03}" type="sibTrans" cxnId="{3EBD9F76-9281-42D3-97B8-9BB0BE6DF75B}">
      <dgm:prSet/>
      <dgm:spPr/>
      <dgm:t>
        <a:bodyPr/>
        <a:lstStyle/>
        <a:p>
          <a:endParaRPr lang="en-US"/>
        </a:p>
      </dgm:t>
    </dgm:pt>
    <dgm:pt modelId="{4887C9CF-6DFF-463D-BA94-1FD58A1789AB}">
      <dgm:prSet custT="1"/>
      <dgm:spPr/>
      <dgm:t>
        <a:bodyPr/>
        <a:lstStyle/>
        <a:p>
          <a:r>
            <a:rPr lang="en-US" sz="1600" baseline="0" dirty="0"/>
            <a:t>Underutilized Properties Program </a:t>
          </a:r>
          <a:endParaRPr lang="en-US" sz="1600" dirty="0"/>
        </a:p>
      </dgm:t>
    </dgm:pt>
    <dgm:pt modelId="{FBFC221D-056A-4465-B052-A9F88DC7FA69}" type="parTrans" cxnId="{2A77D715-A672-4F88-BF6F-21F730D40851}">
      <dgm:prSet/>
      <dgm:spPr/>
      <dgm:t>
        <a:bodyPr/>
        <a:lstStyle/>
        <a:p>
          <a:endParaRPr lang="en-US"/>
        </a:p>
      </dgm:t>
    </dgm:pt>
    <dgm:pt modelId="{752E1461-34B0-43C4-97CA-15F108084A43}" type="sibTrans" cxnId="{2A77D715-A672-4F88-BF6F-21F730D40851}">
      <dgm:prSet/>
      <dgm:spPr/>
      <dgm:t>
        <a:bodyPr/>
        <a:lstStyle/>
        <a:p>
          <a:endParaRPr lang="en-US"/>
        </a:p>
      </dgm:t>
    </dgm:pt>
    <dgm:pt modelId="{B6D838E6-70E6-46B0-9B87-4595D8BEFD19}">
      <dgm:prSet custT="1"/>
      <dgm:spPr/>
      <dgm:t>
        <a:bodyPr/>
        <a:lstStyle/>
        <a:p>
          <a:r>
            <a:rPr lang="en-US" sz="1600" baseline="0" dirty="0"/>
            <a:t>Collaborative Workspace Program</a:t>
          </a:r>
          <a:endParaRPr lang="en-US" sz="1600" dirty="0"/>
        </a:p>
      </dgm:t>
    </dgm:pt>
    <dgm:pt modelId="{B391143E-AA27-4351-AD68-117D16CE3FE2}" type="parTrans" cxnId="{7F098AEF-DD28-4AF2-9AAD-DD050040D388}">
      <dgm:prSet/>
      <dgm:spPr/>
      <dgm:t>
        <a:bodyPr/>
        <a:lstStyle/>
        <a:p>
          <a:endParaRPr lang="en-US"/>
        </a:p>
      </dgm:t>
    </dgm:pt>
    <dgm:pt modelId="{20F38743-DEBB-4617-ADFF-CF76E45E3ED9}" type="sibTrans" cxnId="{7F098AEF-DD28-4AF2-9AAD-DD050040D388}">
      <dgm:prSet/>
      <dgm:spPr/>
      <dgm:t>
        <a:bodyPr/>
        <a:lstStyle/>
        <a:p>
          <a:endParaRPr lang="en-US"/>
        </a:p>
      </dgm:t>
    </dgm:pt>
    <dgm:pt modelId="{AEEB3F2E-E80B-4DE8-B4FC-2772CD6F9C8E}">
      <dgm:prSet custT="1"/>
      <dgm:spPr/>
      <dgm:t>
        <a:bodyPr/>
        <a:lstStyle/>
        <a:p>
          <a:r>
            <a:rPr lang="en-US" sz="1600" baseline="0" dirty="0"/>
            <a:t>Real Estate Services Technical Assistance</a:t>
          </a:r>
          <a:endParaRPr lang="en-US" sz="1600" dirty="0"/>
        </a:p>
      </dgm:t>
    </dgm:pt>
    <dgm:pt modelId="{2EAA2834-3207-4B40-88C1-D4847A1AD617}" type="parTrans" cxnId="{BCF9A5E2-165C-4FFE-B112-A032CFC29AB5}">
      <dgm:prSet/>
      <dgm:spPr/>
      <dgm:t>
        <a:bodyPr/>
        <a:lstStyle/>
        <a:p>
          <a:endParaRPr lang="en-US"/>
        </a:p>
      </dgm:t>
    </dgm:pt>
    <dgm:pt modelId="{99AB9C9E-1F9A-4C29-B20B-AFBA36176277}" type="sibTrans" cxnId="{BCF9A5E2-165C-4FFE-B112-A032CFC29AB5}">
      <dgm:prSet/>
      <dgm:spPr/>
      <dgm:t>
        <a:bodyPr/>
        <a:lstStyle/>
        <a:p>
          <a:endParaRPr lang="en-US"/>
        </a:p>
      </dgm:t>
    </dgm:pt>
    <dgm:pt modelId="{16534CF7-EAEE-43B6-802E-2E7D9C1FAF6D}">
      <dgm:prSet custT="1"/>
      <dgm:spPr/>
      <dgm:t>
        <a:bodyPr/>
        <a:lstStyle/>
        <a:p>
          <a:r>
            <a:rPr lang="en-US" sz="1600" baseline="0" dirty="0"/>
            <a:t>Commonwealth Places Programs</a:t>
          </a:r>
          <a:endParaRPr lang="en-US" sz="1600" dirty="0"/>
        </a:p>
      </dgm:t>
    </dgm:pt>
    <dgm:pt modelId="{68174D79-9121-45AC-AC24-C305C06889F9}" type="parTrans" cxnId="{9EFC4178-706E-4C95-900C-9075911E3183}">
      <dgm:prSet/>
      <dgm:spPr/>
      <dgm:t>
        <a:bodyPr/>
        <a:lstStyle/>
        <a:p>
          <a:endParaRPr lang="en-US"/>
        </a:p>
      </dgm:t>
    </dgm:pt>
    <dgm:pt modelId="{FE0DFEF9-721C-48E4-83B9-3E04775A7761}" type="sibTrans" cxnId="{9EFC4178-706E-4C95-900C-9075911E3183}">
      <dgm:prSet/>
      <dgm:spPr/>
      <dgm:t>
        <a:bodyPr/>
        <a:lstStyle/>
        <a:p>
          <a:endParaRPr lang="en-US"/>
        </a:p>
      </dgm:t>
    </dgm:pt>
    <dgm:pt modelId="{2C5C8F4B-EFAF-41C9-B8F3-B7DDB399C9F3}">
      <dgm:prSet custT="1"/>
      <dgm:spPr/>
      <dgm:t>
        <a:bodyPr/>
        <a:lstStyle/>
        <a:p>
          <a:r>
            <a:rPr lang="en-US" sz="1600" baseline="0" dirty="0"/>
            <a:t>Land Use Planning Grants</a:t>
          </a:r>
          <a:endParaRPr lang="en-US" sz="1600" dirty="0"/>
        </a:p>
      </dgm:t>
    </dgm:pt>
    <dgm:pt modelId="{5C86C789-A6A0-44F4-9198-F1A1750FD405}" type="parTrans" cxnId="{BF9EF301-F9C9-4C7B-98E3-B9FB832D5F5C}">
      <dgm:prSet/>
      <dgm:spPr/>
      <dgm:t>
        <a:bodyPr/>
        <a:lstStyle/>
        <a:p>
          <a:endParaRPr lang="en-US"/>
        </a:p>
      </dgm:t>
    </dgm:pt>
    <dgm:pt modelId="{81B4CF4D-C6E0-4F98-8608-33B10FD50CE5}" type="sibTrans" cxnId="{BF9EF301-F9C9-4C7B-98E3-B9FB832D5F5C}">
      <dgm:prSet/>
      <dgm:spPr/>
      <dgm:t>
        <a:bodyPr/>
        <a:lstStyle/>
        <a:p>
          <a:endParaRPr lang="en-US"/>
        </a:p>
      </dgm:t>
    </dgm:pt>
    <dgm:pt modelId="{2BE2A196-7B7D-4CFE-84B7-3340BF805B68}">
      <dgm:prSet custT="1"/>
      <dgm:spPr/>
      <dgm:t>
        <a:bodyPr/>
        <a:lstStyle/>
        <a:p>
          <a:r>
            <a:rPr lang="en-US" sz="1500" baseline="0" dirty="0"/>
            <a:t>Local Acquisitions for Natural Diversity Grants</a:t>
          </a:r>
          <a:endParaRPr lang="en-US" sz="1500" dirty="0"/>
        </a:p>
      </dgm:t>
    </dgm:pt>
    <dgm:pt modelId="{0A23A3A5-858A-4077-B9BE-5BD9497D2AB8}" type="parTrans" cxnId="{0FF43805-1044-442B-8F0A-07B2036D5633}">
      <dgm:prSet/>
      <dgm:spPr/>
      <dgm:t>
        <a:bodyPr/>
        <a:lstStyle/>
        <a:p>
          <a:endParaRPr lang="en-US"/>
        </a:p>
      </dgm:t>
    </dgm:pt>
    <dgm:pt modelId="{D4EAD45D-13E0-4B8C-BA9F-6C6A7026DC86}" type="sibTrans" cxnId="{0FF43805-1044-442B-8F0A-07B2036D5633}">
      <dgm:prSet/>
      <dgm:spPr/>
      <dgm:t>
        <a:bodyPr/>
        <a:lstStyle/>
        <a:p>
          <a:endParaRPr lang="en-US"/>
        </a:p>
      </dgm:t>
    </dgm:pt>
    <dgm:pt modelId="{E28753C0-0DD0-4DAF-956A-27CCF8402EBE}">
      <dgm:prSet custT="1"/>
      <dgm:spPr/>
      <dgm:t>
        <a:bodyPr/>
        <a:lstStyle/>
        <a:p>
          <a:r>
            <a:rPr lang="en-US" sz="1600" dirty="0"/>
            <a:t>Housing Choice Initiative</a:t>
          </a:r>
        </a:p>
      </dgm:t>
    </dgm:pt>
    <dgm:pt modelId="{BE4DE417-9AD3-4E03-A016-FEB40A1A8B21}" type="parTrans" cxnId="{8CF99065-046D-4BE8-AFAB-1A2089201CC0}">
      <dgm:prSet/>
      <dgm:spPr/>
      <dgm:t>
        <a:bodyPr/>
        <a:lstStyle/>
        <a:p>
          <a:endParaRPr lang="en-US"/>
        </a:p>
      </dgm:t>
    </dgm:pt>
    <dgm:pt modelId="{3B962E34-BC66-447E-93BD-C3812C826164}" type="sibTrans" cxnId="{8CF99065-046D-4BE8-AFAB-1A2089201CC0}">
      <dgm:prSet/>
      <dgm:spPr/>
      <dgm:t>
        <a:bodyPr/>
        <a:lstStyle/>
        <a:p>
          <a:endParaRPr lang="en-US"/>
        </a:p>
      </dgm:t>
    </dgm:pt>
    <dgm:pt modelId="{2DCE9318-2D5F-495B-9EE3-A3C638AEE6CC}">
      <dgm:prSet custT="1"/>
      <dgm:spPr/>
      <dgm:t>
        <a:bodyPr/>
        <a:lstStyle/>
        <a:p>
          <a:r>
            <a:rPr lang="en-US" sz="1600" dirty="0"/>
            <a:t>Local Capital Projects Fund</a:t>
          </a:r>
        </a:p>
      </dgm:t>
    </dgm:pt>
    <dgm:pt modelId="{D602237F-BBE7-4B95-AF75-65D64B4A6490}" type="parTrans" cxnId="{D8975440-DD9C-46C1-B834-850E48589EA7}">
      <dgm:prSet/>
      <dgm:spPr/>
      <dgm:t>
        <a:bodyPr/>
        <a:lstStyle/>
        <a:p>
          <a:endParaRPr lang="en-US"/>
        </a:p>
      </dgm:t>
    </dgm:pt>
    <dgm:pt modelId="{F878DC14-EFE7-473A-A7D6-A5B6A066652E}" type="sibTrans" cxnId="{D8975440-DD9C-46C1-B834-850E48589EA7}">
      <dgm:prSet/>
      <dgm:spPr/>
      <dgm:t>
        <a:bodyPr/>
        <a:lstStyle/>
        <a:p>
          <a:endParaRPr lang="en-US"/>
        </a:p>
      </dgm:t>
    </dgm:pt>
    <dgm:pt modelId="{CB5A07CF-64E5-45C7-81E4-2726B073AD63}">
      <dgm:prSet custT="1"/>
      <dgm:spPr/>
      <dgm:t>
        <a:bodyPr/>
        <a:lstStyle/>
        <a:p>
          <a:r>
            <a:rPr lang="en-US" sz="1600" dirty="0"/>
            <a:t>Mass Works infrastructure program</a:t>
          </a:r>
        </a:p>
      </dgm:t>
    </dgm:pt>
    <dgm:pt modelId="{B52E6ACA-9559-4DA3-9087-3C18070DAEB5}" type="parTrans" cxnId="{E6504FE8-9EA3-432C-A0C8-F231C675F2CD}">
      <dgm:prSet/>
      <dgm:spPr/>
      <dgm:t>
        <a:bodyPr/>
        <a:lstStyle/>
        <a:p>
          <a:endParaRPr lang="en-US"/>
        </a:p>
      </dgm:t>
    </dgm:pt>
    <dgm:pt modelId="{3031FE85-D450-432C-A5A9-B2FF4CD1E2E8}" type="sibTrans" cxnId="{E6504FE8-9EA3-432C-A0C8-F231C675F2CD}">
      <dgm:prSet/>
      <dgm:spPr/>
      <dgm:t>
        <a:bodyPr/>
        <a:lstStyle/>
        <a:p>
          <a:endParaRPr lang="en-US"/>
        </a:p>
      </dgm:t>
    </dgm:pt>
    <dgm:pt modelId="{5E54B0EB-5111-4C21-BEF4-3F7849F39F2F}">
      <dgm:prSet custT="1"/>
      <dgm:spPr/>
      <dgm:t>
        <a:bodyPr/>
        <a:lstStyle/>
        <a:p>
          <a:r>
            <a:rPr lang="en-US" sz="1400" dirty="0"/>
            <a:t>Municipal Vulnerability Preparedness Planning and Project Grants</a:t>
          </a:r>
        </a:p>
      </dgm:t>
    </dgm:pt>
    <dgm:pt modelId="{EE05D3AC-8A1C-4E18-A537-24495DB2F3D6}" type="parTrans" cxnId="{087ABB8C-6A0D-4CFD-A29B-B349BEFE295F}">
      <dgm:prSet/>
      <dgm:spPr/>
      <dgm:t>
        <a:bodyPr/>
        <a:lstStyle/>
        <a:p>
          <a:endParaRPr lang="en-US"/>
        </a:p>
      </dgm:t>
    </dgm:pt>
    <dgm:pt modelId="{72C67C15-2D27-4CE3-8C46-E6242C0D6880}" type="sibTrans" cxnId="{087ABB8C-6A0D-4CFD-A29B-B349BEFE295F}">
      <dgm:prSet/>
      <dgm:spPr/>
      <dgm:t>
        <a:bodyPr/>
        <a:lstStyle/>
        <a:p>
          <a:endParaRPr lang="en-US"/>
        </a:p>
      </dgm:t>
    </dgm:pt>
    <dgm:pt modelId="{9162414B-F803-46F7-A3D6-A670844D1845}" type="pres">
      <dgm:prSet presAssocID="{B9D0F6C5-FC30-413A-A40A-820B39C86581}" presName="diagram" presStyleCnt="0">
        <dgm:presLayoutVars>
          <dgm:dir/>
          <dgm:resizeHandles val="exact"/>
        </dgm:presLayoutVars>
      </dgm:prSet>
      <dgm:spPr/>
    </dgm:pt>
    <dgm:pt modelId="{1C499104-FE46-4DBA-8F6D-CED27822D017}" type="pres">
      <dgm:prSet presAssocID="{5E54B0EB-5111-4C21-BEF4-3F7849F39F2F}" presName="node" presStyleLbl="node1" presStyleIdx="0" presStyleCnt="16">
        <dgm:presLayoutVars>
          <dgm:bulletEnabled val="1"/>
        </dgm:presLayoutVars>
      </dgm:prSet>
      <dgm:spPr/>
    </dgm:pt>
    <dgm:pt modelId="{AB94BC92-321D-45C9-A59B-2543DF67104D}" type="pres">
      <dgm:prSet presAssocID="{72C67C15-2D27-4CE3-8C46-E6242C0D6880}" presName="sibTrans" presStyleCnt="0"/>
      <dgm:spPr/>
    </dgm:pt>
    <dgm:pt modelId="{58723F0C-A702-4F5D-8962-1E958A434B0D}" type="pres">
      <dgm:prSet presAssocID="{CB5A07CF-64E5-45C7-81E4-2726B073AD63}" presName="node" presStyleLbl="node1" presStyleIdx="1" presStyleCnt="16">
        <dgm:presLayoutVars>
          <dgm:bulletEnabled val="1"/>
        </dgm:presLayoutVars>
      </dgm:prSet>
      <dgm:spPr/>
    </dgm:pt>
    <dgm:pt modelId="{4DE9D98A-E9AD-4C91-AA32-C8730E63B625}" type="pres">
      <dgm:prSet presAssocID="{3031FE85-D450-432C-A5A9-B2FF4CD1E2E8}" presName="sibTrans" presStyleCnt="0"/>
      <dgm:spPr/>
    </dgm:pt>
    <dgm:pt modelId="{C5688C2D-28C1-429C-AE9F-92F881617605}" type="pres">
      <dgm:prSet presAssocID="{2DCE9318-2D5F-495B-9EE3-A3C638AEE6CC}" presName="node" presStyleLbl="node1" presStyleIdx="2" presStyleCnt="16">
        <dgm:presLayoutVars>
          <dgm:bulletEnabled val="1"/>
        </dgm:presLayoutVars>
      </dgm:prSet>
      <dgm:spPr/>
    </dgm:pt>
    <dgm:pt modelId="{205580A2-A686-4420-8F21-65267DE5CEB8}" type="pres">
      <dgm:prSet presAssocID="{F878DC14-EFE7-473A-A7D6-A5B6A066652E}" presName="sibTrans" presStyleCnt="0"/>
      <dgm:spPr/>
    </dgm:pt>
    <dgm:pt modelId="{C950F9FB-8B42-4C78-83C8-AA04A61B78F1}" type="pres">
      <dgm:prSet presAssocID="{E28753C0-0DD0-4DAF-956A-27CCF8402EBE}" presName="node" presStyleLbl="node1" presStyleIdx="3" presStyleCnt="16">
        <dgm:presLayoutVars>
          <dgm:bulletEnabled val="1"/>
        </dgm:presLayoutVars>
      </dgm:prSet>
      <dgm:spPr/>
    </dgm:pt>
    <dgm:pt modelId="{37F5EF39-CC4E-4F8C-A9BC-67B868B7E73E}" type="pres">
      <dgm:prSet presAssocID="{3B962E34-BC66-447E-93BD-C3812C826164}" presName="sibTrans" presStyleCnt="0"/>
      <dgm:spPr/>
    </dgm:pt>
    <dgm:pt modelId="{38628A31-F958-4E87-A691-B715D6C840D7}" type="pres">
      <dgm:prSet presAssocID="{794FEF98-54AB-48E4-AEAC-EF4E7AFCE33E}" presName="node" presStyleLbl="node1" presStyleIdx="4" presStyleCnt="16">
        <dgm:presLayoutVars>
          <dgm:bulletEnabled val="1"/>
        </dgm:presLayoutVars>
      </dgm:prSet>
      <dgm:spPr/>
    </dgm:pt>
    <dgm:pt modelId="{F25787F4-4F9E-4AAD-A37B-964A4E19E585}" type="pres">
      <dgm:prSet presAssocID="{C6B808F9-1B1C-44C5-95A0-C16099348E63}" presName="sibTrans" presStyleCnt="0"/>
      <dgm:spPr/>
    </dgm:pt>
    <dgm:pt modelId="{C67B8A2E-9C7F-41DD-962A-0BBAAAFC1489}" type="pres">
      <dgm:prSet presAssocID="{A8DD644A-51FC-4382-A721-6D3F11F383AE}" presName="node" presStyleLbl="node1" presStyleIdx="5" presStyleCnt="16">
        <dgm:presLayoutVars>
          <dgm:bulletEnabled val="1"/>
        </dgm:presLayoutVars>
      </dgm:prSet>
      <dgm:spPr/>
    </dgm:pt>
    <dgm:pt modelId="{FAE846DE-704F-4099-BFCC-3F3316E09D75}" type="pres">
      <dgm:prSet presAssocID="{0B7F4930-C219-4C4A-B981-61C473540449}" presName="sibTrans" presStyleCnt="0"/>
      <dgm:spPr/>
    </dgm:pt>
    <dgm:pt modelId="{8279CC60-ABE7-42C8-BED3-8253EB510A6E}" type="pres">
      <dgm:prSet presAssocID="{630B87D7-D24E-4DCB-9DC5-1F64C6E3A7A6}" presName="node" presStyleLbl="node1" presStyleIdx="6" presStyleCnt="16">
        <dgm:presLayoutVars>
          <dgm:bulletEnabled val="1"/>
        </dgm:presLayoutVars>
      </dgm:prSet>
      <dgm:spPr/>
    </dgm:pt>
    <dgm:pt modelId="{4E957FF5-BD80-4C1A-9282-6A3130AD4F89}" type="pres">
      <dgm:prSet presAssocID="{0569E985-929A-47CA-8680-2D36CAA231DA}" presName="sibTrans" presStyleCnt="0"/>
      <dgm:spPr/>
    </dgm:pt>
    <dgm:pt modelId="{11ED7F39-F6A5-4893-ACF9-C96FE7CC005F}" type="pres">
      <dgm:prSet presAssocID="{DA3E2DB2-0FDC-41B9-ACC1-D7584ADA6C2B}" presName="node" presStyleLbl="node1" presStyleIdx="7" presStyleCnt="16">
        <dgm:presLayoutVars>
          <dgm:bulletEnabled val="1"/>
        </dgm:presLayoutVars>
      </dgm:prSet>
      <dgm:spPr/>
    </dgm:pt>
    <dgm:pt modelId="{90C8297F-B404-4CA3-B911-739366C4A790}" type="pres">
      <dgm:prSet presAssocID="{2E90A0E3-5492-4123-9F17-0758E43C1CFC}" presName="sibTrans" presStyleCnt="0"/>
      <dgm:spPr/>
    </dgm:pt>
    <dgm:pt modelId="{9358B67A-A58D-4D49-819B-91D6336B752A}" type="pres">
      <dgm:prSet presAssocID="{CD5F0E11-D131-42B4-82E9-FD5F4DA4BEFE}" presName="node" presStyleLbl="node1" presStyleIdx="8" presStyleCnt="16">
        <dgm:presLayoutVars>
          <dgm:bulletEnabled val="1"/>
        </dgm:presLayoutVars>
      </dgm:prSet>
      <dgm:spPr/>
    </dgm:pt>
    <dgm:pt modelId="{340C810D-990A-48CA-AA59-90ED0E70AFB0}" type="pres">
      <dgm:prSet presAssocID="{2F2EBF19-8C06-44F5-B44C-0B3DE9C3D5D4}" presName="sibTrans" presStyleCnt="0"/>
      <dgm:spPr/>
    </dgm:pt>
    <dgm:pt modelId="{E5406C02-3D3D-4C3A-9A23-FE43AFD6EBD5}" type="pres">
      <dgm:prSet presAssocID="{47ADDB7B-D9E1-44EE-99B9-A39CFB703D27}" presName="node" presStyleLbl="node1" presStyleIdx="9" presStyleCnt="16">
        <dgm:presLayoutVars>
          <dgm:bulletEnabled val="1"/>
        </dgm:presLayoutVars>
      </dgm:prSet>
      <dgm:spPr/>
    </dgm:pt>
    <dgm:pt modelId="{E7BCF8BA-8304-4339-BC9C-A90102DD65B7}" type="pres">
      <dgm:prSet presAssocID="{B623329D-7C19-4714-8E58-F9B955758E03}" presName="sibTrans" presStyleCnt="0"/>
      <dgm:spPr/>
    </dgm:pt>
    <dgm:pt modelId="{E355057F-13DF-4665-B6BB-BE36388EA17F}" type="pres">
      <dgm:prSet presAssocID="{4887C9CF-6DFF-463D-BA94-1FD58A1789AB}" presName="node" presStyleLbl="node1" presStyleIdx="10" presStyleCnt="16">
        <dgm:presLayoutVars>
          <dgm:bulletEnabled val="1"/>
        </dgm:presLayoutVars>
      </dgm:prSet>
      <dgm:spPr/>
    </dgm:pt>
    <dgm:pt modelId="{5F9B8EEA-C8BC-4E02-94AA-12B248639207}" type="pres">
      <dgm:prSet presAssocID="{752E1461-34B0-43C4-97CA-15F108084A43}" presName="sibTrans" presStyleCnt="0"/>
      <dgm:spPr/>
    </dgm:pt>
    <dgm:pt modelId="{838C1AA3-F55C-44A0-9C5C-6E3FE3531C3E}" type="pres">
      <dgm:prSet presAssocID="{B6D838E6-70E6-46B0-9B87-4595D8BEFD19}" presName="node" presStyleLbl="node1" presStyleIdx="11" presStyleCnt="16">
        <dgm:presLayoutVars>
          <dgm:bulletEnabled val="1"/>
        </dgm:presLayoutVars>
      </dgm:prSet>
      <dgm:spPr/>
    </dgm:pt>
    <dgm:pt modelId="{E41D3979-F9CE-434E-A2E5-88D9FA5BBBD5}" type="pres">
      <dgm:prSet presAssocID="{20F38743-DEBB-4617-ADFF-CF76E45E3ED9}" presName="sibTrans" presStyleCnt="0"/>
      <dgm:spPr/>
    </dgm:pt>
    <dgm:pt modelId="{820334FA-3C60-49B5-AA01-7A13EB6AA566}" type="pres">
      <dgm:prSet presAssocID="{AEEB3F2E-E80B-4DE8-B4FC-2772CD6F9C8E}" presName="node" presStyleLbl="node1" presStyleIdx="12" presStyleCnt="16">
        <dgm:presLayoutVars>
          <dgm:bulletEnabled val="1"/>
        </dgm:presLayoutVars>
      </dgm:prSet>
      <dgm:spPr/>
    </dgm:pt>
    <dgm:pt modelId="{744DC2E1-0AF0-4699-8913-CA472C227D75}" type="pres">
      <dgm:prSet presAssocID="{99AB9C9E-1F9A-4C29-B20B-AFBA36176277}" presName="sibTrans" presStyleCnt="0"/>
      <dgm:spPr/>
    </dgm:pt>
    <dgm:pt modelId="{5986A181-4764-40DA-ADDE-9F28E0C9DEA3}" type="pres">
      <dgm:prSet presAssocID="{16534CF7-EAEE-43B6-802E-2E7D9C1FAF6D}" presName="node" presStyleLbl="node1" presStyleIdx="13" presStyleCnt="16">
        <dgm:presLayoutVars>
          <dgm:bulletEnabled val="1"/>
        </dgm:presLayoutVars>
      </dgm:prSet>
      <dgm:spPr/>
    </dgm:pt>
    <dgm:pt modelId="{C4BB85D9-9CE4-4B8A-91A0-6D9C42C14851}" type="pres">
      <dgm:prSet presAssocID="{FE0DFEF9-721C-48E4-83B9-3E04775A7761}" presName="sibTrans" presStyleCnt="0"/>
      <dgm:spPr/>
    </dgm:pt>
    <dgm:pt modelId="{623B7536-A85A-497F-93BB-7BD48B89DC30}" type="pres">
      <dgm:prSet presAssocID="{2C5C8F4B-EFAF-41C9-B8F3-B7DDB399C9F3}" presName="node" presStyleLbl="node1" presStyleIdx="14" presStyleCnt="16">
        <dgm:presLayoutVars>
          <dgm:bulletEnabled val="1"/>
        </dgm:presLayoutVars>
      </dgm:prSet>
      <dgm:spPr/>
    </dgm:pt>
    <dgm:pt modelId="{A68F5CA7-40A4-4C86-8FFF-5C95701B0716}" type="pres">
      <dgm:prSet presAssocID="{81B4CF4D-C6E0-4F98-8608-33B10FD50CE5}" presName="sibTrans" presStyleCnt="0"/>
      <dgm:spPr/>
    </dgm:pt>
    <dgm:pt modelId="{D97F1D46-A5AA-42AB-92E4-62F85E291BE5}" type="pres">
      <dgm:prSet presAssocID="{2BE2A196-7B7D-4CFE-84B7-3340BF805B68}" presName="node" presStyleLbl="node1" presStyleIdx="15" presStyleCnt="16" custFlipHor="1" custScaleX="101740" custScaleY="107451">
        <dgm:presLayoutVars>
          <dgm:bulletEnabled val="1"/>
        </dgm:presLayoutVars>
      </dgm:prSet>
      <dgm:spPr/>
    </dgm:pt>
  </dgm:ptLst>
  <dgm:cxnLst>
    <dgm:cxn modelId="{BF9EF301-F9C9-4C7B-98E3-B9FB832D5F5C}" srcId="{B9D0F6C5-FC30-413A-A40A-820B39C86581}" destId="{2C5C8F4B-EFAF-41C9-B8F3-B7DDB399C9F3}" srcOrd="14" destOrd="0" parTransId="{5C86C789-A6A0-44F4-9198-F1A1750FD405}" sibTransId="{81B4CF4D-C6E0-4F98-8608-33B10FD50CE5}"/>
    <dgm:cxn modelId="{0FF43805-1044-442B-8F0A-07B2036D5633}" srcId="{B9D0F6C5-FC30-413A-A40A-820B39C86581}" destId="{2BE2A196-7B7D-4CFE-84B7-3340BF805B68}" srcOrd="15" destOrd="0" parTransId="{0A23A3A5-858A-4077-B9BE-5BD9497D2AB8}" sibTransId="{D4EAD45D-13E0-4B8C-BA9F-6C6A7026DC86}"/>
    <dgm:cxn modelId="{2EFF8206-6011-4244-AEFF-5B3EDA99305F}" srcId="{B9D0F6C5-FC30-413A-A40A-820B39C86581}" destId="{DA3E2DB2-0FDC-41B9-ACC1-D7584ADA6C2B}" srcOrd="7" destOrd="0" parTransId="{DF52D1E8-0D7B-4852-A353-A53AB3FEDB08}" sibTransId="{2E90A0E3-5492-4123-9F17-0758E43C1CFC}"/>
    <dgm:cxn modelId="{2A77D715-A672-4F88-BF6F-21F730D40851}" srcId="{B9D0F6C5-FC30-413A-A40A-820B39C86581}" destId="{4887C9CF-6DFF-463D-BA94-1FD58A1789AB}" srcOrd="10" destOrd="0" parTransId="{FBFC221D-056A-4465-B052-A9F88DC7FA69}" sibTransId="{752E1461-34B0-43C4-97CA-15F108084A43}"/>
    <dgm:cxn modelId="{E64F0822-5E02-4271-8553-74A9E712D607}" type="presOf" srcId="{2C5C8F4B-EFAF-41C9-B8F3-B7DDB399C9F3}" destId="{623B7536-A85A-497F-93BB-7BD48B89DC30}" srcOrd="0" destOrd="0" presId="urn:microsoft.com/office/officeart/2005/8/layout/default"/>
    <dgm:cxn modelId="{DC420C30-82FE-4716-8821-C54A28A490B4}" type="presOf" srcId="{CB5A07CF-64E5-45C7-81E4-2726B073AD63}" destId="{58723F0C-A702-4F5D-8962-1E958A434B0D}" srcOrd="0" destOrd="0" presId="urn:microsoft.com/office/officeart/2005/8/layout/default"/>
    <dgm:cxn modelId="{D8975440-DD9C-46C1-B834-850E48589EA7}" srcId="{B9D0F6C5-FC30-413A-A40A-820B39C86581}" destId="{2DCE9318-2D5F-495B-9EE3-A3C638AEE6CC}" srcOrd="2" destOrd="0" parTransId="{D602237F-BBE7-4B95-AF75-65D64B4A6490}" sibTransId="{F878DC14-EFE7-473A-A7D6-A5B6A066652E}"/>
    <dgm:cxn modelId="{58A29164-D3C8-47CE-B813-F2AC4332DEAE}" type="presOf" srcId="{B6D838E6-70E6-46B0-9B87-4595D8BEFD19}" destId="{838C1AA3-F55C-44A0-9C5C-6E3FE3531C3E}" srcOrd="0" destOrd="0" presId="urn:microsoft.com/office/officeart/2005/8/layout/default"/>
    <dgm:cxn modelId="{8CF99065-046D-4BE8-AFAB-1A2089201CC0}" srcId="{B9D0F6C5-FC30-413A-A40A-820B39C86581}" destId="{E28753C0-0DD0-4DAF-956A-27CCF8402EBE}" srcOrd="3" destOrd="0" parTransId="{BE4DE417-9AD3-4E03-A016-FEB40A1A8B21}" sibTransId="{3B962E34-BC66-447E-93BD-C3812C826164}"/>
    <dgm:cxn modelId="{3D58A76A-F9BA-49BF-A3AB-662E3F2EC860}" type="presOf" srcId="{E28753C0-0DD0-4DAF-956A-27CCF8402EBE}" destId="{C950F9FB-8B42-4C78-83C8-AA04A61B78F1}" srcOrd="0" destOrd="0" presId="urn:microsoft.com/office/officeart/2005/8/layout/default"/>
    <dgm:cxn modelId="{4D35794C-9CC6-400A-AACC-15F19083EF14}" type="presOf" srcId="{CD5F0E11-D131-42B4-82E9-FD5F4DA4BEFE}" destId="{9358B67A-A58D-4D49-819B-91D6336B752A}" srcOrd="0" destOrd="0" presId="urn:microsoft.com/office/officeart/2005/8/layout/default"/>
    <dgm:cxn modelId="{3EBD9F76-9281-42D3-97B8-9BB0BE6DF75B}" srcId="{B9D0F6C5-FC30-413A-A40A-820B39C86581}" destId="{47ADDB7B-D9E1-44EE-99B9-A39CFB703D27}" srcOrd="9" destOrd="0" parTransId="{AACA00CC-8586-4570-B8BA-816FF73C391E}" sibTransId="{B623329D-7C19-4714-8E58-F9B955758E03}"/>
    <dgm:cxn modelId="{9EFC4178-706E-4C95-900C-9075911E3183}" srcId="{B9D0F6C5-FC30-413A-A40A-820B39C86581}" destId="{16534CF7-EAEE-43B6-802E-2E7D9C1FAF6D}" srcOrd="13" destOrd="0" parTransId="{68174D79-9121-45AC-AC24-C305C06889F9}" sibTransId="{FE0DFEF9-721C-48E4-83B9-3E04775A7761}"/>
    <dgm:cxn modelId="{01F71E79-43D7-4687-A0C3-BDEC1CA0F2C2}" type="presOf" srcId="{16534CF7-EAEE-43B6-802E-2E7D9C1FAF6D}" destId="{5986A181-4764-40DA-ADDE-9F28E0C9DEA3}" srcOrd="0" destOrd="0" presId="urn:microsoft.com/office/officeart/2005/8/layout/default"/>
    <dgm:cxn modelId="{9A1E347D-168E-40BF-AE13-AD3EDBE665FC}" type="presOf" srcId="{794FEF98-54AB-48E4-AEAC-EF4E7AFCE33E}" destId="{38628A31-F958-4E87-A691-B715D6C840D7}" srcOrd="0" destOrd="0" presId="urn:microsoft.com/office/officeart/2005/8/layout/default"/>
    <dgm:cxn modelId="{D33FAC82-62DB-4231-883F-AA18123B3D49}" type="presOf" srcId="{5E54B0EB-5111-4C21-BEF4-3F7849F39F2F}" destId="{1C499104-FE46-4DBA-8F6D-CED27822D017}" srcOrd="0" destOrd="0" presId="urn:microsoft.com/office/officeart/2005/8/layout/default"/>
    <dgm:cxn modelId="{1F4CC78A-837B-429F-96DA-838586BDC1D4}" srcId="{B9D0F6C5-FC30-413A-A40A-820B39C86581}" destId="{CD5F0E11-D131-42B4-82E9-FD5F4DA4BEFE}" srcOrd="8" destOrd="0" parTransId="{5376465A-40AF-4BE4-A18C-0E532FD2BE44}" sibTransId="{2F2EBF19-8C06-44F5-B44C-0B3DE9C3D5D4}"/>
    <dgm:cxn modelId="{C8B5478C-44E3-4E53-92B1-7F3205F37227}" type="presOf" srcId="{2BE2A196-7B7D-4CFE-84B7-3340BF805B68}" destId="{D97F1D46-A5AA-42AB-92E4-62F85E291BE5}" srcOrd="0" destOrd="0" presId="urn:microsoft.com/office/officeart/2005/8/layout/default"/>
    <dgm:cxn modelId="{087ABB8C-6A0D-4CFD-A29B-B349BEFE295F}" srcId="{B9D0F6C5-FC30-413A-A40A-820B39C86581}" destId="{5E54B0EB-5111-4C21-BEF4-3F7849F39F2F}" srcOrd="0" destOrd="0" parTransId="{EE05D3AC-8A1C-4E18-A537-24495DB2F3D6}" sibTransId="{72C67C15-2D27-4CE3-8C46-E6242C0D6880}"/>
    <dgm:cxn modelId="{3C77BA9B-89B9-4BFE-A018-9D2E2B30D90E}" type="presOf" srcId="{AEEB3F2E-E80B-4DE8-B4FC-2772CD6F9C8E}" destId="{820334FA-3C60-49B5-AA01-7A13EB6AA566}" srcOrd="0" destOrd="0" presId="urn:microsoft.com/office/officeart/2005/8/layout/default"/>
    <dgm:cxn modelId="{3864FB9C-9A9B-4FF1-AF1E-5A52EF56EE5A}" srcId="{B9D0F6C5-FC30-413A-A40A-820B39C86581}" destId="{630B87D7-D24E-4DCB-9DC5-1F64C6E3A7A6}" srcOrd="6" destOrd="0" parTransId="{3F3B2CFF-D9D6-41A5-B396-23FE97D307CA}" sibTransId="{0569E985-929A-47CA-8680-2D36CAA231DA}"/>
    <dgm:cxn modelId="{E678209F-9D50-42C6-815B-8FEFA81FD8A1}" type="presOf" srcId="{A8DD644A-51FC-4382-A721-6D3F11F383AE}" destId="{C67B8A2E-9C7F-41DD-962A-0BBAAAFC1489}" srcOrd="0" destOrd="0" presId="urn:microsoft.com/office/officeart/2005/8/layout/default"/>
    <dgm:cxn modelId="{7C08DEC1-1F55-4985-855E-9527E953F70E}" srcId="{B9D0F6C5-FC30-413A-A40A-820B39C86581}" destId="{794FEF98-54AB-48E4-AEAC-EF4E7AFCE33E}" srcOrd="4" destOrd="0" parTransId="{D7AD5615-4EE7-4245-BC3A-84BEC001755A}" sibTransId="{C6B808F9-1B1C-44C5-95A0-C16099348E63}"/>
    <dgm:cxn modelId="{9ECDDCCA-A5FC-4D29-9852-7382C9291B6E}" type="presOf" srcId="{B9D0F6C5-FC30-413A-A40A-820B39C86581}" destId="{9162414B-F803-46F7-A3D6-A670844D1845}" srcOrd="0" destOrd="0" presId="urn:microsoft.com/office/officeart/2005/8/layout/default"/>
    <dgm:cxn modelId="{0A1DE6D8-FC74-4D6B-AFD2-13CD7274F3DB}" type="presOf" srcId="{4887C9CF-6DFF-463D-BA94-1FD58A1789AB}" destId="{E355057F-13DF-4665-B6BB-BE36388EA17F}" srcOrd="0" destOrd="0" presId="urn:microsoft.com/office/officeart/2005/8/layout/default"/>
    <dgm:cxn modelId="{FC73A0DE-6D1F-4383-898B-9B1266BF0650}" type="presOf" srcId="{47ADDB7B-D9E1-44EE-99B9-A39CFB703D27}" destId="{E5406C02-3D3D-4C3A-9A23-FE43AFD6EBD5}" srcOrd="0" destOrd="0" presId="urn:microsoft.com/office/officeart/2005/8/layout/default"/>
    <dgm:cxn modelId="{BCF9A5E2-165C-4FFE-B112-A032CFC29AB5}" srcId="{B9D0F6C5-FC30-413A-A40A-820B39C86581}" destId="{AEEB3F2E-E80B-4DE8-B4FC-2772CD6F9C8E}" srcOrd="12" destOrd="0" parTransId="{2EAA2834-3207-4B40-88C1-D4847A1AD617}" sibTransId="{99AB9C9E-1F9A-4C29-B20B-AFBA36176277}"/>
    <dgm:cxn modelId="{049FF4E7-BD49-469C-A2CA-ABB6EFDAA34C}" type="presOf" srcId="{DA3E2DB2-0FDC-41B9-ACC1-D7584ADA6C2B}" destId="{11ED7F39-F6A5-4893-ACF9-C96FE7CC005F}" srcOrd="0" destOrd="0" presId="urn:microsoft.com/office/officeart/2005/8/layout/default"/>
    <dgm:cxn modelId="{E6504FE8-9EA3-432C-A0C8-F231C675F2CD}" srcId="{B9D0F6C5-FC30-413A-A40A-820B39C86581}" destId="{CB5A07CF-64E5-45C7-81E4-2726B073AD63}" srcOrd="1" destOrd="0" parTransId="{B52E6ACA-9559-4DA3-9087-3C18070DAEB5}" sibTransId="{3031FE85-D450-432C-A5A9-B2FF4CD1E2E8}"/>
    <dgm:cxn modelId="{E806A8EE-14CD-4E90-BC4E-983A9A8D6CF3}" type="presOf" srcId="{2DCE9318-2D5F-495B-9EE3-A3C638AEE6CC}" destId="{C5688C2D-28C1-429C-AE9F-92F881617605}" srcOrd="0" destOrd="0" presId="urn:microsoft.com/office/officeart/2005/8/layout/default"/>
    <dgm:cxn modelId="{7F098AEF-DD28-4AF2-9AAD-DD050040D388}" srcId="{B9D0F6C5-FC30-413A-A40A-820B39C86581}" destId="{B6D838E6-70E6-46B0-9B87-4595D8BEFD19}" srcOrd="11" destOrd="0" parTransId="{B391143E-AA27-4351-AD68-117D16CE3FE2}" sibTransId="{20F38743-DEBB-4617-ADFF-CF76E45E3ED9}"/>
    <dgm:cxn modelId="{E1EB56F1-D837-4EDC-A8DE-1510D6243EE3}" type="presOf" srcId="{630B87D7-D24E-4DCB-9DC5-1F64C6E3A7A6}" destId="{8279CC60-ABE7-42C8-BED3-8253EB510A6E}" srcOrd="0" destOrd="0" presId="urn:microsoft.com/office/officeart/2005/8/layout/default"/>
    <dgm:cxn modelId="{70FDDFF4-9DE0-4E97-9774-44B80F91CE21}" srcId="{B9D0F6C5-FC30-413A-A40A-820B39C86581}" destId="{A8DD644A-51FC-4382-A721-6D3F11F383AE}" srcOrd="5" destOrd="0" parTransId="{5FEE5FD1-B25C-457D-8A0E-471C8E074B7B}" sibTransId="{0B7F4930-C219-4C4A-B981-61C473540449}"/>
    <dgm:cxn modelId="{C86A0803-63AC-4E28-A078-034831DCD923}" type="presParOf" srcId="{9162414B-F803-46F7-A3D6-A670844D1845}" destId="{1C499104-FE46-4DBA-8F6D-CED27822D017}" srcOrd="0" destOrd="0" presId="urn:microsoft.com/office/officeart/2005/8/layout/default"/>
    <dgm:cxn modelId="{35AB5337-9EB9-4473-9F3D-AD2F3F633785}" type="presParOf" srcId="{9162414B-F803-46F7-A3D6-A670844D1845}" destId="{AB94BC92-321D-45C9-A59B-2543DF67104D}" srcOrd="1" destOrd="0" presId="urn:microsoft.com/office/officeart/2005/8/layout/default"/>
    <dgm:cxn modelId="{167D45EA-24E2-4F0A-9C48-24721FF46F02}" type="presParOf" srcId="{9162414B-F803-46F7-A3D6-A670844D1845}" destId="{58723F0C-A702-4F5D-8962-1E958A434B0D}" srcOrd="2" destOrd="0" presId="urn:microsoft.com/office/officeart/2005/8/layout/default"/>
    <dgm:cxn modelId="{90F26709-576E-4849-BB02-8221913D2964}" type="presParOf" srcId="{9162414B-F803-46F7-A3D6-A670844D1845}" destId="{4DE9D98A-E9AD-4C91-AA32-C8730E63B625}" srcOrd="3" destOrd="0" presId="urn:microsoft.com/office/officeart/2005/8/layout/default"/>
    <dgm:cxn modelId="{FEB9DA90-74F3-4320-97C4-88314BADC515}" type="presParOf" srcId="{9162414B-F803-46F7-A3D6-A670844D1845}" destId="{C5688C2D-28C1-429C-AE9F-92F881617605}" srcOrd="4" destOrd="0" presId="urn:microsoft.com/office/officeart/2005/8/layout/default"/>
    <dgm:cxn modelId="{D21E003C-94CB-49BF-85EC-10B83CE0B015}" type="presParOf" srcId="{9162414B-F803-46F7-A3D6-A670844D1845}" destId="{205580A2-A686-4420-8F21-65267DE5CEB8}" srcOrd="5" destOrd="0" presId="urn:microsoft.com/office/officeart/2005/8/layout/default"/>
    <dgm:cxn modelId="{7BFFB25E-E1EA-4901-B380-69D285A442FE}" type="presParOf" srcId="{9162414B-F803-46F7-A3D6-A670844D1845}" destId="{C950F9FB-8B42-4C78-83C8-AA04A61B78F1}" srcOrd="6" destOrd="0" presId="urn:microsoft.com/office/officeart/2005/8/layout/default"/>
    <dgm:cxn modelId="{9B4C2EEC-1049-48F5-A161-7836DEBD9615}" type="presParOf" srcId="{9162414B-F803-46F7-A3D6-A670844D1845}" destId="{37F5EF39-CC4E-4F8C-A9BC-67B868B7E73E}" srcOrd="7" destOrd="0" presId="urn:microsoft.com/office/officeart/2005/8/layout/default"/>
    <dgm:cxn modelId="{15C11BE7-1756-4E4C-81BD-22B120890D15}" type="presParOf" srcId="{9162414B-F803-46F7-A3D6-A670844D1845}" destId="{38628A31-F958-4E87-A691-B715D6C840D7}" srcOrd="8" destOrd="0" presId="urn:microsoft.com/office/officeart/2005/8/layout/default"/>
    <dgm:cxn modelId="{7FC8610A-CC3F-4C11-A6C5-3894B6F9E4C7}" type="presParOf" srcId="{9162414B-F803-46F7-A3D6-A670844D1845}" destId="{F25787F4-4F9E-4AAD-A37B-964A4E19E585}" srcOrd="9" destOrd="0" presId="urn:microsoft.com/office/officeart/2005/8/layout/default"/>
    <dgm:cxn modelId="{B4996B4E-3ED9-4B10-BCDC-53C794C655B4}" type="presParOf" srcId="{9162414B-F803-46F7-A3D6-A670844D1845}" destId="{C67B8A2E-9C7F-41DD-962A-0BBAAAFC1489}" srcOrd="10" destOrd="0" presId="urn:microsoft.com/office/officeart/2005/8/layout/default"/>
    <dgm:cxn modelId="{37CC05A0-7DF4-491B-BAD5-518A9782FDC4}" type="presParOf" srcId="{9162414B-F803-46F7-A3D6-A670844D1845}" destId="{FAE846DE-704F-4099-BFCC-3F3316E09D75}" srcOrd="11" destOrd="0" presId="urn:microsoft.com/office/officeart/2005/8/layout/default"/>
    <dgm:cxn modelId="{275BD44C-21E7-4A2E-B1CD-D7F739CBAF05}" type="presParOf" srcId="{9162414B-F803-46F7-A3D6-A670844D1845}" destId="{8279CC60-ABE7-42C8-BED3-8253EB510A6E}" srcOrd="12" destOrd="0" presId="urn:microsoft.com/office/officeart/2005/8/layout/default"/>
    <dgm:cxn modelId="{9E86FC20-2C38-4081-A7BD-BF5B2ABBE742}" type="presParOf" srcId="{9162414B-F803-46F7-A3D6-A670844D1845}" destId="{4E957FF5-BD80-4C1A-9282-6A3130AD4F89}" srcOrd="13" destOrd="0" presId="urn:microsoft.com/office/officeart/2005/8/layout/default"/>
    <dgm:cxn modelId="{AAE706C5-E5D8-4523-941A-D7773AA1E815}" type="presParOf" srcId="{9162414B-F803-46F7-A3D6-A670844D1845}" destId="{11ED7F39-F6A5-4893-ACF9-C96FE7CC005F}" srcOrd="14" destOrd="0" presId="urn:microsoft.com/office/officeart/2005/8/layout/default"/>
    <dgm:cxn modelId="{17C70108-D2D6-4884-BB48-A212A1129651}" type="presParOf" srcId="{9162414B-F803-46F7-A3D6-A670844D1845}" destId="{90C8297F-B404-4CA3-B911-739366C4A790}" srcOrd="15" destOrd="0" presId="urn:microsoft.com/office/officeart/2005/8/layout/default"/>
    <dgm:cxn modelId="{2A71BB8D-5AE0-4E9A-A494-A0B86A26E757}" type="presParOf" srcId="{9162414B-F803-46F7-A3D6-A670844D1845}" destId="{9358B67A-A58D-4D49-819B-91D6336B752A}" srcOrd="16" destOrd="0" presId="urn:microsoft.com/office/officeart/2005/8/layout/default"/>
    <dgm:cxn modelId="{5A49865A-1CB4-4861-A040-68A0882A6399}" type="presParOf" srcId="{9162414B-F803-46F7-A3D6-A670844D1845}" destId="{340C810D-990A-48CA-AA59-90ED0E70AFB0}" srcOrd="17" destOrd="0" presId="urn:microsoft.com/office/officeart/2005/8/layout/default"/>
    <dgm:cxn modelId="{5F16CCC9-6019-4A2D-9449-35A7708DFC01}" type="presParOf" srcId="{9162414B-F803-46F7-A3D6-A670844D1845}" destId="{E5406C02-3D3D-4C3A-9A23-FE43AFD6EBD5}" srcOrd="18" destOrd="0" presId="urn:microsoft.com/office/officeart/2005/8/layout/default"/>
    <dgm:cxn modelId="{E59A53A8-3792-44BD-A43A-7E0442195492}" type="presParOf" srcId="{9162414B-F803-46F7-A3D6-A670844D1845}" destId="{E7BCF8BA-8304-4339-BC9C-A90102DD65B7}" srcOrd="19" destOrd="0" presId="urn:microsoft.com/office/officeart/2005/8/layout/default"/>
    <dgm:cxn modelId="{B832B99F-E19C-4680-9833-22A60BFFFD9D}" type="presParOf" srcId="{9162414B-F803-46F7-A3D6-A670844D1845}" destId="{E355057F-13DF-4665-B6BB-BE36388EA17F}" srcOrd="20" destOrd="0" presId="urn:microsoft.com/office/officeart/2005/8/layout/default"/>
    <dgm:cxn modelId="{4424041A-2F30-4178-B308-428D6F282842}" type="presParOf" srcId="{9162414B-F803-46F7-A3D6-A670844D1845}" destId="{5F9B8EEA-C8BC-4E02-94AA-12B248639207}" srcOrd="21" destOrd="0" presId="urn:microsoft.com/office/officeart/2005/8/layout/default"/>
    <dgm:cxn modelId="{E69DC7E8-6275-4D8A-9A97-978E8DF047A3}" type="presParOf" srcId="{9162414B-F803-46F7-A3D6-A670844D1845}" destId="{838C1AA3-F55C-44A0-9C5C-6E3FE3531C3E}" srcOrd="22" destOrd="0" presId="urn:microsoft.com/office/officeart/2005/8/layout/default"/>
    <dgm:cxn modelId="{3C108C63-19C8-4C9E-8E66-66501EBDB7C2}" type="presParOf" srcId="{9162414B-F803-46F7-A3D6-A670844D1845}" destId="{E41D3979-F9CE-434E-A2E5-88D9FA5BBBD5}" srcOrd="23" destOrd="0" presId="urn:microsoft.com/office/officeart/2005/8/layout/default"/>
    <dgm:cxn modelId="{19A19488-2D11-4E0E-A2F4-B5E864255028}" type="presParOf" srcId="{9162414B-F803-46F7-A3D6-A670844D1845}" destId="{820334FA-3C60-49B5-AA01-7A13EB6AA566}" srcOrd="24" destOrd="0" presId="urn:microsoft.com/office/officeart/2005/8/layout/default"/>
    <dgm:cxn modelId="{F4B74FB1-C4DA-4E51-96F5-236DBD714D6A}" type="presParOf" srcId="{9162414B-F803-46F7-A3D6-A670844D1845}" destId="{744DC2E1-0AF0-4699-8913-CA472C227D75}" srcOrd="25" destOrd="0" presId="urn:microsoft.com/office/officeart/2005/8/layout/default"/>
    <dgm:cxn modelId="{B8C50609-FD28-45CC-8BAE-F9D7DA66BAA5}" type="presParOf" srcId="{9162414B-F803-46F7-A3D6-A670844D1845}" destId="{5986A181-4764-40DA-ADDE-9F28E0C9DEA3}" srcOrd="26" destOrd="0" presId="urn:microsoft.com/office/officeart/2005/8/layout/default"/>
    <dgm:cxn modelId="{9A572CF6-6B53-4C00-8269-51BBCA253F2E}" type="presParOf" srcId="{9162414B-F803-46F7-A3D6-A670844D1845}" destId="{C4BB85D9-9CE4-4B8A-91A0-6D9C42C14851}" srcOrd="27" destOrd="0" presId="urn:microsoft.com/office/officeart/2005/8/layout/default"/>
    <dgm:cxn modelId="{A6A07352-14E8-43FB-8498-640E06442313}" type="presParOf" srcId="{9162414B-F803-46F7-A3D6-A670844D1845}" destId="{623B7536-A85A-497F-93BB-7BD48B89DC30}" srcOrd="28" destOrd="0" presId="urn:microsoft.com/office/officeart/2005/8/layout/default"/>
    <dgm:cxn modelId="{E7A8B2E0-92CB-4CCB-B34B-A052A225E67B}" type="presParOf" srcId="{9162414B-F803-46F7-A3D6-A670844D1845}" destId="{A68F5CA7-40A4-4C86-8FFF-5C95701B0716}" srcOrd="29" destOrd="0" presId="urn:microsoft.com/office/officeart/2005/8/layout/default"/>
    <dgm:cxn modelId="{3E82C319-90C0-4716-9141-F6C8E74C2F37}" type="presParOf" srcId="{9162414B-F803-46F7-A3D6-A670844D1845}" destId="{D97F1D46-A5AA-42AB-92E4-62F85E291BE5}" srcOrd="3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F8D4470-4982-4CBE-8279-8FE98F4A3921}"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en-US"/>
        </a:p>
      </dgm:t>
    </dgm:pt>
    <dgm:pt modelId="{5EF11F31-BF36-480E-84AD-4F58F82544B7}" type="pres">
      <dgm:prSet presAssocID="{8F8D4470-4982-4CBE-8279-8FE98F4A3921}" presName="hierChild1" presStyleCnt="0">
        <dgm:presLayoutVars>
          <dgm:chPref val="1"/>
          <dgm:dir/>
          <dgm:animOne val="branch"/>
          <dgm:animLvl val="lvl"/>
          <dgm:resizeHandles/>
        </dgm:presLayoutVars>
      </dgm:prSet>
      <dgm:spPr/>
    </dgm:pt>
  </dgm:ptLst>
  <dgm:cxnLst>
    <dgm:cxn modelId="{A795FEE7-7743-417E-990E-1EF2E8DB172F}" type="presOf" srcId="{8F8D4470-4982-4CBE-8279-8FE98F4A3921}" destId="{5EF11F31-BF36-480E-84AD-4F58F82544B7}" srcOrd="0"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0FAC6A-B52F-403A-B6F0-C2C21C648CA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F2D757F-6BD0-4DF0-8254-B27CE2893C38}">
      <dgm:prSet/>
      <dgm:spPr/>
      <dgm:t>
        <a:bodyPr/>
        <a:lstStyle/>
        <a:p>
          <a:r>
            <a:rPr lang="en-US" dirty="0"/>
            <a:t>Marblehead presently has 15 zoning districts and two overlay districts</a:t>
          </a:r>
        </a:p>
      </dgm:t>
    </dgm:pt>
    <dgm:pt modelId="{08374CB9-91AB-4B30-B6B5-F20234B744C6}" type="parTrans" cxnId="{F0460218-7E95-4030-BF50-0B0A264BE29F}">
      <dgm:prSet/>
      <dgm:spPr/>
      <dgm:t>
        <a:bodyPr/>
        <a:lstStyle/>
        <a:p>
          <a:endParaRPr lang="en-US"/>
        </a:p>
      </dgm:t>
    </dgm:pt>
    <dgm:pt modelId="{2E2FA521-AB9A-45F2-92B8-FB753560D056}" type="sibTrans" cxnId="{F0460218-7E95-4030-BF50-0B0A264BE29F}">
      <dgm:prSet/>
      <dgm:spPr/>
      <dgm:t>
        <a:bodyPr/>
        <a:lstStyle/>
        <a:p>
          <a:endParaRPr lang="en-US"/>
        </a:p>
      </dgm:t>
    </dgm:pt>
    <dgm:pt modelId="{E06B4109-2DAA-4031-9B48-FAF2BD6389B3}">
      <dgm:prSet/>
      <dgm:spPr/>
      <dgm:t>
        <a:bodyPr/>
        <a:lstStyle/>
        <a:p>
          <a:r>
            <a:rPr lang="en-US" dirty="0"/>
            <a:t>The first zoning bylaw was adopted in the 1920 hundreds of years after the establishment of the town and has been amended many times  </a:t>
          </a:r>
        </a:p>
      </dgm:t>
    </dgm:pt>
    <dgm:pt modelId="{43DEB006-03D9-473D-9831-1E727C2AA3A0}" type="parTrans" cxnId="{1EC18D04-A5ED-4A02-A2DA-44C21A62E762}">
      <dgm:prSet/>
      <dgm:spPr/>
      <dgm:t>
        <a:bodyPr/>
        <a:lstStyle/>
        <a:p>
          <a:endParaRPr lang="en-US"/>
        </a:p>
      </dgm:t>
    </dgm:pt>
    <dgm:pt modelId="{B1F06C7A-9BFD-46C8-AF89-8C4CC109276E}" type="sibTrans" cxnId="{1EC18D04-A5ED-4A02-A2DA-44C21A62E762}">
      <dgm:prSet/>
      <dgm:spPr/>
      <dgm:t>
        <a:bodyPr/>
        <a:lstStyle/>
        <a:p>
          <a:endParaRPr lang="en-US"/>
        </a:p>
      </dgm:t>
    </dgm:pt>
    <dgm:pt modelId="{C39521D8-34FD-4E42-9ECA-2528A8DA0389}" type="pres">
      <dgm:prSet presAssocID="{CE0FAC6A-B52F-403A-B6F0-C2C21C648CA4}" presName="linear" presStyleCnt="0">
        <dgm:presLayoutVars>
          <dgm:animLvl val="lvl"/>
          <dgm:resizeHandles val="exact"/>
        </dgm:presLayoutVars>
      </dgm:prSet>
      <dgm:spPr/>
    </dgm:pt>
    <dgm:pt modelId="{F180AD84-7610-49E3-9561-64574419E35E}" type="pres">
      <dgm:prSet presAssocID="{9F2D757F-6BD0-4DF0-8254-B27CE2893C38}" presName="parentText" presStyleLbl="node1" presStyleIdx="0" presStyleCnt="2">
        <dgm:presLayoutVars>
          <dgm:chMax val="0"/>
          <dgm:bulletEnabled val="1"/>
        </dgm:presLayoutVars>
      </dgm:prSet>
      <dgm:spPr/>
    </dgm:pt>
    <dgm:pt modelId="{36CA6771-1001-4DB2-9415-55585EF55A0E}" type="pres">
      <dgm:prSet presAssocID="{2E2FA521-AB9A-45F2-92B8-FB753560D056}" presName="spacer" presStyleCnt="0"/>
      <dgm:spPr/>
    </dgm:pt>
    <dgm:pt modelId="{48191DB7-F9B2-45E9-A7EB-312B5A575680}" type="pres">
      <dgm:prSet presAssocID="{E06B4109-2DAA-4031-9B48-FAF2BD6389B3}" presName="parentText" presStyleLbl="node1" presStyleIdx="1" presStyleCnt="2" custScaleY="126024">
        <dgm:presLayoutVars>
          <dgm:chMax val="0"/>
          <dgm:bulletEnabled val="1"/>
        </dgm:presLayoutVars>
      </dgm:prSet>
      <dgm:spPr/>
    </dgm:pt>
  </dgm:ptLst>
  <dgm:cxnLst>
    <dgm:cxn modelId="{1EC18D04-A5ED-4A02-A2DA-44C21A62E762}" srcId="{CE0FAC6A-B52F-403A-B6F0-C2C21C648CA4}" destId="{E06B4109-2DAA-4031-9B48-FAF2BD6389B3}" srcOrd="1" destOrd="0" parTransId="{43DEB006-03D9-473D-9831-1E727C2AA3A0}" sibTransId="{B1F06C7A-9BFD-46C8-AF89-8C4CC109276E}"/>
    <dgm:cxn modelId="{F0460218-7E95-4030-BF50-0B0A264BE29F}" srcId="{CE0FAC6A-B52F-403A-B6F0-C2C21C648CA4}" destId="{9F2D757F-6BD0-4DF0-8254-B27CE2893C38}" srcOrd="0" destOrd="0" parTransId="{08374CB9-91AB-4B30-B6B5-F20234B744C6}" sibTransId="{2E2FA521-AB9A-45F2-92B8-FB753560D056}"/>
    <dgm:cxn modelId="{DFE23F30-9B0D-4D08-93E4-D026C3E200B5}" type="presOf" srcId="{E06B4109-2DAA-4031-9B48-FAF2BD6389B3}" destId="{48191DB7-F9B2-45E9-A7EB-312B5A575680}" srcOrd="0" destOrd="0" presId="urn:microsoft.com/office/officeart/2005/8/layout/vList2"/>
    <dgm:cxn modelId="{EBB50B87-08FD-429C-A302-6E6A753DA06F}" type="presOf" srcId="{9F2D757F-6BD0-4DF0-8254-B27CE2893C38}" destId="{F180AD84-7610-49E3-9561-64574419E35E}" srcOrd="0" destOrd="0" presId="urn:microsoft.com/office/officeart/2005/8/layout/vList2"/>
    <dgm:cxn modelId="{B24D03D9-9CDB-427B-8A71-5678559380A2}" type="presOf" srcId="{CE0FAC6A-B52F-403A-B6F0-C2C21C648CA4}" destId="{C39521D8-34FD-4E42-9ECA-2528A8DA0389}" srcOrd="0" destOrd="0" presId="urn:microsoft.com/office/officeart/2005/8/layout/vList2"/>
    <dgm:cxn modelId="{2B1A4DEF-51C0-49C5-BAA9-EFDE52D99F73}" type="presParOf" srcId="{C39521D8-34FD-4E42-9ECA-2528A8DA0389}" destId="{F180AD84-7610-49E3-9561-64574419E35E}" srcOrd="0" destOrd="0" presId="urn:microsoft.com/office/officeart/2005/8/layout/vList2"/>
    <dgm:cxn modelId="{BCA6B459-45EF-4648-9C26-EE8C206E418A}" type="presParOf" srcId="{C39521D8-34FD-4E42-9ECA-2528A8DA0389}" destId="{36CA6771-1001-4DB2-9415-55585EF55A0E}" srcOrd="1" destOrd="0" presId="urn:microsoft.com/office/officeart/2005/8/layout/vList2"/>
    <dgm:cxn modelId="{745E66FF-CEAB-481A-BBAE-F4DECF541BE5}" type="presParOf" srcId="{C39521D8-34FD-4E42-9ECA-2528A8DA0389}" destId="{48191DB7-F9B2-45E9-A7EB-312B5A57568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C6EC57-A277-4C51-A741-535EAADD1971}"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9D29447-F511-4FB9-A60B-0373D5A093F1}">
      <dgm:prSet custT="1"/>
      <dgm:spPr/>
      <dgm:t>
        <a:bodyPr/>
        <a:lstStyle/>
        <a:p>
          <a:pPr>
            <a:lnSpc>
              <a:spcPct val="100000"/>
            </a:lnSpc>
          </a:pPr>
          <a:r>
            <a:rPr lang="en-US" sz="1400" dirty="0"/>
            <a:t>Take the existing district where multi family housing is permitted right now by special permit and make the changes to the dimensional regulations and allow by right </a:t>
          </a:r>
        </a:p>
      </dgm:t>
    </dgm:pt>
    <dgm:pt modelId="{5FADB41D-9515-4CF8-ADD7-E4BA45A31589}" type="parTrans" cxnId="{3E678167-F55F-419F-952A-73DE7676B564}">
      <dgm:prSet/>
      <dgm:spPr/>
      <dgm:t>
        <a:bodyPr/>
        <a:lstStyle/>
        <a:p>
          <a:endParaRPr lang="en-US"/>
        </a:p>
      </dgm:t>
    </dgm:pt>
    <dgm:pt modelId="{DAB9B8F3-9546-49DF-AA5F-95165902A375}" type="sibTrans" cxnId="{3E678167-F55F-419F-952A-73DE7676B564}">
      <dgm:prSet/>
      <dgm:spPr/>
      <dgm:t>
        <a:bodyPr/>
        <a:lstStyle/>
        <a:p>
          <a:pPr>
            <a:lnSpc>
              <a:spcPct val="100000"/>
            </a:lnSpc>
          </a:pPr>
          <a:endParaRPr lang="en-US"/>
        </a:p>
      </dgm:t>
    </dgm:pt>
    <dgm:pt modelId="{0FE10A9C-6EAC-4730-AD91-96DCF8BA6273}">
      <dgm:prSet custT="1"/>
      <dgm:spPr/>
      <dgm:t>
        <a:bodyPr/>
        <a:lstStyle/>
        <a:p>
          <a:pPr>
            <a:lnSpc>
              <a:spcPct val="100000"/>
            </a:lnSpc>
          </a:pPr>
          <a:r>
            <a:rPr lang="en-US" sz="1600" dirty="0"/>
            <a:t>Look at expanding existing smart growth districts</a:t>
          </a:r>
        </a:p>
      </dgm:t>
    </dgm:pt>
    <dgm:pt modelId="{6EA27030-7EA2-4011-804B-2A9B37EB502F}" type="parTrans" cxnId="{8307DE8D-6313-46CF-890F-D33B498984AE}">
      <dgm:prSet/>
      <dgm:spPr/>
      <dgm:t>
        <a:bodyPr/>
        <a:lstStyle/>
        <a:p>
          <a:endParaRPr lang="en-US"/>
        </a:p>
      </dgm:t>
    </dgm:pt>
    <dgm:pt modelId="{400DCA9D-2AE0-48DB-B767-221E83105B45}" type="sibTrans" cxnId="{8307DE8D-6313-46CF-890F-D33B498984AE}">
      <dgm:prSet/>
      <dgm:spPr/>
      <dgm:t>
        <a:bodyPr/>
        <a:lstStyle/>
        <a:p>
          <a:pPr>
            <a:lnSpc>
              <a:spcPct val="100000"/>
            </a:lnSpc>
          </a:pPr>
          <a:endParaRPr lang="en-US"/>
        </a:p>
      </dgm:t>
    </dgm:pt>
    <dgm:pt modelId="{9B2A035E-F64A-4C1C-857D-9EEEC74AFC08}">
      <dgm:prSet custT="1"/>
      <dgm:spPr/>
      <dgm:t>
        <a:bodyPr/>
        <a:lstStyle/>
        <a:p>
          <a:pPr>
            <a:lnSpc>
              <a:spcPct val="100000"/>
            </a:lnSpc>
          </a:pPr>
          <a:r>
            <a:rPr lang="en-US" sz="1600" dirty="0"/>
            <a:t>Look at any large open parcel(s) above 5 acres or areas with underutilized buildings and properties and create a five acre district </a:t>
          </a:r>
        </a:p>
      </dgm:t>
    </dgm:pt>
    <dgm:pt modelId="{1074A4AB-83F9-44FA-AD36-0E4C440E4C95}" type="parTrans" cxnId="{F3B3A8CB-4A74-4732-922E-7D1EB9107354}">
      <dgm:prSet/>
      <dgm:spPr/>
      <dgm:t>
        <a:bodyPr/>
        <a:lstStyle/>
        <a:p>
          <a:endParaRPr lang="en-US"/>
        </a:p>
      </dgm:t>
    </dgm:pt>
    <dgm:pt modelId="{96583A2E-1E38-4A9D-B1F5-9ABBA2175524}" type="sibTrans" cxnId="{F3B3A8CB-4A74-4732-922E-7D1EB9107354}">
      <dgm:prSet/>
      <dgm:spPr/>
      <dgm:t>
        <a:bodyPr/>
        <a:lstStyle/>
        <a:p>
          <a:pPr>
            <a:lnSpc>
              <a:spcPct val="100000"/>
            </a:lnSpc>
          </a:pPr>
          <a:endParaRPr lang="en-US"/>
        </a:p>
      </dgm:t>
    </dgm:pt>
    <dgm:pt modelId="{D5DC49FC-EF97-4C99-ADB5-CDD60C59970F}">
      <dgm:prSet custT="1"/>
      <dgm:spPr/>
      <dgm:t>
        <a:bodyPr/>
        <a:lstStyle/>
        <a:p>
          <a:pPr>
            <a:lnSpc>
              <a:spcPct val="100000"/>
            </a:lnSpc>
          </a:pPr>
          <a:r>
            <a:rPr lang="en-US" sz="1600" dirty="0"/>
            <a:t>Develop and apply criteria</a:t>
          </a:r>
        </a:p>
      </dgm:t>
    </dgm:pt>
    <dgm:pt modelId="{4C15B1C2-E5F6-4BC6-971F-FE50F818EEC8}" type="parTrans" cxnId="{9D8A2B3D-0C14-4BD9-9569-3DB9476D10D0}">
      <dgm:prSet/>
      <dgm:spPr/>
      <dgm:t>
        <a:bodyPr/>
        <a:lstStyle/>
        <a:p>
          <a:endParaRPr lang="en-US"/>
        </a:p>
      </dgm:t>
    </dgm:pt>
    <dgm:pt modelId="{A88CFAA5-CA03-45E1-A079-D6240977F54C}" type="sibTrans" cxnId="{9D8A2B3D-0C14-4BD9-9569-3DB9476D10D0}">
      <dgm:prSet/>
      <dgm:spPr/>
      <dgm:t>
        <a:bodyPr/>
        <a:lstStyle/>
        <a:p>
          <a:pPr>
            <a:lnSpc>
              <a:spcPct val="100000"/>
            </a:lnSpc>
          </a:pPr>
          <a:endParaRPr lang="en-US"/>
        </a:p>
      </dgm:t>
    </dgm:pt>
    <dgm:pt modelId="{4B9F5B31-0105-4743-985D-A9EFAC9D7AFE}">
      <dgm:prSet custT="1"/>
      <dgm:spPr/>
      <dgm:t>
        <a:bodyPr/>
        <a:lstStyle/>
        <a:p>
          <a:pPr>
            <a:lnSpc>
              <a:spcPct val="100000"/>
            </a:lnSpc>
          </a:pPr>
          <a:r>
            <a:rPr lang="en-US" sz="1600" dirty="0"/>
            <a:t>Develop strict guidelines so even as of right it has to be a certain size  shape and look</a:t>
          </a:r>
        </a:p>
      </dgm:t>
    </dgm:pt>
    <dgm:pt modelId="{3205E662-4690-4E71-B21E-3F3A45327F8F}" type="parTrans" cxnId="{74F37474-4C9D-474B-91EB-37014E88A9EA}">
      <dgm:prSet/>
      <dgm:spPr/>
      <dgm:t>
        <a:bodyPr/>
        <a:lstStyle/>
        <a:p>
          <a:endParaRPr lang="en-US"/>
        </a:p>
      </dgm:t>
    </dgm:pt>
    <dgm:pt modelId="{7C1EEF00-905B-4A2A-BDF1-BF6459426176}" type="sibTrans" cxnId="{74F37474-4C9D-474B-91EB-37014E88A9EA}">
      <dgm:prSet/>
      <dgm:spPr/>
      <dgm:t>
        <a:bodyPr/>
        <a:lstStyle/>
        <a:p>
          <a:endParaRPr lang="en-US"/>
        </a:p>
      </dgm:t>
    </dgm:pt>
    <dgm:pt modelId="{4A28674D-ED0C-4C6B-9615-BE0F6446210F}" type="pres">
      <dgm:prSet presAssocID="{26C6EC57-A277-4C51-A741-535EAADD1971}" presName="root" presStyleCnt="0">
        <dgm:presLayoutVars>
          <dgm:dir/>
          <dgm:resizeHandles val="exact"/>
        </dgm:presLayoutVars>
      </dgm:prSet>
      <dgm:spPr/>
    </dgm:pt>
    <dgm:pt modelId="{5987F382-B24E-4A71-8AE8-0E28ACFE51B7}" type="pres">
      <dgm:prSet presAssocID="{26C6EC57-A277-4C51-A741-535EAADD1971}" presName="container" presStyleCnt="0">
        <dgm:presLayoutVars>
          <dgm:dir/>
          <dgm:resizeHandles val="exact"/>
        </dgm:presLayoutVars>
      </dgm:prSet>
      <dgm:spPr/>
    </dgm:pt>
    <dgm:pt modelId="{308E1C76-A39D-4D6C-AB51-B9DEBBFBF955}" type="pres">
      <dgm:prSet presAssocID="{D9D29447-F511-4FB9-A60B-0373D5A093F1}" presName="compNode" presStyleCnt="0"/>
      <dgm:spPr/>
    </dgm:pt>
    <dgm:pt modelId="{3DF5E40D-8B72-41E6-858E-62924084F6ED}" type="pres">
      <dgm:prSet presAssocID="{D9D29447-F511-4FB9-A60B-0373D5A093F1}" presName="iconBgRect" presStyleLbl="bgShp" presStyleIdx="0" presStyleCnt="5"/>
      <dgm:spPr/>
    </dgm:pt>
    <dgm:pt modelId="{3D459FB9-F011-40C0-BDA6-E77E6C172BA0}" type="pres">
      <dgm:prSet presAssocID="{D9D29447-F511-4FB9-A60B-0373D5A093F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burban scene"/>
        </a:ext>
      </dgm:extLst>
    </dgm:pt>
    <dgm:pt modelId="{C0908CF0-11E1-49EA-A9B8-6241FAE9BA4E}" type="pres">
      <dgm:prSet presAssocID="{D9D29447-F511-4FB9-A60B-0373D5A093F1}" presName="spaceRect" presStyleCnt="0"/>
      <dgm:spPr/>
    </dgm:pt>
    <dgm:pt modelId="{47939DF6-759C-45B8-87CC-0E7B1FDEA308}" type="pres">
      <dgm:prSet presAssocID="{D9D29447-F511-4FB9-A60B-0373D5A093F1}" presName="textRect" presStyleLbl="revTx" presStyleIdx="0" presStyleCnt="5" custScaleY="286897">
        <dgm:presLayoutVars>
          <dgm:chMax val="1"/>
          <dgm:chPref val="1"/>
        </dgm:presLayoutVars>
      </dgm:prSet>
      <dgm:spPr/>
    </dgm:pt>
    <dgm:pt modelId="{5A8E38D0-661F-40A6-B024-14802A437FCC}" type="pres">
      <dgm:prSet presAssocID="{DAB9B8F3-9546-49DF-AA5F-95165902A375}" presName="sibTrans" presStyleLbl="sibTrans2D1" presStyleIdx="0" presStyleCnt="0"/>
      <dgm:spPr/>
    </dgm:pt>
    <dgm:pt modelId="{A902771D-B7B2-45DD-9289-7D372D0DCFD7}" type="pres">
      <dgm:prSet presAssocID="{0FE10A9C-6EAC-4730-AD91-96DCF8BA6273}" presName="compNode" presStyleCnt="0"/>
      <dgm:spPr/>
    </dgm:pt>
    <dgm:pt modelId="{1FACA3D3-F92C-4908-9B54-FE172B157BA3}" type="pres">
      <dgm:prSet presAssocID="{0FE10A9C-6EAC-4730-AD91-96DCF8BA6273}" presName="iconBgRect" presStyleLbl="bgShp" presStyleIdx="1" presStyleCnt="5"/>
      <dgm:spPr/>
    </dgm:pt>
    <dgm:pt modelId="{EDFE8973-5EBF-4886-AFC4-DDA1761EBE4D}" type="pres">
      <dgm:prSet presAssocID="{0FE10A9C-6EAC-4730-AD91-96DCF8BA627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pward trend"/>
        </a:ext>
      </dgm:extLst>
    </dgm:pt>
    <dgm:pt modelId="{8AE4C503-528C-4871-91C8-441DA849BA65}" type="pres">
      <dgm:prSet presAssocID="{0FE10A9C-6EAC-4730-AD91-96DCF8BA6273}" presName="spaceRect" presStyleCnt="0"/>
      <dgm:spPr/>
    </dgm:pt>
    <dgm:pt modelId="{66EF3B71-0E6A-4F5C-B289-2A6DE89835D4}" type="pres">
      <dgm:prSet presAssocID="{0FE10A9C-6EAC-4730-AD91-96DCF8BA6273}" presName="textRect" presStyleLbl="revTx" presStyleIdx="1" presStyleCnt="5">
        <dgm:presLayoutVars>
          <dgm:chMax val="1"/>
          <dgm:chPref val="1"/>
        </dgm:presLayoutVars>
      </dgm:prSet>
      <dgm:spPr/>
    </dgm:pt>
    <dgm:pt modelId="{CB568966-122A-4D22-B683-B1DA50FA1DDD}" type="pres">
      <dgm:prSet presAssocID="{400DCA9D-2AE0-48DB-B767-221E83105B45}" presName="sibTrans" presStyleLbl="sibTrans2D1" presStyleIdx="0" presStyleCnt="0"/>
      <dgm:spPr/>
    </dgm:pt>
    <dgm:pt modelId="{252949E0-1854-4A58-B3EA-BF5BD5941294}" type="pres">
      <dgm:prSet presAssocID="{9B2A035E-F64A-4C1C-857D-9EEEC74AFC08}" presName="compNode" presStyleCnt="0"/>
      <dgm:spPr/>
    </dgm:pt>
    <dgm:pt modelId="{A24521EC-93FF-4622-8089-F578EFF88D22}" type="pres">
      <dgm:prSet presAssocID="{9B2A035E-F64A-4C1C-857D-9EEEC74AFC08}" presName="iconBgRect" presStyleLbl="bgShp" presStyleIdx="2" presStyleCnt="5"/>
      <dgm:spPr/>
    </dgm:pt>
    <dgm:pt modelId="{D0F948AA-A8FA-4A49-A7AC-078B2ED62211}" type="pres">
      <dgm:prSet presAssocID="{9B2A035E-F64A-4C1C-857D-9EEEC74AFC0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rker"/>
        </a:ext>
      </dgm:extLst>
    </dgm:pt>
    <dgm:pt modelId="{A7BC87F6-B6BE-44C5-98D2-C0503E230FD4}" type="pres">
      <dgm:prSet presAssocID="{9B2A035E-F64A-4C1C-857D-9EEEC74AFC08}" presName="spaceRect" presStyleCnt="0"/>
      <dgm:spPr/>
    </dgm:pt>
    <dgm:pt modelId="{D0033B34-D1FE-4831-8503-61995A45A21E}" type="pres">
      <dgm:prSet presAssocID="{9B2A035E-F64A-4C1C-857D-9EEEC74AFC08}" presName="textRect" presStyleLbl="revTx" presStyleIdx="2" presStyleCnt="5">
        <dgm:presLayoutVars>
          <dgm:chMax val="1"/>
          <dgm:chPref val="1"/>
        </dgm:presLayoutVars>
      </dgm:prSet>
      <dgm:spPr/>
    </dgm:pt>
    <dgm:pt modelId="{B2D43A4E-57D5-41B0-BA95-C3F7F8F8000A}" type="pres">
      <dgm:prSet presAssocID="{96583A2E-1E38-4A9D-B1F5-9ABBA2175524}" presName="sibTrans" presStyleLbl="sibTrans2D1" presStyleIdx="0" presStyleCnt="0"/>
      <dgm:spPr/>
    </dgm:pt>
    <dgm:pt modelId="{652C8BC5-421A-4559-86A3-5537C3751AA4}" type="pres">
      <dgm:prSet presAssocID="{D5DC49FC-EF97-4C99-ADB5-CDD60C59970F}" presName="compNode" presStyleCnt="0"/>
      <dgm:spPr/>
    </dgm:pt>
    <dgm:pt modelId="{7AC522BB-AA1F-44C1-A35D-4607F7777E02}" type="pres">
      <dgm:prSet presAssocID="{D5DC49FC-EF97-4C99-ADB5-CDD60C59970F}" presName="iconBgRect" presStyleLbl="bgShp" presStyleIdx="3" presStyleCnt="5"/>
      <dgm:spPr/>
    </dgm:pt>
    <dgm:pt modelId="{06400AF4-9A26-4BD4-8E98-F6C229D37656}" type="pres">
      <dgm:prSet presAssocID="{D5DC49FC-EF97-4C99-ADB5-CDD60C59970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68BC2979-B2C8-4BBF-8A25-011F0EB51074}" type="pres">
      <dgm:prSet presAssocID="{D5DC49FC-EF97-4C99-ADB5-CDD60C59970F}" presName="spaceRect" presStyleCnt="0"/>
      <dgm:spPr/>
    </dgm:pt>
    <dgm:pt modelId="{1722D4FD-FB01-4E8A-B11E-C0CCB879B69C}" type="pres">
      <dgm:prSet presAssocID="{D5DC49FC-EF97-4C99-ADB5-CDD60C59970F}" presName="textRect" presStyleLbl="revTx" presStyleIdx="3" presStyleCnt="5">
        <dgm:presLayoutVars>
          <dgm:chMax val="1"/>
          <dgm:chPref val="1"/>
        </dgm:presLayoutVars>
      </dgm:prSet>
      <dgm:spPr/>
    </dgm:pt>
    <dgm:pt modelId="{C9F71F88-700B-4C00-B5EC-C6D25A5FA68F}" type="pres">
      <dgm:prSet presAssocID="{A88CFAA5-CA03-45E1-A079-D6240977F54C}" presName="sibTrans" presStyleLbl="sibTrans2D1" presStyleIdx="0" presStyleCnt="0"/>
      <dgm:spPr/>
    </dgm:pt>
    <dgm:pt modelId="{82D33789-E83B-4950-BF4E-E01C47F721AB}" type="pres">
      <dgm:prSet presAssocID="{4B9F5B31-0105-4743-985D-A9EFAC9D7AFE}" presName="compNode" presStyleCnt="0"/>
      <dgm:spPr/>
    </dgm:pt>
    <dgm:pt modelId="{2637CC92-60EA-43B5-9B11-F647FE84D8C3}" type="pres">
      <dgm:prSet presAssocID="{4B9F5B31-0105-4743-985D-A9EFAC9D7AFE}" presName="iconBgRect" presStyleLbl="bgShp" presStyleIdx="4" presStyleCnt="5"/>
      <dgm:spPr/>
    </dgm:pt>
    <dgm:pt modelId="{EDDB3B57-CF39-4790-8C18-85899B39A3B4}" type="pres">
      <dgm:prSet presAssocID="{4B9F5B31-0105-4743-985D-A9EFAC9D7AF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avel"/>
        </a:ext>
      </dgm:extLst>
    </dgm:pt>
    <dgm:pt modelId="{4216197B-F9DC-42CF-9F85-DEEF3B011EB9}" type="pres">
      <dgm:prSet presAssocID="{4B9F5B31-0105-4743-985D-A9EFAC9D7AFE}" presName="spaceRect" presStyleCnt="0"/>
      <dgm:spPr/>
    </dgm:pt>
    <dgm:pt modelId="{DF79D9C5-17B1-4EC8-B048-D4009282CBDE}" type="pres">
      <dgm:prSet presAssocID="{4B9F5B31-0105-4743-985D-A9EFAC9D7AFE}" presName="textRect" presStyleLbl="revTx" presStyleIdx="4" presStyleCnt="5" custScaleY="237520">
        <dgm:presLayoutVars>
          <dgm:chMax val="1"/>
          <dgm:chPref val="1"/>
        </dgm:presLayoutVars>
      </dgm:prSet>
      <dgm:spPr/>
    </dgm:pt>
  </dgm:ptLst>
  <dgm:cxnLst>
    <dgm:cxn modelId="{46526927-74BE-436C-AAB4-B1B461D88F77}" type="presOf" srcId="{D9D29447-F511-4FB9-A60B-0373D5A093F1}" destId="{47939DF6-759C-45B8-87CC-0E7B1FDEA308}" srcOrd="0" destOrd="0" presId="urn:microsoft.com/office/officeart/2018/2/layout/IconCircleList"/>
    <dgm:cxn modelId="{9D8A2B3D-0C14-4BD9-9569-3DB9476D10D0}" srcId="{26C6EC57-A277-4C51-A741-535EAADD1971}" destId="{D5DC49FC-EF97-4C99-ADB5-CDD60C59970F}" srcOrd="3" destOrd="0" parTransId="{4C15B1C2-E5F6-4BC6-971F-FE50F818EEC8}" sibTransId="{A88CFAA5-CA03-45E1-A079-D6240977F54C}"/>
    <dgm:cxn modelId="{7AF50065-E515-4C8E-B10A-627BC5C5774C}" type="presOf" srcId="{DAB9B8F3-9546-49DF-AA5F-95165902A375}" destId="{5A8E38D0-661F-40A6-B024-14802A437FCC}" srcOrd="0" destOrd="0" presId="urn:microsoft.com/office/officeart/2018/2/layout/IconCircleList"/>
    <dgm:cxn modelId="{3E678167-F55F-419F-952A-73DE7676B564}" srcId="{26C6EC57-A277-4C51-A741-535EAADD1971}" destId="{D9D29447-F511-4FB9-A60B-0373D5A093F1}" srcOrd="0" destOrd="0" parTransId="{5FADB41D-9515-4CF8-ADD7-E4BA45A31589}" sibTransId="{DAB9B8F3-9546-49DF-AA5F-95165902A375}"/>
    <dgm:cxn modelId="{74F37474-4C9D-474B-91EB-37014E88A9EA}" srcId="{26C6EC57-A277-4C51-A741-535EAADD1971}" destId="{4B9F5B31-0105-4743-985D-A9EFAC9D7AFE}" srcOrd="4" destOrd="0" parTransId="{3205E662-4690-4E71-B21E-3F3A45327F8F}" sibTransId="{7C1EEF00-905B-4A2A-BDF1-BF6459426176}"/>
    <dgm:cxn modelId="{CC14667D-ECC8-4E50-804A-E886288293F5}" type="presOf" srcId="{0FE10A9C-6EAC-4730-AD91-96DCF8BA6273}" destId="{66EF3B71-0E6A-4F5C-B289-2A6DE89835D4}" srcOrd="0" destOrd="0" presId="urn:microsoft.com/office/officeart/2018/2/layout/IconCircleList"/>
    <dgm:cxn modelId="{8307DE8D-6313-46CF-890F-D33B498984AE}" srcId="{26C6EC57-A277-4C51-A741-535EAADD1971}" destId="{0FE10A9C-6EAC-4730-AD91-96DCF8BA6273}" srcOrd="1" destOrd="0" parTransId="{6EA27030-7EA2-4011-804B-2A9B37EB502F}" sibTransId="{400DCA9D-2AE0-48DB-B767-221E83105B45}"/>
    <dgm:cxn modelId="{EDCD678E-0631-46DD-8BE3-D8532170C148}" type="presOf" srcId="{9B2A035E-F64A-4C1C-857D-9EEEC74AFC08}" destId="{D0033B34-D1FE-4831-8503-61995A45A21E}" srcOrd="0" destOrd="0" presId="urn:microsoft.com/office/officeart/2018/2/layout/IconCircleList"/>
    <dgm:cxn modelId="{2825BE8F-85FF-444D-AC38-565680C49AAC}" type="presOf" srcId="{400DCA9D-2AE0-48DB-B767-221E83105B45}" destId="{CB568966-122A-4D22-B683-B1DA50FA1DDD}" srcOrd="0" destOrd="0" presId="urn:microsoft.com/office/officeart/2018/2/layout/IconCircleList"/>
    <dgm:cxn modelId="{5924BDA9-D166-46D5-A1EC-072AD2BDBE32}" type="presOf" srcId="{D5DC49FC-EF97-4C99-ADB5-CDD60C59970F}" destId="{1722D4FD-FB01-4E8A-B11E-C0CCB879B69C}" srcOrd="0" destOrd="0" presId="urn:microsoft.com/office/officeart/2018/2/layout/IconCircleList"/>
    <dgm:cxn modelId="{4A94C0B2-C818-492E-AD8A-A7B24A90A1DC}" type="presOf" srcId="{A88CFAA5-CA03-45E1-A079-D6240977F54C}" destId="{C9F71F88-700B-4C00-B5EC-C6D25A5FA68F}" srcOrd="0" destOrd="0" presId="urn:microsoft.com/office/officeart/2018/2/layout/IconCircleList"/>
    <dgm:cxn modelId="{1302BEB6-131F-48CF-AB74-4303B7F73425}" type="presOf" srcId="{96583A2E-1E38-4A9D-B1F5-9ABBA2175524}" destId="{B2D43A4E-57D5-41B0-BA95-C3F7F8F8000A}" srcOrd="0" destOrd="0" presId="urn:microsoft.com/office/officeart/2018/2/layout/IconCircleList"/>
    <dgm:cxn modelId="{9C9F1FBC-940E-447B-B332-9E8F99CA741F}" type="presOf" srcId="{4B9F5B31-0105-4743-985D-A9EFAC9D7AFE}" destId="{DF79D9C5-17B1-4EC8-B048-D4009282CBDE}" srcOrd="0" destOrd="0" presId="urn:microsoft.com/office/officeart/2018/2/layout/IconCircleList"/>
    <dgm:cxn modelId="{F3B3A8CB-4A74-4732-922E-7D1EB9107354}" srcId="{26C6EC57-A277-4C51-A741-535EAADD1971}" destId="{9B2A035E-F64A-4C1C-857D-9EEEC74AFC08}" srcOrd="2" destOrd="0" parTransId="{1074A4AB-83F9-44FA-AD36-0E4C440E4C95}" sibTransId="{96583A2E-1E38-4A9D-B1F5-9ABBA2175524}"/>
    <dgm:cxn modelId="{D201F5CB-F520-44D2-BD72-0A1D5E8F6824}" type="presOf" srcId="{26C6EC57-A277-4C51-A741-535EAADD1971}" destId="{4A28674D-ED0C-4C6B-9615-BE0F6446210F}" srcOrd="0" destOrd="0" presId="urn:microsoft.com/office/officeart/2018/2/layout/IconCircleList"/>
    <dgm:cxn modelId="{6DE2DA4F-2D53-4293-8B04-3159E567DBEA}" type="presParOf" srcId="{4A28674D-ED0C-4C6B-9615-BE0F6446210F}" destId="{5987F382-B24E-4A71-8AE8-0E28ACFE51B7}" srcOrd="0" destOrd="0" presId="urn:microsoft.com/office/officeart/2018/2/layout/IconCircleList"/>
    <dgm:cxn modelId="{836A33DD-F1F0-42A8-B7E1-964F71B71918}" type="presParOf" srcId="{5987F382-B24E-4A71-8AE8-0E28ACFE51B7}" destId="{308E1C76-A39D-4D6C-AB51-B9DEBBFBF955}" srcOrd="0" destOrd="0" presId="urn:microsoft.com/office/officeart/2018/2/layout/IconCircleList"/>
    <dgm:cxn modelId="{530995FC-F488-4973-9B21-6D4A3369ABDF}" type="presParOf" srcId="{308E1C76-A39D-4D6C-AB51-B9DEBBFBF955}" destId="{3DF5E40D-8B72-41E6-858E-62924084F6ED}" srcOrd="0" destOrd="0" presId="urn:microsoft.com/office/officeart/2018/2/layout/IconCircleList"/>
    <dgm:cxn modelId="{12C4B0F0-7014-4815-A43C-22248F2F6EFC}" type="presParOf" srcId="{308E1C76-A39D-4D6C-AB51-B9DEBBFBF955}" destId="{3D459FB9-F011-40C0-BDA6-E77E6C172BA0}" srcOrd="1" destOrd="0" presId="urn:microsoft.com/office/officeart/2018/2/layout/IconCircleList"/>
    <dgm:cxn modelId="{F3ACABA1-EC9F-49BB-9BA4-04AE57FB4342}" type="presParOf" srcId="{308E1C76-A39D-4D6C-AB51-B9DEBBFBF955}" destId="{C0908CF0-11E1-49EA-A9B8-6241FAE9BA4E}" srcOrd="2" destOrd="0" presId="urn:microsoft.com/office/officeart/2018/2/layout/IconCircleList"/>
    <dgm:cxn modelId="{6B94A6D8-DF10-43CC-8B9A-2863CAE510A3}" type="presParOf" srcId="{308E1C76-A39D-4D6C-AB51-B9DEBBFBF955}" destId="{47939DF6-759C-45B8-87CC-0E7B1FDEA308}" srcOrd="3" destOrd="0" presId="urn:microsoft.com/office/officeart/2018/2/layout/IconCircleList"/>
    <dgm:cxn modelId="{A219094F-069C-4438-A454-E68FD95CB017}" type="presParOf" srcId="{5987F382-B24E-4A71-8AE8-0E28ACFE51B7}" destId="{5A8E38D0-661F-40A6-B024-14802A437FCC}" srcOrd="1" destOrd="0" presId="urn:microsoft.com/office/officeart/2018/2/layout/IconCircleList"/>
    <dgm:cxn modelId="{3EC3CE70-D7E7-483B-98BF-05E114B126BE}" type="presParOf" srcId="{5987F382-B24E-4A71-8AE8-0E28ACFE51B7}" destId="{A902771D-B7B2-45DD-9289-7D372D0DCFD7}" srcOrd="2" destOrd="0" presId="urn:microsoft.com/office/officeart/2018/2/layout/IconCircleList"/>
    <dgm:cxn modelId="{4350E93B-A61E-44C7-B1B2-9FEFF1BC0C3C}" type="presParOf" srcId="{A902771D-B7B2-45DD-9289-7D372D0DCFD7}" destId="{1FACA3D3-F92C-4908-9B54-FE172B157BA3}" srcOrd="0" destOrd="0" presId="urn:microsoft.com/office/officeart/2018/2/layout/IconCircleList"/>
    <dgm:cxn modelId="{F58D5440-6FCE-4988-BE3F-EEAFE4D8B9E1}" type="presParOf" srcId="{A902771D-B7B2-45DD-9289-7D372D0DCFD7}" destId="{EDFE8973-5EBF-4886-AFC4-DDA1761EBE4D}" srcOrd="1" destOrd="0" presId="urn:microsoft.com/office/officeart/2018/2/layout/IconCircleList"/>
    <dgm:cxn modelId="{8943A1AB-0610-4D9E-BB52-3C40B93F7C79}" type="presParOf" srcId="{A902771D-B7B2-45DD-9289-7D372D0DCFD7}" destId="{8AE4C503-528C-4871-91C8-441DA849BA65}" srcOrd="2" destOrd="0" presId="urn:microsoft.com/office/officeart/2018/2/layout/IconCircleList"/>
    <dgm:cxn modelId="{E5FBEF0F-5712-455C-92AA-1C0FEF73D555}" type="presParOf" srcId="{A902771D-B7B2-45DD-9289-7D372D0DCFD7}" destId="{66EF3B71-0E6A-4F5C-B289-2A6DE89835D4}" srcOrd="3" destOrd="0" presId="urn:microsoft.com/office/officeart/2018/2/layout/IconCircleList"/>
    <dgm:cxn modelId="{5A4F9F58-89E9-471A-AE95-D7F9101AB692}" type="presParOf" srcId="{5987F382-B24E-4A71-8AE8-0E28ACFE51B7}" destId="{CB568966-122A-4D22-B683-B1DA50FA1DDD}" srcOrd="3" destOrd="0" presId="urn:microsoft.com/office/officeart/2018/2/layout/IconCircleList"/>
    <dgm:cxn modelId="{9C7FAF34-F58A-4418-828E-A88A8EA8353D}" type="presParOf" srcId="{5987F382-B24E-4A71-8AE8-0E28ACFE51B7}" destId="{252949E0-1854-4A58-B3EA-BF5BD5941294}" srcOrd="4" destOrd="0" presId="urn:microsoft.com/office/officeart/2018/2/layout/IconCircleList"/>
    <dgm:cxn modelId="{CE895290-AEA9-4044-876E-5B26448525D6}" type="presParOf" srcId="{252949E0-1854-4A58-B3EA-BF5BD5941294}" destId="{A24521EC-93FF-4622-8089-F578EFF88D22}" srcOrd="0" destOrd="0" presId="urn:microsoft.com/office/officeart/2018/2/layout/IconCircleList"/>
    <dgm:cxn modelId="{6A0CFD64-DA9E-4D15-B06D-78580402A8A6}" type="presParOf" srcId="{252949E0-1854-4A58-B3EA-BF5BD5941294}" destId="{D0F948AA-A8FA-4A49-A7AC-078B2ED62211}" srcOrd="1" destOrd="0" presId="urn:microsoft.com/office/officeart/2018/2/layout/IconCircleList"/>
    <dgm:cxn modelId="{9DC076A2-F470-48B5-9763-FC8C1BB8366C}" type="presParOf" srcId="{252949E0-1854-4A58-B3EA-BF5BD5941294}" destId="{A7BC87F6-B6BE-44C5-98D2-C0503E230FD4}" srcOrd="2" destOrd="0" presId="urn:microsoft.com/office/officeart/2018/2/layout/IconCircleList"/>
    <dgm:cxn modelId="{7B33F24F-CB9C-4D85-B0A1-61B02140E409}" type="presParOf" srcId="{252949E0-1854-4A58-B3EA-BF5BD5941294}" destId="{D0033B34-D1FE-4831-8503-61995A45A21E}" srcOrd="3" destOrd="0" presId="urn:microsoft.com/office/officeart/2018/2/layout/IconCircleList"/>
    <dgm:cxn modelId="{31D09CE3-2D7D-4CFF-97F1-A88089187E48}" type="presParOf" srcId="{5987F382-B24E-4A71-8AE8-0E28ACFE51B7}" destId="{B2D43A4E-57D5-41B0-BA95-C3F7F8F8000A}" srcOrd="5" destOrd="0" presId="urn:microsoft.com/office/officeart/2018/2/layout/IconCircleList"/>
    <dgm:cxn modelId="{B345AFCE-973D-4CE4-8134-F19DBDB33CDF}" type="presParOf" srcId="{5987F382-B24E-4A71-8AE8-0E28ACFE51B7}" destId="{652C8BC5-421A-4559-86A3-5537C3751AA4}" srcOrd="6" destOrd="0" presId="urn:microsoft.com/office/officeart/2018/2/layout/IconCircleList"/>
    <dgm:cxn modelId="{9E196E02-722F-4574-A4B1-2AC8954A5BDB}" type="presParOf" srcId="{652C8BC5-421A-4559-86A3-5537C3751AA4}" destId="{7AC522BB-AA1F-44C1-A35D-4607F7777E02}" srcOrd="0" destOrd="0" presId="urn:microsoft.com/office/officeart/2018/2/layout/IconCircleList"/>
    <dgm:cxn modelId="{8A1DF78F-DA1B-482C-BBA0-A70DEEF71663}" type="presParOf" srcId="{652C8BC5-421A-4559-86A3-5537C3751AA4}" destId="{06400AF4-9A26-4BD4-8E98-F6C229D37656}" srcOrd="1" destOrd="0" presId="urn:microsoft.com/office/officeart/2018/2/layout/IconCircleList"/>
    <dgm:cxn modelId="{1C3BAFC8-55D2-4038-AE50-CB36512B506C}" type="presParOf" srcId="{652C8BC5-421A-4559-86A3-5537C3751AA4}" destId="{68BC2979-B2C8-4BBF-8A25-011F0EB51074}" srcOrd="2" destOrd="0" presId="urn:microsoft.com/office/officeart/2018/2/layout/IconCircleList"/>
    <dgm:cxn modelId="{08592011-F6D6-4EF2-A220-799515FCB410}" type="presParOf" srcId="{652C8BC5-421A-4559-86A3-5537C3751AA4}" destId="{1722D4FD-FB01-4E8A-B11E-C0CCB879B69C}" srcOrd="3" destOrd="0" presId="urn:microsoft.com/office/officeart/2018/2/layout/IconCircleList"/>
    <dgm:cxn modelId="{C36A6F0E-8473-490F-A038-F83A4DFC017A}" type="presParOf" srcId="{5987F382-B24E-4A71-8AE8-0E28ACFE51B7}" destId="{C9F71F88-700B-4C00-B5EC-C6D25A5FA68F}" srcOrd="7" destOrd="0" presId="urn:microsoft.com/office/officeart/2018/2/layout/IconCircleList"/>
    <dgm:cxn modelId="{3B4B1231-6935-40C9-A5CE-868B6CE405CF}" type="presParOf" srcId="{5987F382-B24E-4A71-8AE8-0E28ACFE51B7}" destId="{82D33789-E83B-4950-BF4E-E01C47F721AB}" srcOrd="8" destOrd="0" presId="urn:microsoft.com/office/officeart/2018/2/layout/IconCircleList"/>
    <dgm:cxn modelId="{022EF4C4-5389-4FF6-8D0F-BF9BC0B8E6B1}" type="presParOf" srcId="{82D33789-E83B-4950-BF4E-E01C47F721AB}" destId="{2637CC92-60EA-43B5-9B11-F647FE84D8C3}" srcOrd="0" destOrd="0" presId="urn:microsoft.com/office/officeart/2018/2/layout/IconCircleList"/>
    <dgm:cxn modelId="{8FC82B1E-0F81-420A-B253-D6DF625952B4}" type="presParOf" srcId="{82D33789-E83B-4950-BF4E-E01C47F721AB}" destId="{EDDB3B57-CF39-4790-8C18-85899B39A3B4}" srcOrd="1" destOrd="0" presId="urn:microsoft.com/office/officeart/2018/2/layout/IconCircleList"/>
    <dgm:cxn modelId="{7609718F-663B-4B07-9A97-5AA9E5C06271}" type="presParOf" srcId="{82D33789-E83B-4950-BF4E-E01C47F721AB}" destId="{4216197B-F9DC-42CF-9F85-DEEF3B011EB9}" srcOrd="2" destOrd="0" presId="urn:microsoft.com/office/officeart/2018/2/layout/IconCircleList"/>
    <dgm:cxn modelId="{13336B08-B0D8-4495-89C6-40389F1A27D2}" type="presParOf" srcId="{82D33789-E83B-4950-BF4E-E01C47F721AB}" destId="{DF79D9C5-17B1-4EC8-B048-D4009282CBD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AC9B65-1904-49FC-8241-5C7C7AC01F6F}" type="doc">
      <dgm:prSet loTypeId="urn:microsoft.com/office/officeart/2018/5/layout/IconLeafLabelList" loCatId="icon" qsTypeId="urn:microsoft.com/office/officeart/2005/8/quickstyle/simple2" qsCatId="simple" csTypeId="urn:microsoft.com/office/officeart/2005/8/colors/accent0_3" csCatId="mainScheme" phldr="1"/>
      <dgm:spPr/>
      <dgm:t>
        <a:bodyPr/>
        <a:lstStyle/>
        <a:p>
          <a:endParaRPr lang="en-US"/>
        </a:p>
      </dgm:t>
    </dgm:pt>
    <dgm:pt modelId="{EC677339-E985-4C93-B7A6-D43DEA5EACCD}">
      <dgm:prSet/>
      <dgm:spPr/>
      <dgm:t>
        <a:bodyPr/>
        <a:lstStyle/>
        <a:p>
          <a:pPr>
            <a:lnSpc>
              <a:spcPct val="100000"/>
            </a:lnSpc>
            <a:defRPr cap="all"/>
          </a:pPr>
          <a:r>
            <a:rPr lang="en-US" dirty="0"/>
            <a:t>Infrastructure capacity</a:t>
          </a:r>
        </a:p>
      </dgm:t>
    </dgm:pt>
    <dgm:pt modelId="{5BCBD5D8-D955-493A-A618-8A82E6004D7C}" type="parTrans" cxnId="{5A36B264-1250-465E-AEB2-259A502ECB63}">
      <dgm:prSet/>
      <dgm:spPr/>
      <dgm:t>
        <a:bodyPr/>
        <a:lstStyle/>
        <a:p>
          <a:endParaRPr lang="en-US"/>
        </a:p>
      </dgm:t>
    </dgm:pt>
    <dgm:pt modelId="{0B0A76A2-AC78-4C1B-B4CF-B2D106891FEC}" type="sibTrans" cxnId="{5A36B264-1250-465E-AEB2-259A502ECB63}">
      <dgm:prSet/>
      <dgm:spPr/>
      <dgm:t>
        <a:bodyPr/>
        <a:lstStyle/>
        <a:p>
          <a:endParaRPr lang="en-US"/>
        </a:p>
      </dgm:t>
    </dgm:pt>
    <dgm:pt modelId="{7B92A07E-1C1B-4347-A036-6CAEFE7CC337}">
      <dgm:prSet/>
      <dgm:spPr/>
      <dgm:t>
        <a:bodyPr/>
        <a:lstStyle/>
        <a:p>
          <a:pPr>
            <a:lnSpc>
              <a:spcPct val="100000"/>
            </a:lnSpc>
            <a:defRPr cap="all"/>
          </a:pPr>
          <a:r>
            <a:rPr lang="en-US" dirty="0"/>
            <a:t>Changes to the  Character of Marblehead </a:t>
          </a:r>
        </a:p>
      </dgm:t>
    </dgm:pt>
    <dgm:pt modelId="{019F1C61-96E0-4FF9-85D2-463EE0EA16DF}" type="parTrans" cxnId="{91A6DB82-F9D4-404C-80E0-ACFE6E7BFB19}">
      <dgm:prSet/>
      <dgm:spPr/>
      <dgm:t>
        <a:bodyPr/>
        <a:lstStyle/>
        <a:p>
          <a:endParaRPr lang="en-US"/>
        </a:p>
      </dgm:t>
    </dgm:pt>
    <dgm:pt modelId="{7DFB7960-8A05-4B37-938C-E1C94C0C7D7D}" type="sibTrans" cxnId="{91A6DB82-F9D4-404C-80E0-ACFE6E7BFB19}">
      <dgm:prSet/>
      <dgm:spPr/>
      <dgm:t>
        <a:bodyPr/>
        <a:lstStyle/>
        <a:p>
          <a:endParaRPr lang="en-US"/>
        </a:p>
      </dgm:t>
    </dgm:pt>
    <dgm:pt modelId="{C6CCD09C-853E-41A1-AD45-8B68F9DE9562}">
      <dgm:prSet/>
      <dgm:spPr/>
      <dgm:t>
        <a:bodyPr/>
        <a:lstStyle/>
        <a:p>
          <a:pPr>
            <a:lnSpc>
              <a:spcPct val="100000"/>
            </a:lnSpc>
            <a:defRPr cap="all"/>
          </a:pPr>
          <a:r>
            <a:rPr lang="en-US" dirty="0"/>
            <a:t>Harmonious Integration of housing styles </a:t>
          </a:r>
        </a:p>
      </dgm:t>
    </dgm:pt>
    <dgm:pt modelId="{8B65E79A-9002-4F37-B22D-5C5F9DE886A2}" type="parTrans" cxnId="{1549BAB2-4ACA-41B4-B83E-60F5C40DE98E}">
      <dgm:prSet/>
      <dgm:spPr/>
      <dgm:t>
        <a:bodyPr/>
        <a:lstStyle/>
        <a:p>
          <a:endParaRPr lang="en-US"/>
        </a:p>
      </dgm:t>
    </dgm:pt>
    <dgm:pt modelId="{22AAC27F-E4BF-4E48-A131-E09A6E1FC840}" type="sibTrans" cxnId="{1549BAB2-4ACA-41B4-B83E-60F5C40DE98E}">
      <dgm:prSet/>
      <dgm:spPr/>
      <dgm:t>
        <a:bodyPr/>
        <a:lstStyle/>
        <a:p>
          <a:endParaRPr lang="en-US"/>
        </a:p>
      </dgm:t>
    </dgm:pt>
    <dgm:pt modelId="{BF046F7D-A0D4-4F3B-8D31-4F1BD423F7B0}">
      <dgm:prSet/>
      <dgm:spPr/>
      <dgm:t>
        <a:bodyPr/>
        <a:lstStyle/>
        <a:p>
          <a:pPr>
            <a:lnSpc>
              <a:spcPct val="100000"/>
            </a:lnSpc>
            <a:defRPr cap="all"/>
          </a:pPr>
          <a:r>
            <a:rPr lang="en-US" b="0" i="0" baseline="0" dirty="0"/>
            <a:t> </a:t>
          </a:r>
          <a:endParaRPr lang="en-US" dirty="0"/>
        </a:p>
      </dgm:t>
    </dgm:pt>
    <dgm:pt modelId="{1CF8C98B-8CEC-474E-9A37-C76E42161A54}" type="sibTrans" cxnId="{ACC8ACF4-3DA3-462E-91D2-C37C7AB845C2}">
      <dgm:prSet/>
      <dgm:spPr/>
      <dgm:t>
        <a:bodyPr/>
        <a:lstStyle/>
        <a:p>
          <a:endParaRPr lang="en-US"/>
        </a:p>
      </dgm:t>
    </dgm:pt>
    <dgm:pt modelId="{C5520313-0CE8-448F-B4F4-9BB6F27AFD0B}" type="parTrans" cxnId="{ACC8ACF4-3DA3-462E-91D2-C37C7AB845C2}">
      <dgm:prSet/>
      <dgm:spPr/>
      <dgm:t>
        <a:bodyPr/>
        <a:lstStyle/>
        <a:p>
          <a:endParaRPr lang="en-US"/>
        </a:p>
      </dgm:t>
    </dgm:pt>
    <dgm:pt modelId="{E7CA3613-1D83-4E81-B71D-C7B1ED04CC0D}" type="pres">
      <dgm:prSet presAssocID="{4EAC9B65-1904-49FC-8241-5C7C7AC01F6F}" presName="root" presStyleCnt="0">
        <dgm:presLayoutVars>
          <dgm:dir/>
          <dgm:resizeHandles val="exact"/>
        </dgm:presLayoutVars>
      </dgm:prSet>
      <dgm:spPr/>
    </dgm:pt>
    <dgm:pt modelId="{A2A20A6E-3CD3-4F59-94E6-EE13AD8DE17A}" type="pres">
      <dgm:prSet presAssocID="{EC677339-E985-4C93-B7A6-D43DEA5EACCD}" presName="compNode" presStyleCnt="0"/>
      <dgm:spPr/>
    </dgm:pt>
    <dgm:pt modelId="{7E22DCBE-BD49-40B1-A8A4-D56A965393CF}" type="pres">
      <dgm:prSet presAssocID="{EC677339-E985-4C93-B7A6-D43DEA5EACCD}" presName="iconBgRect" presStyleLbl="bgShp" presStyleIdx="0" presStyleCnt="4"/>
      <dgm:spPr>
        <a:prstGeom prst="round2DiagRect">
          <a:avLst>
            <a:gd name="adj1" fmla="val 29727"/>
            <a:gd name="adj2" fmla="val 0"/>
          </a:avLst>
        </a:prstGeom>
      </dgm:spPr>
    </dgm:pt>
    <dgm:pt modelId="{5FAD03FD-EFA0-447E-8E56-F4D9426B62F4}" type="pres">
      <dgm:prSet presAssocID="{EC677339-E985-4C93-B7A6-D43DEA5EACC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ity"/>
        </a:ext>
      </dgm:extLst>
    </dgm:pt>
    <dgm:pt modelId="{1043EBAB-4A88-4561-AF39-E76BC5BB2E1E}" type="pres">
      <dgm:prSet presAssocID="{EC677339-E985-4C93-B7A6-D43DEA5EACCD}" presName="spaceRect" presStyleCnt="0"/>
      <dgm:spPr/>
    </dgm:pt>
    <dgm:pt modelId="{83186B1C-2510-4B57-9211-979C30637A79}" type="pres">
      <dgm:prSet presAssocID="{EC677339-E985-4C93-B7A6-D43DEA5EACCD}" presName="textRect" presStyleLbl="revTx" presStyleIdx="0" presStyleCnt="4">
        <dgm:presLayoutVars>
          <dgm:chMax val="1"/>
          <dgm:chPref val="1"/>
        </dgm:presLayoutVars>
      </dgm:prSet>
      <dgm:spPr/>
    </dgm:pt>
    <dgm:pt modelId="{313A9B1F-9353-4F9A-BDB8-6FF316063EF7}" type="pres">
      <dgm:prSet presAssocID="{0B0A76A2-AC78-4C1B-B4CF-B2D106891FEC}" presName="sibTrans" presStyleCnt="0"/>
      <dgm:spPr/>
    </dgm:pt>
    <dgm:pt modelId="{E4A874CC-5750-438D-BF62-628D256DFADF}" type="pres">
      <dgm:prSet presAssocID="{BF046F7D-A0D4-4F3B-8D31-4F1BD423F7B0}" presName="compNode" presStyleCnt="0"/>
      <dgm:spPr/>
    </dgm:pt>
    <dgm:pt modelId="{41F3CBF0-5BC3-49C2-B049-34DC3D2B71C8}" type="pres">
      <dgm:prSet presAssocID="{BF046F7D-A0D4-4F3B-8D31-4F1BD423F7B0}" presName="iconBgRect" presStyleLbl="bgShp" presStyleIdx="1" presStyleCnt="4" custLinFactNeighborX="-48170" custLinFactNeighborY="-2408"/>
      <dgm:spPr>
        <a:prstGeom prst="round2DiagRect">
          <a:avLst>
            <a:gd name="adj1" fmla="val 29727"/>
            <a:gd name="adj2" fmla="val 0"/>
          </a:avLst>
        </a:prstGeom>
      </dgm:spPr>
    </dgm:pt>
    <dgm:pt modelId="{3505D328-464C-4386-A159-3A192E4A4B31}" type="pres">
      <dgm:prSet presAssocID="{BF046F7D-A0D4-4F3B-8D31-4F1BD423F7B0}" presName="iconRect" presStyleLbl="node1" presStyleIdx="1" presStyleCnt="4" custLinFactNeighborX="-87632" custLinFactNeighborY="-557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raffic Light"/>
        </a:ext>
      </dgm:extLst>
    </dgm:pt>
    <dgm:pt modelId="{160CB967-B2CA-423D-8692-CB76E44F511B}" type="pres">
      <dgm:prSet presAssocID="{BF046F7D-A0D4-4F3B-8D31-4F1BD423F7B0}" presName="spaceRect" presStyleCnt="0"/>
      <dgm:spPr/>
    </dgm:pt>
    <dgm:pt modelId="{5273A163-BC76-4426-9EF5-3B7A3E3762BC}" type="pres">
      <dgm:prSet presAssocID="{BF046F7D-A0D4-4F3B-8D31-4F1BD423F7B0}" presName="textRect" presStyleLbl="revTx" presStyleIdx="1" presStyleCnt="4" custScaleX="74425" custScaleY="124773">
        <dgm:presLayoutVars>
          <dgm:chMax val="1"/>
          <dgm:chPref val="1"/>
        </dgm:presLayoutVars>
      </dgm:prSet>
      <dgm:spPr/>
    </dgm:pt>
    <dgm:pt modelId="{B5D61F51-71BC-4BA1-9981-D9CD47ADBECF}" type="pres">
      <dgm:prSet presAssocID="{1CF8C98B-8CEC-474E-9A37-C76E42161A54}" presName="sibTrans" presStyleCnt="0"/>
      <dgm:spPr/>
    </dgm:pt>
    <dgm:pt modelId="{73992AB1-68A7-4B45-94DF-BF19C18810BE}" type="pres">
      <dgm:prSet presAssocID="{7B92A07E-1C1B-4347-A036-6CAEFE7CC337}" presName="compNode" presStyleCnt="0"/>
      <dgm:spPr/>
    </dgm:pt>
    <dgm:pt modelId="{98B274C8-0B75-4913-984D-DC1AEE2F6973}" type="pres">
      <dgm:prSet presAssocID="{7B92A07E-1C1B-4347-A036-6CAEFE7CC337}" presName="iconBgRect" presStyleLbl="bgShp" presStyleIdx="2" presStyleCnt="4" custScaleX="97996" custScaleY="85345" custLinFactNeighborX="3483" custLinFactNeighborY="-1790"/>
      <dgm:spPr>
        <a:prstGeom prst="round2DiagRect">
          <a:avLst>
            <a:gd name="adj1" fmla="val 29727"/>
            <a:gd name="adj2" fmla="val 0"/>
          </a:avLst>
        </a:prstGeom>
      </dgm:spPr>
    </dgm:pt>
    <dgm:pt modelId="{02DD2C82-86DF-4EF2-90D4-21DCDD39ADC6}" type="pres">
      <dgm:prSet presAssocID="{7B92A07E-1C1B-4347-A036-6CAEFE7CC337}" presName="iconRect" presStyleLbl="node1" presStyleIdx="2" presStyleCnt="4" custLinFactNeighborX="486" custLinFactNeighborY="-32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E9AF2EE4-78DB-400A-810A-F756AFC9EABF}" type="pres">
      <dgm:prSet presAssocID="{7B92A07E-1C1B-4347-A036-6CAEFE7CC337}" presName="spaceRect" presStyleCnt="0"/>
      <dgm:spPr/>
    </dgm:pt>
    <dgm:pt modelId="{99258F2E-87A9-45B8-A33D-DDACDC77B5CC}" type="pres">
      <dgm:prSet presAssocID="{7B92A07E-1C1B-4347-A036-6CAEFE7CC337}" presName="textRect" presStyleLbl="revTx" presStyleIdx="2" presStyleCnt="4" custScaleX="63877">
        <dgm:presLayoutVars>
          <dgm:chMax val="1"/>
          <dgm:chPref val="1"/>
        </dgm:presLayoutVars>
      </dgm:prSet>
      <dgm:spPr/>
    </dgm:pt>
    <dgm:pt modelId="{FA4CF484-E605-4DD3-B7D2-E5E45DEA5B0D}" type="pres">
      <dgm:prSet presAssocID="{7DFB7960-8A05-4B37-938C-E1C94C0C7D7D}" presName="sibTrans" presStyleCnt="0"/>
      <dgm:spPr/>
    </dgm:pt>
    <dgm:pt modelId="{02849A58-0578-4BC7-9DF9-B0AF0E672DFD}" type="pres">
      <dgm:prSet presAssocID="{C6CCD09C-853E-41A1-AD45-8B68F9DE9562}" presName="compNode" presStyleCnt="0"/>
      <dgm:spPr/>
    </dgm:pt>
    <dgm:pt modelId="{D8EFA39C-6419-46E3-A2E6-03B317EF7AC0}" type="pres">
      <dgm:prSet presAssocID="{C6CCD09C-853E-41A1-AD45-8B68F9DE9562}" presName="iconBgRect" presStyleLbl="bgShp" presStyleIdx="3" presStyleCnt="4" custScaleX="104592" custScaleY="86767"/>
      <dgm:spPr>
        <a:prstGeom prst="round2DiagRect">
          <a:avLst>
            <a:gd name="adj1" fmla="val 29727"/>
            <a:gd name="adj2" fmla="val 0"/>
          </a:avLst>
        </a:prstGeom>
      </dgm:spPr>
    </dgm:pt>
    <dgm:pt modelId="{ABBB692E-78AC-4630-A5E4-F6F2C3421273}" type="pres">
      <dgm:prSet presAssocID="{C6CCD09C-853E-41A1-AD45-8B68F9DE9562}" presName="iconRect" presStyleLbl="node1" presStyleIdx="3" presStyleCnt="4" custLinFactNeighborX="-9795" custLinFactNeighborY="1422"/>
      <dgm:spPr>
        <a:blipFill rotWithShape="1">
          <a:blip xmlns:r="http://schemas.openxmlformats.org/officeDocument/2006/relationships" r:embed="rId7">
            <a:extLst>
              <a:ext uri="{BEBA8EAE-BF5A-486C-A8C5-ECC9F3942E4B}">
                <a14:imgProps xmlns:a14="http://schemas.microsoft.com/office/drawing/2010/main">
                  <a14:imgLayer r:embed="rId8">
                    <a14:imgEffect>
                      <a14:saturation sat="0"/>
                    </a14:imgEffect>
                  </a14:imgLayer>
                </a14:imgProps>
              </a:ext>
            </a:extLst>
          </a:blip>
          <a:srcRect/>
          <a:stretch>
            <a:fillRect t="-17000" b="-17000"/>
          </a:stretch>
        </a:blipFill>
      </dgm:spPr>
      <dgm:extLst>
        <a:ext uri="{E40237B7-FDA0-4F09-8148-C483321AD2D9}">
          <dgm14:cNvPr xmlns:dgm14="http://schemas.microsoft.com/office/drawing/2010/diagram" id="0" name="" descr="Suburban scene"/>
        </a:ext>
      </dgm:extLst>
    </dgm:pt>
    <dgm:pt modelId="{5FC3204D-6A13-4F97-8570-3D9C486C046A}" type="pres">
      <dgm:prSet presAssocID="{C6CCD09C-853E-41A1-AD45-8B68F9DE9562}" presName="spaceRect" presStyleCnt="0"/>
      <dgm:spPr/>
    </dgm:pt>
    <dgm:pt modelId="{6AC80A81-2CD9-4701-AF7E-5ADF3D0904C3}" type="pres">
      <dgm:prSet presAssocID="{C6CCD09C-853E-41A1-AD45-8B68F9DE9562}" presName="textRect" presStyleLbl="revTx" presStyleIdx="3" presStyleCnt="4">
        <dgm:presLayoutVars>
          <dgm:chMax val="1"/>
          <dgm:chPref val="1"/>
        </dgm:presLayoutVars>
      </dgm:prSet>
      <dgm:spPr/>
    </dgm:pt>
  </dgm:ptLst>
  <dgm:cxnLst>
    <dgm:cxn modelId="{5A36B264-1250-465E-AEB2-259A502ECB63}" srcId="{4EAC9B65-1904-49FC-8241-5C7C7AC01F6F}" destId="{EC677339-E985-4C93-B7A6-D43DEA5EACCD}" srcOrd="0" destOrd="0" parTransId="{5BCBD5D8-D955-493A-A618-8A82E6004D7C}" sibTransId="{0B0A76A2-AC78-4C1B-B4CF-B2D106891FEC}"/>
    <dgm:cxn modelId="{193D7171-20B0-418C-9E4A-AE0EBBB4DAA8}" type="presOf" srcId="{EC677339-E985-4C93-B7A6-D43DEA5EACCD}" destId="{83186B1C-2510-4B57-9211-979C30637A79}" srcOrd="0" destOrd="0" presId="urn:microsoft.com/office/officeart/2018/5/layout/IconLeafLabelList"/>
    <dgm:cxn modelId="{91A6DB82-F9D4-404C-80E0-ACFE6E7BFB19}" srcId="{4EAC9B65-1904-49FC-8241-5C7C7AC01F6F}" destId="{7B92A07E-1C1B-4347-A036-6CAEFE7CC337}" srcOrd="2" destOrd="0" parTransId="{019F1C61-96E0-4FF9-85D2-463EE0EA16DF}" sibTransId="{7DFB7960-8A05-4B37-938C-E1C94C0C7D7D}"/>
    <dgm:cxn modelId="{D8E0FA8A-CF72-471B-BAFD-A77361466186}" type="presOf" srcId="{4EAC9B65-1904-49FC-8241-5C7C7AC01F6F}" destId="{E7CA3613-1D83-4E81-B71D-C7B1ED04CC0D}" srcOrd="0" destOrd="0" presId="urn:microsoft.com/office/officeart/2018/5/layout/IconLeafLabelList"/>
    <dgm:cxn modelId="{BA5A98AC-E428-4605-A1BE-661C7A7BCACE}" type="presOf" srcId="{7B92A07E-1C1B-4347-A036-6CAEFE7CC337}" destId="{99258F2E-87A9-45B8-A33D-DDACDC77B5CC}" srcOrd="0" destOrd="0" presId="urn:microsoft.com/office/officeart/2018/5/layout/IconLeafLabelList"/>
    <dgm:cxn modelId="{1549BAB2-4ACA-41B4-B83E-60F5C40DE98E}" srcId="{4EAC9B65-1904-49FC-8241-5C7C7AC01F6F}" destId="{C6CCD09C-853E-41A1-AD45-8B68F9DE9562}" srcOrd="3" destOrd="0" parTransId="{8B65E79A-9002-4F37-B22D-5C5F9DE886A2}" sibTransId="{22AAC27F-E4BF-4E48-A131-E09A6E1FC840}"/>
    <dgm:cxn modelId="{BFBC4FCA-B83D-4CAA-AB60-C0DB2D5430BB}" type="presOf" srcId="{BF046F7D-A0D4-4F3B-8D31-4F1BD423F7B0}" destId="{5273A163-BC76-4426-9EF5-3B7A3E3762BC}" srcOrd="0" destOrd="0" presId="urn:microsoft.com/office/officeart/2018/5/layout/IconLeafLabelList"/>
    <dgm:cxn modelId="{DC7D81E3-DD1C-49C4-B437-A7A455410E84}" type="presOf" srcId="{C6CCD09C-853E-41A1-AD45-8B68F9DE9562}" destId="{6AC80A81-2CD9-4701-AF7E-5ADF3D0904C3}" srcOrd="0" destOrd="0" presId="urn:microsoft.com/office/officeart/2018/5/layout/IconLeafLabelList"/>
    <dgm:cxn modelId="{ACC8ACF4-3DA3-462E-91D2-C37C7AB845C2}" srcId="{4EAC9B65-1904-49FC-8241-5C7C7AC01F6F}" destId="{BF046F7D-A0D4-4F3B-8D31-4F1BD423F7B0}" srcOrd="1" destOrd="0" parTransId="{C5520313-0CE8-448F-B4F4-9BB6F27AFD0B}" sibTransId="{1CF8C98B-8CEC-474E-9A37-C76E42161A54}"/>
    <dgm:cxn modelId="{F7AF49C2-724B-4185-A0F6-038A81F4B55A}" type="presParOf" srcId="{E7CA3613-1D83-4E81-B71D-C7B1ED04CC0D}" destId="{A2A20A6E-3CD3-4F59-94E6-EE13AD8DE17A}" srcOrd="0" destOrd="0" presId="urn:microsoft.com/office/officeart/2018/5/layout/IconLeafLabelList"/>
    <dgm:cxn modelId="{1A018816-42F7-4999-AED9-6C9FE01B6450}" type="presParOf" srcId="{A2A20A6E-3CD3-4F59-94E6-EE13AD8DE17A}" destId="{7E22DCBE-BD49-40B1-A8A4-D56A965393CF}" srcOrd="0" destOrd="0" presId="urn:microsoft.com/office/officeart/2018/5/layout/IconLeafLabelList"/>
    <dgm:cxn modelId="{FB2E2FBE-FB35-45CB-B262-12DE078B458C}" type="presParOf" srcId="{A2A20A6E-3CD3-4F59-94E6-EE13AD8DE17A}" destId="{5FAD03FD-EFA0-447E-8E56-F4D9426B62F4}" srcOrd="1" destOrd="0" presId="urn:microsoft.com/office/officeart/2018/5/layout/IconLeafLabelList"/>
    <dgm:cxn modelId="{800E2CA7-2170-4B80-9D97-F840EBD4EE81}" type="presParOf" srcId="{A2A20A6E-3CD3-4F59-94E6-EE13AD8DE17A}" destId="{1043EBAB-4A88-4561-AF39-E76BC5BB2E1E}" srcOrd="2" destOrd="0" presId="urn:microsoft.com/office/officeart/2018/5/layout/IconLeafLabelList"/>
    <dgm:cxn modelId="{F41EA3EC-3374-42E6-81CC-AE54BB6DD72A}" type="presParOf" srcId="{A2A20A6E-3CD3-4F59-94E6-EE13AD8DE17A}" destId="{83186B1C-2510-4B57-9211-979C30637A79}" srcOrd="3" destOrd="0" presId="urn:microsoft.com/office/officeart/2018/5/layout/IconLeafLabelList"/>
    <dgm:cxn modelId="{B5637C89-83A4-4D1D-B0F9-E70AB8ACED88}" type="presParOf" srcId="{E7CA3613-1D83-4E81-B71D-C7B1ED04CC0D}" destId="{313A9B1F-9353-4F9A-BDB8-6FF316063EF7}" srcOrd="1" destOrd="0" presId="urn:microsoft.com/office/officeart/2018/5/layout/IconLeafLabelList"/>
    <dgm:cxn modelId="{28202DB0-73D3-457D-9C5F-E828F37635E0}" type="presParOf" srcId="{E7CA3613-1D83-4E81-B71D-C7B1ED04CC0D}" destId="{E4A874CC-5750-438D-BF62-628D256DFADF}" srcOrd="2" destOrd="0" presId="urn:microsoft.com/office/officeart/2018/5/layout/IconLeafLabelList"/>
    <dgm:cxn modelId="{0FAD159C-4CBA-4BB0-B360-D8A44CD3FDB6}" type="presParOf" srcId="{E4A874CC-5750-438D-BF62-628D256DFADF}" destId="{41F3CBF0-5BC3-49C2-B049-34DC3D2B71C8}" srcOrd="0" destOrd="0" presId="urn:microsoft.com/office/officeart/2018/5/layout/IconLeafLabelList"/>
    <dgm:cxn modelId="{E6AACDDC-D983-48E2-B108-7A9BC0FCC6FE}" type="presParOf" srcId="{E4A874CC-5750-438D-BF62-628D256DFADF}" destId="{3505D328-464C-4386-A159-3A192E4A4B31}" srcOrd="1" destOrd="0" presId="urn:microsoft.com/office/officeart/2018/5/layout/IconLeafLabelList"/>
    <dgm:cxn modelId="{83249968-5D47-4490-ABBE-D4CFCBA3A86D}" type="presParOf" srcId="{E4A874CC-5750-438D-BF62-628D256DFADF}" destId="{160CB967-B2CA-423D-8692-CB76E44F511B}" srcOrd="2" destOrd="0" presId="urn:microsoft.com/office/officeart/2018/5/layout/IconLeafLabelList"/>
    <dgm:cxn modelId="{5594D536-0626-46C5-9B73-54F9ECBF173D}" type="presParOf" srcId="{E4A874CC-5750-438D-BF62-628D256DFADF}" destId="{5273A163-BC76-4426-9EF5-3B7A3E3762BC}" srcOrd="3" destOrd="0" presId="urn:microsoft.com/office/officeart/2018/5/layout/IconLeafLabelList"/>
    <dgm:cxn modelId="{27AE8396-DD2D-45A3-8AE8-31D2751DCA0E}" type="presParOf" srcId="{E7CA3613-1D83-4E81-B71D-C7B1ED04CC0D}" destId="{B5D61F51-71BC-4BA1-9981-D9CD47ADBECF}" srcOrd="3" destOrd="0" presId="urn:microsoft.com/office/officeart/2018/5/layout/IconLeafLabelList"/>
    <dgm:cxn modelId="{BEE9F803-D48E-4381-9519-EC63C03B994F}" type="presParOf" srcId="{E7CA3613-1D83-4E81-B71D-C7B1ED04CC0D}" destId="{73992AB1-68A7-4B45-94DF-BF19C18810BE}" srcOrd="4" destOrd="0" presId="urn:microsoft.com/office/officeart/2018/5/layout/IconLeafLabelList"/>
    <dgm:cxn modelId="{96ECCEA7-3604-4BAE-8D52-D2C8446CEB66}" type="presParOf" srcId="{73992AB1-68A7-4B45-94DF-BF19C18810BE}" destId="{98B274C8-0B75-4913-984D-DC1AEE2F6973}" srcOrd="0" destOrd="0" presId="urn:microsoft.com/office/officeart/2018/5/layout/IconLeafLabelList"/>
    <dgm:cxn modelId="{9C13BB97-807F-476D-9395-A830CA5020E0}" type="presParOf" srcId="{73992AB1-68A7-4B45-94DF-BF19C18810BE}" destId="{02DD2C82-86DF-4EF2-90D4-21DCDD39ADC6}" srcOrd="1" destOrd="0" presId="urn:microsoft.com/office/officeart/2018/5/layout/IconLeafLabelList"/>
    <dgm:cxn modelId="{BDF8E7A0-3FB9-4BD3-A660-B49D032D74C6}" type="presParOf" srcId="{73992AB1-68A7-4B45-94DF-BF19C18810BE}" destId="{E9AF2EE4-78DB-400A-810A-F756AFC9EABF}" srcOrd="2" destOrd="0" presId="urn:microsoft.com/office/officeart/2018/5/layout/IconLeafLabelList"/>
    <dgm:cxn modelId="{2AC0F131-A0C2-43C2-86F2-AD0AFEC03E90}" type="presParOf" srcId="{73992AB1-68A7-4B45-94DF-BF19C18810BE}" destId="{99258F2E-87A9-45B8-A33D-DDACDC77B5CC}" srcOrd="3" destOrd="0" presId="urn:microsoft.com/office/officeart/2018/5/layout/IconLeafLabelList"/>
    <dgm:cxn modelId="{C1CD17D4-8A74-4BB1-BEB0-9BB34CAC047E}" type="presParOf" srcId="{E7CA3613-1D83-4E81-B71D-C7B1ED04CC0D}" destId="{FA4CF484-E605-4DD3-B7D2-E5E45DEA5B0D}" srcOrd="5" destOrd="0" presId="urn:microsoft.com/office/officeart/2018/5/layout/IconLeafLabelList"/>
    <dgm:cxn modelId="{067B4103-163C-46F8-9A91-DD4CB6E200A4}" type="presParOf" srcId="{E7CA3613-1D83-4E81-B71D-C7B1ED04CC0D}" destId="{02849A58-0578-4BC7-9DF9-B0AF0E672DFD}" srcOrd="6" destOrd="0" presId="urn:microsoft.com/office/officeart/2018/5/layout/IconLeafLabelList"/>
    <dgm:cxn modelId="{7F6D7F3E-AD92-4645-A9A9-E437ECF73FDA}" type="presParOf" srcId="{02849A58-0578-4BC7-9DF9-B0AF0E672DFD}" destId="{D8EFA39C-6419-46E3-A2E6-03B317EF7AC0}" srcOrd="0" destOrd="0" presId="urn:microsoft.com/office/officeart/2018/5/layout/IconLeafLabelList"/>
    <dgm:cxn modelId="{B3EC6C3F-25D7-45E4-8CA6-F935E1B65C12}" type="presParOf" srcId="{02849A58-0578-4BC7-9DF9-B0AF0E672DFD}" destId="{ABBB692E-78AC-4630-A5E4-F6F2C3421273}" srcOrd="1" destOrd="0" presId="urn:microsoft.com/office/officeart/2018/5/layout/IconLeafLabelList"/>
    <dgm:cxn modelId="{BB0285F6-5C64-4FAF-BD90-A54F1E9DF9F8}" type="presParOf" srcId="{02849A58-0578-4BC7-9DF9-B0AF0E672DFD}" destId="{5FC3204D-6A13-4F97-8570-3D9C486C046A}" srcOrd="2" destOrd="0" presId="urn:microsoft.com/office/officeart/2018/5/layout/IconLeafLabelList"/>
    <dgm:cxn modelId="{C2A708EB-35B3-4F47-855D-7442E3BDC3DE}" type="presParOf" srcId="{02849A58-0578-4BC7-9DF9-B0AF0E672DFD}" destId="{6AC80A81-2CD9-4701-AF7E-5ADF3D0904C3}"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20F398-3594-4BC6-8F5E-1E773835EA18}" type="doc">
      <dgm:prSet loTypeId="urn:microsoft.com/office/officeart/2005/8/layout/vProcess5" loCatId="process" qsTypeId="urn:microsoft.com/office/officeart/2005/8/quickstyle/simple2" qsCatId="simple" csTypeId="urn:microsoft.com/office/officeart/2005/8/colors/accent0_3" csCatId="mainScheme" phldr="1"/>
      <dgm:spPr/>
      <dgm:t>
        <a:bodyPr/>
        <a:lstStyle/>
        <a:p>
          <a:endParaRPr lang="en-US"/>
        </a:p>
      </dgm:t>
    </dgm:pt>
    <dgm:pt modelId="{F472C05B-FC82-479D-B55C-F7C7E047D937}">
      <dgm:prSet custT="1"/>
      <dgm:spPr/>
      <dgm:t>
        <a:bodyPr/>
        <a:lstStyle/>
        <a:p>
          <a:r>
            <a:rPr lang="en-US" sz="1600" b="0" i="0" dirty="0"/>
            <a:t>Can provide a variety of housing options, accommodating individuals and families with different needs, preferences, and budgets</a:t>
          </a:r>
          <a:br>
            <a:rPr lang="en-US" sz="1400" b="0" i="0" dirty="0"/>
          </a:br>
          <a:endParaRPr lang="en-US" sz="1400" dirty="0"/>
        </a:p>
      </dgm:t>
    </dgm:pt>
    <dgm:pt modelId="{9E5463F9-90CA-4CAD-AC35-3D16A9BD63F0}" type="parTrans" cxnId="{89DDBF30-F504-487D-8F3F-16FE21790378}">
      <dgm:prSet/>
      <dgm:spPr/>
      <dgm:t>
        <a:bodyPr/>
        <a:lstStyle/>
        <a:p>
          <a:endParaRPr lang="en-US"/>
        </a:p>
      </dgm:t>
    </dgm:pt>
    <dgm:pt modelId="{98B29D01-75AE-41C7-8623-0A10F2070278}" type="sibTrans" cxnId="{89DDBF30-F504-487D-8F3F-16FE21790378}">
      <dgm:prSet/>
      <dgm:spPr/>
      <dgm:t>
        <a:bodyPr/>
        <a:lstStyle/>
        <a:p>
          <a:endParaRPr lang="en-US" dirty="0"/>
        </a:p>
      </dgm:t>
    </dgm:pt>
    <dgm:pt modelId="{087F187F-4CEB-4998-88A8-571E2599D6D8}">
      <dgm:prSet custT="1"/>
      <dgm:spPr/>
      <dgm:t>
        <a:bodyPr/>
        <a:lstStyle/>
        <a:p>
          <a:r>
            <a:rPr lang="en-US" sz="1600" b="0" i="0" dirty="0"/>
            <a:t>Shared spaces in multi-family communities can foster social interaction, creating a sense of community and belonging among residents</a:t>
          </a:r>
          <a:endParaRPr lang="en-US" sz="1600" dirty="0"/>
        </a:p>
      </dgm:t>
    </dgm:pt>
    <dgm:pt modelId="{B582717A-2EFA-49F6-B794-676CF467FF5A}" type="parTrans" cxnId="{226F4714-7B68-4471-B618-20E996C8BEEA}">
      <dgm:prSet/>
      <dgm:spPr/>
      <dgm:t>
        <a:bodyPr/>
        <a:lstStyle/>
        <a:p>
          <a:endParaRPr lang="en-US"/>
        </a:p>
      </dgm:t>
    </dgm:pt>
    <dgm:pt modelId="{7EE948C6-8B2B-4875-A1A6-6D88B5D47FCB}" type="sibTrans" cxnId="{226F4714-7B68-4471-B618-20E996C8BEEA}">
      <dgm:prSet/>
      <dgm:spPr/>
      <dgm:t>
        <a:bodyPr/>
        <a:lstStyle/>
        <a:p>
          <a:endParaRPr lang="en-US" dirty="0"/>
        </a:p>
      </dgm:t>
    </dgm:pt>
    <dgm:pt modelId="{20A851D0-C000-496B-A980-91C2647EB5DA}">
      <dgm:prSet custT="1"/>
      <dgm:spPr/>
      <dgm:t>
        <a:bodyPr/>
        <a:lstStyle/>
        <a:p>
          <a:r>
            <a:rPr lang="en-US" sz="1600" dirty="0"/>
            <a:t>Multi-family zoning can support the development of affordable housing options, helping to address housing affordability issues</a:t>
          </a:r>
          <a:br>
            <a:rPr lang="en-US" sz="1600" dirty="0"/>
          </a:br>
          <a:endParaRPr lang="en-US" sz="1600" dirty="0"/>
        </a:p>
      </dgm:t>
    </dgm:pt>
    <dgm:pt modelId="{78ECB219-A964-47BA-BB66-7C9F8EAF6F1E}" type="parTrans" cxnId="{A6DAA30F-E7F1-4BF0-B30F-580FFA861AA0}">
      <dgm:prSet/>
      <dgm:spPr/>
      <dgm:t>
        <a:bodyPr/>
        <a:lstStyle/>
        <a:p>
          <a:endParaRPr lang="en-US"/>
        </a:p>
      </dgm:t>
    </dgm:pt>
    <dgm:pt modelId="{131A4158-786D-435F-8FC1-EE50FCE02712}" type="sibTrans" cxnId="{A6DAA30F-E7F1-4BF0-B30F-580FFA861AA0}">
      <dgm:prSet/>
      <dgm:spPr/>
      <dgm:t>
        <a:bodyPr/>
        <a:lstStyle/>
        <a:p>
          <a:endParaRPr lang="en-US" dirty="0"/>
        </a:p>
      </dgm:t>
    </dgm:pt>
    <dgm:pt modelId="{8D6FAC14-653F-436B-8F90-6ADE0E054AE1}">
      <dgm:prSet custT="1"/>
      <dgm:spPr/>
      <dgm:t>
        <a:bodyPr/>
        <a:lstStyle/>
        <a:p>
          <a:r>
            <a:rPr lang="en-US" sz="1800" dirty="0"/>
            <a:t>New growth can help take tax pressure off existing residents by creating new tax  revenue </a:t>
          </a:r>
        </a:p>
      </dgm:t>
    </dgm:pt>
    <dgm:pt modelId="{1D422ABD-2194-4C8C-9943-EC9178836AD9}" type="parTrans" cxnId="{A405C372-FD83-4326-8D2C-4AF811E69F92}">
      <dgm:prSet/>
      <dgm:spPr/>
      <dgm:t>
        <a:bodyPr/>
        <a:lstStyle/>
        <a:p>
          <a:endParaRPr lang="en-US"/>
        </a:p>
      </dgm:t>
    </dgm:pt>
    <dgm:pt modelId="{470D5B68-91BE-44D7-BFC9-B1BFAFF536CE}" type="sibTrans" cxnId="{A405C372-FD83-4326-8D2C-4AF811E69F92}">
      <dgm:prSet/>
      <dgm:spPr/>
      <dgm:t>
        <a:bodyPr/>
        <a:lstStyle/>
        <a:p>
          <a:endParaRPr lang="en-US"/>
        </a:p>
      </dgm:t>
    </dgm:pt>
    <dgm:pt modelId="{68D9CBE6-7030-4B19-B112-9B7B7FB2AD61}" type="pres">
      <dgm:prSet presAssocID="{3720F398-3594-4BC6-8F5E-1E773835EA18}" presName="outerComposite" presStyleCnt="0">
        <dgm:presLayoutVars>
          <dgm:chMax val="5"/>
          <dgm:dir/>
          <dgm:resizeHandles val="exact"/>
        </dgm:presLayoutVars>
      </dgm:prSet>
      <dgm:spPr/>
    </dgm:pt>
    <dgm:pt modelId="{4DCB8B5A-AE09-4AA5-8197-4D818D31EEE0}" type="pres">
      <dgm:prSet presAssocID="{3720F398-3594-4BC6-8F5E-1E773835EA18}" presName="dummyMaxCanvas" presStyleCnt="0">
        <dgm:presLayoutVars/>
      </dgm:prSet>
      <dgm:spPr/>
    </dgm:pt>
    <dgm:pt modelId="{605E3864-B761-48C3-8D87-82E180BD3FC3}" type="pres">
      <dgm:prSet presAssocID="{3720F398-3594-4BC6-8F5E-1E773835EA18}" presName="FourNodes_1" presStyleLbl="node1" presStyleIdx="0" presStyleCnt="4">
        <dgm:presLayoutVars>
          <dgm:bulletEnabled val="1"/>
        </dgm:presLayoutVars>
      </dgm:prSet>
      <dgm:spPr/>
    </dgm:pt>
    <dgm:pt modelId="{0DF062DD-0154-4165-904B-2FE170759B16}" type="pres">
      <dgm:prSet presAssocID="{3720F398-3594-4BC6-8F5E-1E773835EA18}" presName="FourNodes_2" presStyleLbl="node1" presStyleIdx="1" presStyleCnt="4">
        <dgm:presLayoutVars>
          <dgm:bulletEnabled val="1"/>
        </dgm:presLayoutVars>
      </dgm:prSet>
      <dgm:spPr/>
    </dgm:pt>
    <dgm:pt modelId="{F0D241A0-1E43-415B-949F-48733B97814C}" type="pres">
      <dgm:prSet presAssocID="{3720F398-3594-4BC6-8F5E-1E773835EA18}" presName="FourNodes_3" presStyleLbl="node1" presStyleIdx="2" presStyleCnt="4" custScaleX="100880" custScaleY="123102">
        <dgm:presLayoutVars>
          <dgm:bulletEnabled val="1"/>
        </dgm:presLayoutVars>
      </dgm:prSet>
      <dgm:spPr/>
    </dgm:pt>
    <dgm:pt modelId="{FBDD5434-61D6-4465-BC0A-8E4820A74611}" type="pres">
      <dgm:prSet presAssocID="{3720F398-3594-4BC6-8F5E-1E773835EA18}" presName="FourNodes_4" presStyleLbl="node1" presStyleIdx="3" presStyleCnt="4">
        <dgm:presLayoutVars>
          <dgm:bulletEnabled val="1"/>
        </dgm:presLayoutVars>
      </dgm:prSet>
      <dgm:spPr/>
    </dgm:pt>
    <dgm:pt modelId="{FB23397F-D71E-4569-AD46-FDC5CC96ABC9}" type="pres">
      <dgm:prSet presAssocID="{3720F398-3594-4BC6-8F5E-1E773835EA18}" presName="FourConn_1-2" presStyleLbl="fgAccFollowNode1" presStyleIdx="0" presStyleCnt="3">
        <dgm:presLayoutVars>
          <dgm:bulletEnabled val="1"/>
        </dgm:presLayoutVars>
      </dgm:prSet>
      <dgm:spPr/>
    </dgm:pt>
    <dgm:pt modelId="{A004C516-3FF2-478B-8A29-3637DBABAB35}" type="pres">
      <dgm:prSet presAssocID="{3720F398-3594-4BC6-8F5E-1E773835EA18}" presName="FourConn_2-3" presStyleLbl="fgAccFollowNode1" presStyleIdx="1" presStyleCnt="3">
        <dgm:presLayoutVars>
          <dgm:bulletEnabled val="1"/>
        </dgm:presLayoutVars>
      </dgm:prSet>
      <dgm:spPr/>
    </dgm:pt>
    <dgm:pt modelId="{62117F48-1F66-438B-982E-29E32DEA5A3E}" type="pres">
      <dgm:prSet presAssocID="{3720F398-3594-4BC6-8F5E-1E773835EA18}" presName="FourConn_3-4" presStyleLbl="fgAccFollowNode1" presStyleIdx="2" presStyleCnt="3">
        <dgm:presLayoutVars>
          <dgm:bulletEnabled val="1"/>
        </dgm:presLayoutVars>
      </dgm:prSet>
      <dgm:spPr/>
    </dgm:pt>
    <dgm:pt modelId="{B632A7BF-0A71-417F-94AA-0D5FF1D90D18}" type="pres">
      <dgm:prSet presAssocID="{3720F398-3594-4BC6-8F5E-1E773835EA18}" presName="FourNodes_1_text" presStyleLbl="node1" presStyleIdx="3" presStyleCnt="4">
        <dgm:presLayoutVars>
          <dgm:bulletEnabled val="1"/>
        </dgm:presLayoutVars>
      </dgm:prSet>
      <dgm:spPr/>
    </dgm:pt>
    <dgm:pt modelId="{6CDDA79C-8DE4-43EF-9EBC-80457D0FA8DA}" type="pres">
      <dgm:prSet presAssocID="{3720F398-3594-4BC6-8F5E-1E773835EA18}" presName="FourNodes_2_text" presStyleLbl="node1" presStyleIdx="3" presStyleCnt="4">
        <dgm:presLayoutVars>
          <dgm:bulletEnabled val="1"/>
        </dgm:presLayoutVars>
      </dgm:prSet>
      <dgm:spPr/>
    </dgm:pt>
    <dgm:pt modelId="{2B684579-C1AE-4E5D-A679-F64230F67EA0}" type="pres">
      <dgm:prSet presAssocID="{3720F398-3594-4BC6-8F5E-1E773835EA18}" presName="FourNodes_3_text" presStyleLbl="node1" presStyleIdx="3" presStyleCnt="4">
        <dgm:presLayoutVars>
          <dgm:bulletEnabled val="1"/>
        </dgm:presLayoutVars>
      </dgm:prSet>
      <dgm:spPr/>
    </dgm:pt>
    <dgm:pt modelId="{BF235B19-2A59-48E0-B892-A4ECC36EBAEE}" type="pres">
      <dgm:prSet presAssocID="{3720F398-3594-4BC6-8F5E-1E773835EA18}" presName="FourNodes_4_text" presStyleLbl="node1" presStyleIdx="3" presStyleCnt="4">
        <dgm:presLayoutVars>
          <dgm:bulletEnabled val="1"/>
        </dgm:presLayoutVars>
      </dgm:prSet>
      <dgm:spPr/>
    </dgm:pt>
  </dgm:ptLst>
  <dgm:cxnLst>
    <dgm:cxn modelId="{487ABF06-ECCB-4363-8521-DEB77A531814}" type="presOf" srcId="{131A4158-786D-435F-8FC1-EE50FCE02712}" destId="{62117F48-1F66-438B-982E-29E32DEA5A3E}" srcOrd="0" destOrd="0" presId="urn:microsoft.com/office/officeart/2005/8/layout/vProcess5"/>
    <dgm:cxn modelId="{455FAC0A-CC5D-4F25-9CA9-6A38DD972CFE}" type="presOf" srcId="{087F187F-4CEB-4998-88A8-571E2599D6D8}" destId="{0DF062DD-0154-4165-904B-2FE170759B16}" srcOrd="0" destOrd="0" presId="urn:microsoft.com/office/officeart/2005/8/layout/vProcess5"/>
    <dgm:cxn modelId="{A6DAA30F-E7F1-4BF0-B30F-580FFA861AA0}" srcId="{3720F398-3594-4BC6-8F5E-1E773835EA18}" destId="{20A851D0-C000-496B-A980-91C2647EB5DA}" srcOrd="2" destOrd="0" parTransId="{78ECB219-A964-47BA-BB66-7C9F8EAF6F1E}" sibTransId="{131A4158-786D-435F-8FC1-EE50FCE02712}"/>
    <dgm:cxn modelId="{226F4714-7B68-4471-B618-20E996C8BEEA}" srcId="{3720F398-3594-4BC6-8F5E-1E773835EA18}" destId="{087F187F-4CEB-4998-88A8-571E2599D6D8}" srcOrd="1" destOrd="0" parTransId="{B582717A-2EFA-49F6-B794-676CF467FF5A}" sibTransId="{7EE948C6-8B2B-4875-A1A6-6D88B5D47FCB}"/>
    <dgm:cxn modelId="{3F547622-C6D0-40C5-861A-BD9B437AACF9}" type="presOf" srcId="{8D6FAC14-653F-436B-8F90-6ADE0E054AE1}" destId="{BF235B19-2A59-48E0-B892-A4ECC36EBAEE}" srcOrd="1" destOrd="0" presId="urn:microsoft.com/office/officeart/2005/8/layout/vProcess5"/>
    <dgm:cxn modelId="{89DDBF30-F504-487D-8F3F-16FE21790378}" srcId="{3720F398-3594-4BC6-8F5E-1E773835EA18}" destId="{F472C05B-FC82-479D-B55C-F7C7E047D937}" srcOrd="0" destOrd="0" parTransId="{9E5463F9-90CA-4CAD-AC35-3D16A9BD63F0}" sibTransId="{98B29D01-75AE-41C7-8623-0A10F2070278}"/>
    <dgm:cxn modelId="{5CD1BD3E-7478-4040-BDD5-983EA87095B7}" type="presOf" srcId="{20A851D0-C000-496B-A980-91C2647EB5DA}" destId="{2B684579-C1AE-4E5D-A679-F64230F67EA0}" srcOrd="1" destOrd="0" presId="urn:microsoft.com/office/officeart/2005/8/layout/vProcess5"/>
    <dgm:cxn modelId="{6AB13569-75EE-4B43-9AFC-EA35D1A0D6E6}" type="presOf" srcId="{98B29D01-75AE-41C7-8623-0A10F2070278}" destId="{FB23397F-D71E-4569-AD46-FDC5CC96ABC9}" srcOrd="0" destOrd="0" presId="urn:microsoft.com/office/officeart/2005/8/layout/vProcess5"/>
    <dgm:cxn modelId="{BFD7B369-679D-4C3F-A31A-C6D86AB6C768}" type="presOf" srcId="{7EE948C6-8B2B-4875-A1A6-6D88B5D47FCB}" destId="{A004C516-3FF2-478B-8A29-3637DBABAB35}" srcOrd="0" destOrd="0" presId="urn:microsoft.com/office/officeart/2005/8/layout/vProcess5"/>
    <dgm:cxn modelId="{B357CB4E-8E5F-499C-B80C-0BF5E0690878}" type="presOf" srcId="{F472C05B-FC82-479D-B55C-F7C7E047D937}" destId="{605E3864-B761-48C3-8D87-82E180BD3FC3}" srcOrd="0" destOrd="0" presId="urn:microsoft.com/office/officeart/2005/8/layout/vProcess5"/>
    <dgm:cxn modelId="{FF218951-7E60-40D2-A5E6-CED5BB1BF306}" type="presOf" srcId="{087F187F-4CEB-4998-88A8-571E2599D6D8}" destId="{6CDDA79C-8DE4-43EF-9EBC-80457D0FA8DA}" srcOrd="1" destOrd="0" presId="urn:microsoft.com/office/officeart/2005/8/layout/vProcess5"/>
    <dgm:cxn modelId="{A405C372-FD83-4326-8D2C-4AF811E69F92}" srcId="{3720F398-3594-4BC6-8F5E-1E773835EA18}" destId="{8D6FAC14-653F-436B-8F90-6ADE0E054AE1}" srcOrd="3" destOrd="0" parTransId="{1D422ABD-2194-4C8C-9943-EC9178836AD9}" sibTransId="{470D5B68-91BE-44D7-BFC9-B1BFAFF536CE}"/>
    <dgm:cxn modelId="{12D0C793-3B38-4595-A04C-A8CA7D0EB220}" type="presOf" srcId="{8D6FAC14-653F-436B-8F90-6ADE0E054AE1}" destId="{FBDD5434-61D6-4465-BC0A-8E4820A74611}" srcOrd="0" destOrd="0" presId="urn:microsoft.com/office/officeart/2005/8/layout/vProcess5"/>
    <dgm:cxn modelId="{A239D796-8F43-425C-9D21-855E78D830AB}" type="presOf" srcId="{20A851D0-C000-496B-A980-91C2647EB5DA}" destId="{F0D241A0-1E43-415B-949F-48733B97814C}" srcOrd="0" destOrd="0" presId="urn:microsoft.com/office/officeart/2005/8/layout/vProcess5"/>
    <dgm:cxn modelId="{5F0B65B5-5C91-4A14-8D71-74B12AF7D724}" type="presOf" srcId="{3720F398-3594-4BC6-8F5E-1E773835EA18}" destId="{68D9CBE6-7030-4B19-B112-9B7B7FB2AD61}" srcOrd="0" destOrd="0" presId="urn:microsoft.com/office/officeart/2005/8/layout/vProcess5"/>
    <dgm:cxn modelId="{95DBA7DE-4821-4461-BA8E-9DFB6EFF0E41}" type="presOf" srcId="{F472C05B-FC82-479D-B55C-F7C7E047D937}" destId="{B632A7BF-0A71-417F-94AA-0D5FF1D90D18}" srcOrd="1" destOrd="0" presId="urn:microsoft.com/office/officeart/2005/8/layout/vProcess5"/>
    <dgm:cxn modelId="{A79CBCC1-5510-4744-905B-8FEBDB474A80}" type="presParOf" srcId="{68D9CBE6-7030-4B19-B112-9B7B7FB2AD61}" destId="{4DCB8B5A-AE09-4AA5-8197-4D818D31EEE0}" srcOrd="0" destOrd="0" presId="urn:microsoft.com/office/officeart/2005/8/layout/vProcess5"/>
    <dgm:cxn modelId="{B5728F39-5729-4F4C-9831-C6C534AF098B}" type="presParOf" srcId="{68D9CBE6-7030-4B19-B112-9B7B7FB2AD61}" destId="{605E3864-B761-48C3-8D87-82E180BD3FC3}" srcOrd="1" destOrd="0" presId="urn:microsoft.com/office/officeart/2005/8/layout/vProcess5"/>
    <dgm:cxn modelId="{19074505-A8D6-44FE-B4E8-12BB45B48ED9}" type="presParOf" srcId="{68D9CBE6-7030-4B19-B112-9B7B7FB2AD61}" destId="{0DF062DD-0154-4165-904B-2FE170759B16}" srcOrd="2" destOrd="0" presId="urn:microsoft.com/office/officeart/2005/8/layout/vProcess5"/>
    <dgm:cxn modelId="{5E0EE335-5C3A-44EA-B989-B84CDB50D7CC}" type="presParOf" srcId="{68D9CBE6-7030-4B19-B112-9B7B7FB2AD61}" destId="{F0D241A0-1E43-415B-949F-48733B97814C}" srcOrd="3" destOrd="0" presId="urn:microsoft.com/office/officeart/2005/8/layout/vProcess5"/>
    <dgm:cxn modelId="{B652B5C4-442B-44A1-A055-9F7D9D83AB33}" type="presParOf" srcId="{68D9CBE6-7030-4B19-B112-9B7B7FB2AD61}" destId="{FBDD5434-61D6-4465-BC0A-8E4820A74611}" srcOrd="4" destOrd="0" presId="urn:microsoft.com/office/officeart/2005/8/layout/vProcess5"/>
    <dgm:cxn modelId="{8A42F052-8794-45B5-A753-07D0CB816A6E}" type="presParOf" srcId="{68D9CBE6-7030-4B19-B112-9B7B7FB2AD61}" destId="{FB23397F-D71E-4569-AD46-FDC5CC96ABC9}" srcOrd="5" destOrd="0" presId="urn:microsoft.com/office/officeart/2005/8/layout/vProcess5"/>
    <dgm:cxn modelId="{6D2E06F8-5BBA-44CE-A7E8-26EB471F1B8D}" type="presParOf" srcId="{68D9CBE6-7030-4B19-B112-9B7B7FB2AD61}" destId="{A004C516-3FF2-478B-8A29-3637DBABAB35}" srcOrd="6" destOrd="0" presId="urn:microsoft.com/office/officeart/2005/8/layout/vProcess5"/>
    <dgm:cxn modelId="{B10180E9-37FC-466E-BB45-99394590EF14}" type="presParOf" srcId="{68D9CBE6-7030-4B19-B112-9B7B7FB2AD61}" destId="{62117F48-1F66-438B-982E-29E32DEA5A3E}" srcOrd="7" destOrd="0" presId="urn:microsoft.com/office/officeart/2005/8/layout/vProcess5"/>
    <dgm:cxn modelId="{0DDB61D7-DD81-4746-8AB0-79B2345B7D24}" type="presParOf" srcId="{68D9CBE6-7030-4B19-B112-9B7B7FB2AD61}" destId="{B632A7BF-0A71-417F-94AA-0D5FF1D90D18}" srcOrd="8" destOrd="0" presId="urn:microsoft.com/office/officeart/2005/8/layout/vProcess5"/>
    <dgm:cxn modelId="{2E15D0CF-3832-4F75-8B66-102E2FBA0DB3}" type="presParOf" srcId="{68D9CBE6-7030-4B19-B112-9B7B7FB2AD61}" destId="{6CDDA79C-8DE4-43EF-9EBC-80457D0FA8DA}" srcOrd="9" destOrd="0" presId="urn:microsoft.com/office/officeart/2005/8/layout/vProcess5"/>
    <dgm:cxn modelId="{C32FF71E-25AA-40D3-B15A-A0FF58A5813A}" type="presParOf" srcId="{68D9CBE6-7030-4B19-B112-9B7B7FB2AD61}" destId="{2B684579-C1AE-4E5D-A679-F64230F67EA0}" srcOrd="10" destOrd="0" presId="urn:microsoft.com/office/officeart/2005/8/layout/vProcess5"/>
    <dgm:cxn modelId="{5894E98B-666C-4450-AE3E-2A774621B3B9}" type="presParOf" srcId="{68D9CBE6-7030-4B19-B112-9B7B7FB2AD61}" destId="{BF235B19-2A59-48E0-B892-A4ECC36EBAEE}"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B49562-58BE-4C3C-B058-1FF2320988E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CB23274-7D5B-4830-8381-A0AD54B1EB2F}">
      <dgm:prSet custT="1"/>
      <dgm:spPr/>
      <dgm:t>
        <a:bodyPr/>
        <a:lstStyle/>
        <a:p>
          <a:r>
            <a:rPr lang="en-US" sz="2400" dirty="0"/>
            <a:t>Identified stakeholders to contact</a:t>
          </a:r>
        </a:p>
      </dgm:t>
    </dgm:pt>
    <dgm:pt modelId="{C971A693-F681-46C1-9830-C148A1C05ACE}" type="parTrans" cxnId="{2D18D628-6717-4BE2-91DE-DACB26BD2399}">
      <dgm:prSet/>
      <dgm:spPr/>
      <dgm:t>
        <a:bodyPr/>
        <a:lstStyle/>
        <a:p>
          <a:endParaRPr lang="en-US"/>
        </a:p>
      </dgm:t>
    </dgm:pt>
    <dgm:pt modelId="{C460D67E-E344-4883-BF0C-D7A9758D319B}" type="sibTrans" cxnId="{2D18D628-6717-4BE2-91DE-DACB26BD2399}">
      <dgm:prSet/>
      <dgm:spPr/>
      <dgm:t>
        <a:bodyPr/>
        <a:lstStyle/>
        <a:p>
          <a:endParaRPr lang="en-US"/>
        </a:p>
      </dgm:t>
    </dgm:pt>
    <dgm:pt modelId="{CD031FCB-9D62-4605-967F-B71D99E69F94}">
      <dgm:prSet custT="1"/>
      <dgm:spPr/>
      <dgm:t>
        <a:bodyPr/>
        <a:lstStyle/>
        <a:p>
          <a:r>
            <a:rPr lang="en-US" sz="2400" dirty="0"/>
            <a:t>Looked at model bylaws </a:t>
          </a:r>
        </a:p>
      </dgm:t>
    </dgm:pt>
    <dgm:pt modelId="{435C96BC-7402-4971-8924-1E3B80BCEA95}" type="parTrans" cxnId="{B71D9D36-ECAF-4307-8BB3-4FBD91F61DFF}">
      <dgm:prSet/>
      <dgm:spPr/>
      <dgm:t>
        <a:bodyPr/>
        <a:lstStyle/>
        <a:p>
          <a:endParaRPr lang="en-US"/>
        </a:p>
      </dgm:t>
    </dgm:pt>
    <dgm:pt modelId="{CD238F95-3053-4948-B04B-63D0A636A3DA}" type="sibTrans" cxnId="{B71D9D36-ECAF-4307-8BB3-4FBD91F61DFF}">
      <dgm:prSet/>
      <dgm:spPr/>
      <dgm:t>
        <a:bodyPr/>
        <a:lstStyle/>
        <a:p>
          <a:endParaRPr lang="en-US"/>
        </a:p>
      </dgm:t>
    </dgm:pt>
    <dgm:pt modelId="{5C90F3CC-F78A-4EE0-A331-C6E9CC622DD3}">
      <dgm:prSet custT="1"/>
      <dgm:spPr/>
      <dgm:t>
        <a:bodyPr/>
        <a:lstStyle/>
        <a:p>
          <a:r>
            <a:rPr lang="en-US" sz="2400" dirty="0"/>
            <a:t>Began going to various boards to present what this is about</a:t>
          </a:r>
        </a:p>
      </dgm:t>
    </dgm:pt>
    <dgm:pt modelId="{5388A5CB-2C2C-4635-BD5D-3222269BB4EE}" type="parTrans" cxnId="{AF15C1E3-CA1F-4CCD-8D9E-D19498261312}">
      <dgm:prSet/>
      <dgm:spPr/>
      <dgm:t>
        <a:bodyPr/>
        <a:lstStyle/>
        <a:p>
          <a:endParaRPr lang="en-US"/>
        </a:p>
      </dgm:t>
    </dgm:pt>
    <dgm:pt modelId="{FD581E15-7E2F-49E9-B8C2-57DEF8503538}" type="sibTrans" cxnId="{AF15C1E3-CA1F-4CCD-8D9E-D19498261312}">
      <dgm:prSet/>
      <dgm:spPr/>
      <dgm:t>
        <a:bodyPr/>
        <a:lstStyle/>
        <a:p>
          <a:endParaRPr lang="en-US"/>
        </a:p>
      </dgm:t>
    </dgm:pt>
    <dgm:pt modelId="{283BB260-1EE9-47C2-90BF-0E5863CFE6CC}">
      <dgm:prSet custT="1"/>
      <dgm:spPr/>
      <dgm:t>
        <a:bodyPr/>
        <a:lstStyle/>
        <a:p>
          <a:r>
            <a:rPr lang="en-US" sz="2400" dirty="0"/>
            <a:t> Analyzed Unrestricted District </a:t>
          </a:r>
        </a:p>
      </dgm:t>
    </dgm:pt>
    <dgm:pt modelId="{1EB88EB5-540F-4217-8AF8-98FB02E5C64C}" type="parTrans" cxnId="{8C49154A-E6AD-425A-BC09-7960ABD63D91}">
      <dgm:prSet/>
      <dgm:spPr/>
      <dgm:t>
        <a:bodyPr/>
        <a:lstStyle/>
        <a:p>
          <a:endParaRPr lang="en-US"/>
        </a:p>
      </dgm:t>
    </dgm:pt>
    <dgm:pt modelId="{0E7847F6-EE67-42ED-84FC-8E6680B835D9}" type="sibTrans" cxnId="{8C49154A-E6AD-425A-BC09-7960ABD63D91}">
      <dgm:prSet/>
      <dgm:spPr/>
      <dgm:t>
        <a:bodyPr/>
        <a:lstStyle/>
        <a:p>
          <a:endParaRPr lang="en-US"/>
        </a:p>
      </dgm:t>
    </dgm:pt>
    <dgm:pt modelId="{F047B2BE-7A2F-4CA4-8D18-9553BFC9985C}">
      <dgm:prSet custT="1"/>
      <dgm:spPr/>
      <dgm:t>
        <a:bodyPr/>
        <a:lstStyle/>
        <a:p>
          <a:r>
            <a:rPr lang="en-US" sz="2400" dirty="0"/>
            <a:t>Smart Growth expansion areas  </a:t>
          </a:r>
        </a:p>
      </dgm:t>
    </dgm:pt>
    <dgm:pt modelId="{D92B9BF8-2BAE-4770-9C00-5E22BE55533E}" type="parTrans" cxnId="{A8E72CFB-CE9C-4ACA-B9D0-50A1490C0CCF}">
      <dgm:prSet/>
      <dgm:spPr/>
      <dgm:t>
        <a:bodyPr/>
        <a:lstStyle/>
        <a:p>
          <a:endParaRPr lang="en-US"/>
        </a:p>
      </dgm:t>
    </dgm:pt>
    <dgm:pt modelId="{31F4C06A-77FC-4875-B7E6-641B2A4DB5AC}" type="sibTrans" cxnId="{A8E72CFB-CE9C-4ACA-B9D0-50A1490C0CCF}">
      <dgm:prSet/>
      <dgm:spPr/>
      <dgm:t>
        <a:bodyPr/>
        <a:lstStyle/>
        <a:p>
          <a:endParaRPr lang="en-US"/>
        </a:p>
      </dgm:t>
    </dgm:pt>
    <dgm:pt modelId="{4B11E89C-DB19-49BD-ABE3-D701D337DB66}" type="pres">
      <dgm:prSet presAssocID="{40B49562-58BE-4C3C-B058-1FF2320988E0}" presName="diagram" presStyleCnt="0">
        <dgm:presLayoutVars>
          <dgm:dir/>
          <dgm:resizeHandles val="exact"/>
        </dgm:presLayoutVars>
      </dgm:prSet>
      <dgm:spPr/>
    </dgm:pt>
    <dgm:pt modelId="{18A7C02C-3058-463D-A7BF-AA8F997C606E}" type="pres">
      <dgm:prSet presAssocID="{5CB23274-7D5B-4830-8381-A0AD54B1EB2F}" presName="node" presStyleLbl="node1" presStyleIdx="0" presStyleCnt="5">
        <dgm:presLayoutVars>
          <dgm:bulletEnabled val="1"/>
        </dgm:presLayoutVars>
      </dgm:prSet>
      <dgm:spPr/>
    </dgm:pt>
    <dgm:pt modelId="{4B758D5A-6912-490B-AF8C-50B686AB65C0}" type="pres">
      <dgm:prSet presAssocID="{C460D67E-E344-4883-BF0C-D7A9758D319B}" presName="sibTrans" presStyleCnt="0"/>
      <dgm:spPr/>
    </dgm:pt>
    <dgm:pt modelId="{BF4C10C0-1DEF-45DE-B715-5D3CBC3AF10A}" type="pres">
      <dgm:prSet presAssocID="{CD031FCB-9D62-4605-967F-B71D99E69F94}" presName="node" presStyleLbl="node1" presStyleIdx="1" presStyleCnt="5">
        <dgm:presLayoutVars>
          <dgm:bulletEnabled val="1"/>
        </dgm:presLayoutVars>
      </dgm:prSet>
      <dgm:spPr/>
    </dgm:pt>
    <dgm:pt modelId="{54A64E25-B1A4-4C81-BD53-4FF443F7697B}" type="pres">
      <dgm:prSet presAssocID="{CD238F95-3053-4948-B04B-63D0A636A3DA}" presName="sibTrans" presStyleCnt="0"/>
      <dgm:spPr/>
    </dgm:pt>
    <dgm:pt modelId="{E58DDBD8-5EFD-421A-8BA3-B6092326469F}" type="pres">
      <dgm:prSet presAssocID="{5C90F3CC-F78A-4EE0-A331-C6E9CC622DD3}" presName="node" presStyleLbl="node1" presStyleIdx="2" presStyleCnt="5">
        <dgm:presLayoutVars>
          <dgm:bulletEnabled val="1"/>
        </dgm:presLayoutVars>
      </dgm:prSet>
      <dgm:spPr/>
    </dgm:pt>
    <dgm:pt modelId="{B9E4C564-E9CA-4258-A9CF-FBE3217C3692}" type="pres">
      <dgm:prSet presAssocID="{FD581E15-7E2F-49E9-B8C2-57DEF8503538}" presName="sibTrans" presStyleCnt="0"/>
      <dgm:spPr/>
    </dgm:pt>
    <dgm:pt modelId="{A42E5A74-03DB-42FA-84DC-3910898A69E4}" type="pres">
      <dgm:prSet presAssocID="{283BB260-1EE9-47C2-90BF-0E5863CFE6CC}" presName="node" presStyleLbl="node1" presStyleIdx="3" presStyleCnt="5">
        <dgm:presLayoutVars>
          <dgm:bulletEnabled val="1"/>
        </dgm:presLayoutVars>
      </dgm:prSet>
      <dgm:spPr/>
    </dgm:pt>
    <dgm:pt modelId="{59C4B847-DD8A-4BE1-ACD8-C9348FA4D6D6}" type="pres">
      <dgm:prSet presAssocID="{0E7847F6-EE67-42ED-84FC-8E6680B835D9}" presName="sibTrans" presStyleCnt="0"/>
      <dgm:spPr/>
    </dgm:pt>
    <dgm:pt modelId="{672C04C9-98C4-4121-A335-FC7E05A9E2F2}" type="pres">
      <dgm:prSet presAssocID="{F047B2BE-7A2F-4CA4-8D18-9553BFC9985C}" presName="node" presStyleLbl="node1" presStyleIdx="4" presStyleCnt="5" custLinFactNeighborY="1670">
        <dgm:presLayoutVars>
          <dgm:bulletEnabled val="1"/>
        </dgm:presLayoutVars>
      </dgm:prSet>
      <dgm:spPr/>
    </dgm:pt>
  </dgm:ptLst>
  <dgm:cxnLst>
    <dgm:cxn modelId="{2D18D628-6717-4BE2-91DE-DACB26BD2399}" srcId="{40B49562-58BE-4C3C-B058-1FF2320988E0}" destId="{5CB23274-7D5B-4830-8381-A0AD54B1EB2F}" srcOrd="0" destOrd="0" parTransId="{C971A693-F681-46C1-9830-C148A1C05ACE}" sibTransId="{C460D67E-E344-4883-BF0C-D7A9758D319B}"/>
    <dgm:cxn modelId="{3610A729-B5A7-4E6B-822A-FE7801876052}" type="presOf" srcId="{40B49562-58BE-4C3C-B058-1FF2320988E0}" destId="{4B11E89C-DB19-49BD-ABE3-D701D337DB66}" srcOrd="0" destOrd="0" presId="urn:microsoft.com/office/officeart/2005/8/layout/default"/>
    <dgm:cxn modelId="{B71D9D36-ECAF-4307-8BB3-4FBD91F61DFF}" srcId="{40B49562-58BE-4C3C-B058-1FF2320988E0}" destId="{CD031FCB-9D62-4605-967F-B71D99E69F94}" srcOrd="1" destOrd="0" parTransId="{435C96BC-7402-4971-8924-1E3B80BCEA95}" sibTransId="{CD238F95-3053-4948-B04B-63D0A636A3DA}"/>
    <dgm:cxn modelId="{7C95AA3F-BCF2-46F8-9050-81C9F33C5467}" type="presOf" srcId="{283BB260-1EE9-47C2-90BF-0E5863CFE6CC}" destId="{A42E5A74-03DB-42FA-84DC-3910898A69E4}" srcOrd="0" destOrd="0" presId="urn:microsoft.com/office/officeart/2005/8/layout/default"/>
    <dgm:cxn modelId="{27AB3A68-B47C-4BCF-8458-D479D9C4372B}" type="presOf" srcId="{F047B2BE-7A2F-4CA4-8D18-9553BFC9985C}" destId="{672C04C9-98C4-4121-A335-FC7E05A9E2F2}" srcOrd="0" destOrd="0" presId="urn:microsoft.com/office/officeart/2005/8/layout/default"/>
    <dgm:cxn modelId="{8C49154A-E6AD-425A-BC09-7960ABD63D91}" srcId="{40B49562-58BE-4C3C-B058-1FF2320988E0}" destId="{283BB260-1EE9-47C2-90BF-0E5863CFE6CC}" srcOrd="3" destOrd="0" parTransId="{1EB88EB5-540F-4217-8AF8-98FB02E5C64C}" sibTransId="{0E7847F6-EE67-42ED-84FC-8E6680B835D9}"/>
    <dgm:cxn modelId="{4EA7BA86-A716-4ED9-BE23-6935091F5B33}" type="presOf" srcId="{5CB23274-7D5B-4830-8381-A0AD54B1EB2F}" destId="{18A7C02C-3058-463D-A7BF-AA8F997C606E}" srcOrd="0" destOrd="0" presId="urn:microsoft.com/office/officeart/2005/8/layout/default"/>
    <dgm:cxn modelId="{BF1A819F-C870-4B25-AF23-A314749D82F7}" type="presOf" srcId="{5C90F3CC-F78A-4EE0-A331-C6E9CC622DD3}" destId="{E58DDBD8-5EFD-421A-8BA3-B6092326469F}" srcOrd="0" destOrd="0" presId="urn:microsoft.com/office/officeart/2005/8/layout/default"/>
    <dgm:cxn modelId="{5E465CD7-5991-4444-8222-2070460E4078}" type="presOf" srcId="{CD031FCB-9D62-4605-967F-B71D99E69F94}" destId="{BF4C10C0-1DEF-45DE-B715-5D3CBC3AF10A}" srcOrd="0" destOrd="0" presId="urn:microsoft.com/office/officeart/2005/8/layout/default"/>
    <dgm:cxn modelId="{AF15C1E3-CA1F-4CCD-8D9E-D19498261312}" srcId="{40B49562-58BE-4C3C-B058-1FF2320988E0}" destId="{5C90F3CC-F78A-4EE0-A331-C6E9CC622DD3}" srcOrd="2" destOrd="0" parTransId="{5388A5CB-2C2C-4635-BD5D-3222269BB4EE}" sibTransId="{FD581E15-7E2F-49E9-B8C2-57DEF8503538}"/>
    <dgm:cxn modelId="{A8E72CFB-CE9C-4ACA-B9D0-50A1490C0CCF}" srcId="{40B49562-58BE-4C3C-B058-1FF2320988E0}" destId="{F047B2BE-7A2F-4CA4-8D18-9553BFC9985C}" srcOrd="4" destOrd="0" parTransId="{D92B9BF8-2BAE-4770-9C00-5E22BE55533E}" sibTransId="{31F4C06A-77FC-4875-B7E6-641B2A4DB5AC}"/>
    <dgm:cxn modelId="{8C355EEE-81D3-4B0C-9175-8ABDD4A75BF5}" type="presParOf" srcId="{4B11E89C-DB19-49BD-ABE3-D701D337DB66}" destId="{18A7C02C-3058-463D-A7BF-AA8F997C606E}" srcOrd="0" destOrd="0" presId="urn:microsoft.com/office/officeart/2005/8/layout/default"/>
    <dgm:cxn modelId="{BE03550C-48AB-4E64-BB07-E6425D2561EF}" type="presParOf" srcId="{4B11E89C-DB19-49BD-ABE3-D701D337DB66}" destId="{4B758D5A-6912-490B-AF8C-50B686AB65C0}" srcOrd="1" destOrd="0" presId="urn:microsoft.com/office/officeart/2005/8/layout/default"/>
    <dgm:cxn modelId="{96711FF1-7FA3-42F1-99FC-A3DF38C6CFD1}" type="presParOf" srcId="{4B11E89C-DB19-49BD-ABE3-D701D337DB66}" destId="{BF4C10C0-1DEF-45DE-B715-5D3CBC3AF10A}" srcOrd="2" destOrd="0" presId="urn:microsoft.com/office/officeart/2005/8/layout/default"/>
    <dgm:cxn modelId="{CCA9DC9E-8B6B-47D6-ABFF-F96BEE8C75C8}" type="presParOf" srcId="{4B11E89C-DB19-49BD-ABE3-D701D337DB66}" destId="{54A64E25-B1A4-4C81-BD53-4FF443F7697B}" srcOrd="3" destOrd="0" presId="urn:microsoft.com/office/officeart/2005/8/layout/default"/>
    <dgm:cxn modelId="{6C3F6724-7070-4D6A-8568-B776E80ED90A}" type="presParOf" srcId="{4B11E89C-DB19-49BD-ABE3-D701D337DB66}" destId="{E58DDBD8-5EFD-421A-8BA3-B6092326469F}" srcOrd="4" destOrd="0" presId="urn:microsoft.com/office/officeart/2005/8/layout/default"/>
    <dgm:cxn modelId="{6BCE76E5-095F-43D3-894E-5DAD328F9C14}" type="presParOf" srcId="{4B11E89C-DB19-49BD-ABE3-D701D337DB66}" destId="{B9E4C564-E9CA-4258-A9CF-FBE3217C3692}" srcOrd="5" destOrd="0" presId="urn:microsoft.com/office/officeart/2005/8/layout/default"/>
    <dgm:cxn modelId="{485C1459-8207-44A5-B919-D4772CB505F9}" type="presParOf" srcId="{4B11E89C-DB19-49BD-ABE3-D701D337DB66}" destId="{A42E5A74-03DB-42FA-84DC-3910898A69E4}" srcOrd="6" destOrd="0" presId="urn:microsoft.com/office/officeart/2005/8/layout/default"/>
    <dgm:cxn modelId="{6297A1DF-4CAC-47E1-BDBA-FA321B1A54F4}" type="presParOf" srcId="{4B11E89C-DB19-49BD-ABE3-D701D337DB66}" destId="{59C4B847-DD8A-4BE1-ACD8-C9348FA4D6D6}" srcOrd="7" destOrd="0" presId="urn:microsoft.com/office/officeart/2005/8/layout/default"/>
    <dgm:cxn modelId="{C21322DD-47D8-4C31-8DF2-3DCFD79EB433}" type="presParOf" srcId="{4B11E89C-DB19-49BD-ABE3-D701D337DB66}" destId="{672C04C9-98C4-4121-A335-FC7E05A9E2F2}"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74CA06-776D-4068-971D-5AF5546CF5BE}"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05498507-C4BE-445E-92ED-B2DBFCD875A1}">
      <dgm:prSet/>
      <dgm:spPr/>
      <dgm:t>
        <a:bodyPr/>
        <a:lstStyle/>
        <a:p>
          <a:r>
            <a:rPr lang="en-US" dirty="0"/>
            <a:t>It might change Marblehead’s character </a:t>
          </a:r>
        </a:p>
      </dgm:t>
    </dgm:pt>
    <dgm:pt modelId="{28E1A707-92D7-45A7-96BB-708849BD6E7C}" type="parTrans" cxnId="{264017E9-2A7F-4E65-8077-806AECA86D4C}">
      <dgm:prSet/>
      <dgm:spPr/>
      <dgm:t>
        <a:bodyPr/>
        <a:lstStyle/>
        <a:p>
          <a:endParaRPr lang="en-US"/>
        </a:p>
      </dgm:t>
    </dgm:pt>
    <dgm:pt modelId="{C9DA1DDA-A12A-4C09-A1B1-70E948127344}" type="sibTrans" cxnId="{264017E9-2A7F-4E65-8077-806AECA86D4C}">
      <dgm:prSet/>
      <dgm:spPr/>
      <dgm:t>
        <a:bodyPr/>
        <a:lstStyle/>
        <a:p>
          <a:endParaRPr lang="en-US" dirty="0"/>
        </a:p>
      </dgm:t>
    </dgm:pt>
    <dgm:pt modelId="{ACFEC26A-82CC-4E2C-AA50-325F0DA76FE5}">
      <dgm:prSet/>
      <dgm:spPr/>
      <dgm:t>
        <a:bodyPr/>
        <a:lstStyle/>
        <a:p>
          <a:r>
            <a:rPr lang="en-US" dirty="0"/>
            <a:t>It might create so many new units that it effects the schools</a:t>
          </a:r>
        </a:p>
      </dgm:t>
    </dgm:pt>
    <dgm:pt modelId="{8DE652F8-0F8F-435A-963F-26544F6BABAC}" type="parTrans" cxnId="{49AAE7BD-932A-469E-B634-66ED288FEC92}">
      <dgm:prSet/>
      <dgm:spPr/>
      <dgm:t>
        <a:bodyPr/>
        <a:lstStyle/>
        <a:p>
          <a:endParaRPr lang="en-US"/>
        </a:p>
      </dgm:t>
    </dgm:pt>
    <dgm:pt modelId="{587F0EB3-D251-474C-9313-47599EDD52E4}" type="sibTrans" cxnId="{49AAE7BD-932A-469E-B634-66ED288FEC92}">
      <dgm:prSet/>
      <dgm:spPr/>
      <dgm:t>
        <a:bodyPr/>
        <a:lstStyle/>
        <a:p>
          <a:endParaRPr lang="en-US" dirty="0"/>
        </a:p>
      </dgm:t>
    </dgm:pt>
    <dgm:pt modelId="{14A964BF-080F-44C4-897B-DE84FFCC6E14}">
      <dgm:prSet/>
      <dgm:spPr/>
      <dgm:t>
        <a:bodyPr/>
        <a:lstStyle/>
        <a:p>
          <a:r>
            <a:rPr lang="en-US" dirty="0"/>
            <a:t>It might increase traffic </a:t>
          </a:r>
        </a:p>
      </dgm:t>
    </dgm:pt>
    <dgm:pt modelId="{51F5B5B0-48FC-4FA6-A0A8-264E9F0DA45D}" type="parTrans" cxnId="{732548BB-8BBC-4D08-AA50-0194977D7227}">
      <dgm:prSet/>
      <dgm:spPr/>
      <dgm:t>
        <a:bodyPr/>
        <a:lstStyle/>
        <a:p>
          <a:endParaRPr lang="en-US"/>
        </a:p>
      </dgm:t>
    </dgm:pt>
    <dgm:pt modelId="{0A93D565-3E7C-4211-B8B7-9F05231E84E9}" type="sibTrans" cxnId="{732548BB-8BBC-4D08-AA50-0194977D7227}">
      <dgm:prSet/>
      <dgm:spPr/>
      <dgm:t>
        <a:bodyPr/>
        <a:lstStyle/>
        <a:p>
          <a:endParaRPr lang="en-US"/>
        </a:p>
      </dgm:t>
    </dgm:pt>
    <dgm:pt modelId="{92DA92E6-DAAB-4409-8B11-AD1D81D43E6D}" type="pres">
      <dgm:prSet presAssocID="{E974CA06-776D-4068-971D-5AF5546CF5BE}" presName="linear" presStyleCnt="0">
        <dgm:presLayoutVars>
          <dgm:animLvl val="lvl"/>
          <dgm:resizeHandles val="exact"/>
        </dgm:presLayoutVars>
      </dgm:prSet>
      <dgm:spPr/>
    </dgm:pt>
    <dgm:pt modelId="{B3EE1ACB-012E-4EC1-BEFE-D404682CB2EC}" type="pres">
      <dgm:prSet presAssocID="{05498507-C4BE-445E-92ED-B2DBFCD875A1}" presName="parentText" presStyleLbl="node1" presStyleIdx="0" presStyleCnt="3">
        <dgm:presLayoutVars>
          <dgm:chMax val="0"/>
          <dgm:bulletEnabled val="1"/>
        </dgm:presLayoutVars>
      </dgm:prSet>
      <dgm:spPr/>
    </dgm:pt>
    <dgm:pt modelId="{66F900F8-6E56-4EB0-A950-D8BE2938EDAD}" type="pres">
      <dgm:prSet presAssocID="{C9DA1DDA-A12A-4C09-A1B1-70E948127344}" presName="spacer" presStyleCnt="0"/>
      <dgm:spPr/>
    </dgm:pt>
    <dgm:pt modelId="{17205448-A96A-40FE-82CA-CD4AD043CE3F}" type="pres">
      <dgm:prSet presAssocID="{ACFEC26A-82CC-4E2C-AA50-325F0DA76FE5}" presName="parentText" presStyleLbl="node1" presStyleIdx="1" presStyleCnt="3">
        <dgm:presLayoutVars>
          <dgm:chMax val="0"/>
          <dgm:bulletEnabled val="1"/>
        </dgm:presLayoutVars>
      </dgm:prSet>
      <dgm:spPr/>
    </dgm:pt>
    <dgm:pt modelId="{23D4E074-ECA2-4CE9-A1D5-71B879A572C3}" type="pres">
      <dgm:prSet presAssocID="{587F0EB3-D251-474C-9313-47599EDD52E4}" presName="spacer" presStyleCnt="0"/>
      <dgm:spPr/>
    </dgm:pt>
    <dgm:pt modelId="{6CC5D6C6-9FEC-441A-9005-EF94F1BEAFA4}" type="pres">
      <dgm:prSet presAssocID="{14A964BF-080F-44C4-897B-DE84FFCC6E14}" presName="parentText" presStyleLbl="node1" presStyleIdx="2" presStyleCnt="3">
        <dgm:presLayoutVars>
          <dgm:chMax val="0"/>
          <dgm:bulletEnabled val="1"/>
        </dgm:presLayoutVars>
      </dgm:prSet>
      <dgm:spPr/>
    </dgm:pt>
  </dgm:ptLst>
  <dgm:cxnLst>
    <dgm:cxn modelId="{19A7E664-CD79-4A39-8F7C-17884B505263}" type="presOf" srcId="{14A964BF-080F-44C4-897B-DE84FFCC6E14}" destId="{6CC5D6C6-9FEC-441A-9005-EF94F1BEAFA4}" srcOrd="0" destOrd="0" presId="urn:microsoft.com/office/officeart/2005/8/layout/vList2"/>
    <dgm:cxn modelId="{173D9172-6755-468D-B30C-86964305DAFA}" type="presOf" srcId="{05498507-C4BE-445E-92ED-B2DBFCD875A1}" destId="{B3EE1ACB-012E-4EC1-BEFE-D404682CB2EC}" srcOrd="0" destOrd="0" presId="urn:microsoft.com/office/officeart/2005/8/layout/vList2"/>
    <dgm:cxn modelId="{FAB0B89A-1772-4614-AEA3-03D8221FD19A}" type="presOf" srcId="{ACFEC26A-82CC-4E2C-AA50-325F0DA76FE5}" destId="{17205448-A96A-40FE-82CA-CD4AD043CE3F}" srcOrd="0" destOrd="0" presId="urn:microsoft.com/office/officeart/2005/8/layout/vList2"/>
    <dgm:cxn modelId="{732548BB-8BBC-4D08-AA50-0194977D7227}" srcId="{E974CA06-776D-4068-971D-5AF5546CF5BE}" destId="{14A964BF-080F-44C4-897B-DE84FFCC6E14}" srcOrd="2" destOrd="0" parTransId="{51F5B5B0-48FC-4FA6-A0A8-264E9F0DA45D}" sibTransId="{0A93D565-3E7C-4211-B8B7-9F05231E84E9}"/>
    <dgm:cxn modelId="{49AAE7BD-932A-469E-B634-66ED288FEC92}" srcId="{E974CA06-776D-4068-971D-5AF5546CF5BE}" destId="{ACFEC26A-82CC-4E2C-AA50-325F0DA76FE5}" srcOrd="1" destOrd="0" parTransId="{8DE652F8-0F8F-435A-963F-26544F6BABAC}" sibTransId="{587F0EB3-D251-474C-9313-47599EDD52E4}"/>
    <dgm:cxn modelId="{377FAAC6-4050-49D5-8BDB-4F42BE6E0028}" type="presOf" srcId="{E974CA06-776D-4068-971D-5AF5546CF5BE}" destId="{92DA92E6-DAAB-4409-8B11-AD1D81D43E6D}" srcOrd="0" destOrd="0" presId="urn:microsoft.com/office/officeart/2005/8/layout/vList2"/>
    <dgm:cxn modelId="{264017E9-2A7F-4E65-8077-806AECA86D4C}" srcId="{E974CA06-776D-4068-971D-5AF5546CF5BE}" destId="{05498507-C4BE-445E-92ED-B2DBFCD875A1}" srcOrd="0" destOrd="0" parTransId="{28E1A707-92D7-45A7-96BB-708849BD6E7C}" sibTransId="{C9DA1DDA-A12A-4C09-A1B1-70E948127344}"/>
    <dgm:cxn modelId="{BFF97066-A864-4F37-B475-FF0BE7185AC2}" type="presParOf" srcId="{92DA92E6-DAAB-4409-8B11-AD1D81D43E6D}" destId="{B3EE1ACB-012E-4EC1-BEFE-D404682CB2EC}" srcOrd="0" destOrd="0" presId="urn:microsoft.com/office/officeart/2005/8/layout/vList2"/>
    <dgm:cxn modelId="{D623E138-42C4-4CDE-BE6F-65B7E2F556BA}" type="presParOf" srcId="{92DA92E6-DAAB-4409-8B11-AD1D81D43E6D}" destId="{66F900F8-6E56-4EB0-A950-D8BE2938EDAD}" srcOrd="1" destOrd="0" presId="urn:microsoft.com/office/officeart/2005/8/layout/vList2"/>
    <dgm:cxn modelId="{19957F6C-CE35-464D-9F69-831985B20CD8}" type="presParOf" srcId="{92DA92E6-DAAB-4409-8B11-AD1D81D43E6D}" destId="{17205448-A96A-40FE-82CA-CD4AD043CE3F}" srcOrd="2" destOrd="0" presId="urn:microsoft.com/office/officeart/2005/8/layout/vList2"/>
    <dgm:cxn modelId="{C474C312-B937-4B95-A3DB-EA837AF30BF4}" type="presParOf" srcId="{92DA92E6-DAAB-4409-8B11-AD1D81D43E6D}" destId="{23D4E074-ECA2-4CE9-A1D5-71B879A572C3}" srcOrd="3" destOrd="0" presId="urn:microsoft.com/office/officeart/2005/8/layout/vList2"/>
    <dgm:cxn modelId="{411B63F2-5365-4DE8-BC7E-A5D93F9240F8}" type="presParOf" srcId="{92DA92E6-DAAB-4409-8B11-AD1D81D43E6D}" destId="{6CC5D6C6-9FEC-441A-9005-EF94F1BEAFA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2A2294B-24D2-4AAE-BC88-ACC2D2875F31}"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DEA9AB6C-21EA-4FDB-9D89-593452EEED09}">
      <dgm:prSet/>
      <dgm:spPr/>
      <dgm:t>
        <a:bodyPr/>
        <a:lstStyle/>
        <a:p>
          <a:r>
            <a:rPr lang="en-US" dirty="0"/>
            <a:t>Could create new housing types</a:t>
          </a:r>
        </a:p>
      </dgm:t>
    </dgm:pt>
    <dgm:pt modelId="{D8FFDFAF-5A7B-4CC0-AF6A-FAA1409FAC82}" type="parTrans" cxnId="{5346AD51-BEBC-4D06-99F4-C67DB7655B43}">
      <dgm:prSet/>
      <dgm:spPr/>
      <dgm:t>
        <a:bodyPr/>
        <a:lstStyle/>
        <a:p>
          <a:endParaRPr lang="en-US"/>
        </a:p>
      </dgm:t>
    </dgm:pt>
    <dgm:pt modelId="{AAC72514-E98F-4D59-A3A6-9A40987A3237}" type="sibTrans" cxnId="{5346AD51-BEBC-4D06-99F4-C67DB7655B43}">
      <dgm:prSet/>
      <dgm:spPr/>
      <dgm:t>
        <a:bodyPr/>
        <a:lstStyle/>
        <a:p>
          <a:endParaRPr lang="en-US"/>
        </a:p>
      </dgm:t>
    </dgm:pt>
    <dgm:pt modelId="{C0D7E2AE-4B41-4DD2-8F16-4B62190D663A}">
      <dgm:prSet/>
      <dgm:spPr/>
      <dgm:t>
        <a:bodyPr/>
        <a:lstStyle/>
        <a:p>
          <a:r>
            <a:rPr lang="en-US" dirty="0"/>
            <a:t>New growth could create  tax revenue</a:t>
          </a:r>
        </a:p>
      </dgm:t>
    </dgm:pt>
    <dgm:pt modelId="{FA0313C5-98C2-4F1D-821E-47D7B7775260}" type="parTrans" cxnId="{47D9A8C9-2FDD-42DD-BDB4-C35D029003B3}">
      <dgm:prSet/>
      <dgm:spPr/>
      <dgm:t>
        <a:bodyPr/>
        <a:lstStyle/>
        <a:p>
          <a:endParaRPr lang="en-US"/>
        </a:p>
      </dgm:t>
    </dgm:pt>
    <dgm:pt modelId="{1F2A54B6-A32A-4535-A68B-5A4CB8FADBD5}" type="sibTrans" cxnId="{47D9A8C9-2FDD-42DD-BDB4-C35D029003B3}">
      <dgm:prSet/>
      <dgm:spPr/>
      <dgm:t>
        <a:bodyPr/>
        <a:lstStyle/>
        <a:p>
          <a:endParaRPr lang="en-US"/>
        </a:p>
      </dgm:t>
    </dgm:pt>
    <dgm:pt modelId="{22B1E88D-6374-4B98-B896-BFEFB1AAE78B}" type="pres">
      <dgm:prSet presAssocID="{02A2294B-24D2-4AAE-BC88-ACC2D2875F31}" presName="hierChild1" presStyleCnt="0">
        <dgm:presLayoutVars>
          <dgm:chPref val="1"/>
          <dgm:dir/>
          <dgm:animOne val="branch"/>
          <dgm:animLvl val="lvl"/>
          <dgm:resizeHandles/>
        </dgm:presLayoutVars>
      </dgm:prSet>
      <dgm:spPr/>
    </dgm:pt>
    <dgm:pt modelId="{9BB27441-4913-4966-8848-8B4AD6A22E34}" type="pres">
      <dgm:prSet presAssocID="{DEA9AB6C-21EA-4FDB-9D89-593452EEED09}" presName="hierRoot1" presStyleCnt="0"/>
      <dgm:spPr/>
    </dgm:pt>
    <dgm:pt modelId="{DF419C82-4AC3-4E09-B546-EE183B0FCD59}" type="pres">
      <dgm:prSet presAssocID="{DEA9AB6C-21EA-4FDB-9D89-593452EEED09}" presName="composite" presStyleCnt="0"/>
      <dgm:spPr/>
    </dgm:pt>
    <dgm:pt modelId="{C22AB361-E825-4F4A-AAE8-2A9C8E242088}" type="pres">
      <dgm:prSet presAssocID="{DEA9AB6C-21EA-4FDB-9D89-593452EEED09}" presName="background" presStyleLbl="node0" presStyleIdx="0" presStyleCnt="2"/>
      <dgm:spPr/>
    </dgm:pt>
    <dgm:pt modelId="{93DF05BA-7283-4E89-A63B-48CCC2EB1D17}" type="pres">
      <dgm:prSet presAssocID="{DEA9AB6C-21EA-4FDB-9D89-593452EEED09}" presName="text" presStyleLbl="fgAcc0" presStyleIdx="0" presStyleCnt="2">
        <dgm:presLayoutVars>
          <dgm:chPref val="3"/>
        </dgm:presLayoutVars>
      </dgm:prSet>
      <dgm:spPr/>
    </dgm:pt>
    <dgm:pt modelId="{118EF543-3C62-4A71-AFCB-3D9ADA7853B6}" type="pres">
      <dgm:prSet presAssocID="{DEA9AB6C-21EA-4FDB-9D89-593452EEED09}" presName="hierChild2" presStyleCnt="0"/>
      <dgm:spPr/>
    </dgm:pt>
    <dgm:pt modelId="{0A01E70A-BCC3-4A13-8056-D8C49098989F}" type="pres">
      <dgm:prSet presAssocID="{C0D7E2AE-4B41-4DD2-8F16-4B62190D663A}" presName="hierRoot1" presStyleCnt="0"/>
      <dgm:spPr/>
    </dgm:pt>
    <dgm:pt modelId="{5434FADF-5570-4E43-8442-7AB058FA93D7}" type="pres">
      <dgm:prSet presAssocID="{C0D7E2AE-4B41-4DD2-8F16-4B62190D663A}" presName="composite" presStyleCnt="0"/>
      <dgm:spPr/>
    </dgm:pt>
    <dgm:pt modelId="{D289BDB4-DFAB-4CEC-819F-E4F88243D16D}" type="pres">
      <dgm:prSet presAssocID="{C0D7E2AE-4B41-4DD2-8F16-4B62190D663A}" presName="background" presStyleLbl="node0" presStyleIdx="1" presStyleCnt="2"/>
      <dgm:spPr/>
    </dgm:pt>
    <dgm:pt modelId="{677FF06E-0398-4B66-92B7-1B29598ED285}" type="pres">
      <dgm:prSet presAssocID="{C0D7E2AE-4B41-4DD2-8F16-4B62190D663A}" presName="text" presStyleLbl="fgAcc0" presStyleIdx="1" presStyleCnt="2">
        <dgm:presLayoutVars>
          <dgm:chPref val="3"/>
        </dgm:presLayoutVars>
      </dgm:prSet>
      <dgm:spPr/>
    </dgm:pt>
    <dgm:pt modelId="{830BD6DF-BB09-44D2-B339-89E4D553E0BD}" type="pres">
      <dgm:prSet presAssocID="{C0D7E2AE-4B41-4DD2-8F16-4B62190D663A}" presName="hierChild2" presStyleCnt="0"/>
      <dgm:spPr/>
    </dgm:pt>
  </dgm:ptLst>
  <dgm:cxnLst>
    <dgm:cxn modelId="{A4CBF125-4322-462B-A862-869CE32F5CE3}" type="presOf" srcId="{02A2294B-24D2-4AAE-BC88-ACC2D2875F31}" destId="{22B1E88D-6374-4B98-B896-BFEFB1AAE78B}" srcOrd="0" destOrd="0" presId="urn:microsoft.com/office/officeart/2005/8/layout/hierarchy1"/>
    <dgm:cxn modelId="{B6E9E340-8526-45F7-9EBD-3EF535B268FC}" type="presOf" srcId="{C0D7E2AE-4B41-4DD2-8F16-4B62190D663A}" destId="{677FF06E-0398-4B66-92B7-1B29598ED285}" srcOrd="0" destOrd="0" presId="urn:microsoft.com/office/officeart/2005/8/layout/hierarchy1"/>
    <dgm:cxn modelId="{5346AD51-BEBC-4D06-99F4-C67DB7655B43}" srcId="{02A2294B-24D2-4AAE-BC88-ACC2D2875F31}" destId="{DEA9AB6C-21EA-4FDB-9D89-593452EEED09}" srcOrd="0" destOrd="0" parTransId="{D8FFDFAF-5A7B-4CC0-AF6A-FAA1409FAC82}" sibTransId="{AAC72514-E98F-4D59-A3A6-9A40987A3237}"/>
    <dgm:cxn modelId="{47D9A8C9-2FDD-42DD-BDB4-C35D029003B3}" srcId="{02A2294B-24D2-4AAE-BC88-ACC2D2875F31}" destId="{C0D7E2AE-4B41-4DD2-8F16-4B62190D663A}" srcOrd="1" destOrd="0" parTransId="{FA0313C5-98C2-4F1D-821E-47D7B7775260}" sibTransId="{1F2A54B6-A32A-4535-A68B-5A4CB8FADBD5}"/>
    <dgm:cxn modelId="{67C8FDFC-8898-4C3C-BD7B-51CE814789AA}" type="presOf" srcId="{DEA9AB6C-21EA-4FDB-9D89-593452EEED09}" destId="{93DF05BA-7283-4E89-A63B-48CCC2EB1D17}" srcOrd="0" destOrd="0" presId="urn:microsoft.com/office/officeart/2005/8/layout/hierarchy1"/>
    <dgm:cxn modelId="{120027FD-2F6D-450F-8B9C-C2597E1FD8CB}" type="presParOf" srcId="{22B1E88D-6374-4B98-B896-BFEFB1AAE78B}" destId="{9BB27441-4913-4966-8848-8B4AD6A22E34}" srcOrd="0" destOrd="0" presId="urn:microsoft.com/office/officeart/2005/8/layout/hierarchy1"/>
    <dgm:cxn modelId="{FDCA4967-CE14-4F58-9FEA-28AD5DB97C3C}" type="presParOf" srcId="{9BB27441-4913-4966-8848-8B4AD6A22E34}" destId="{DF419C82-4AC3-4E09-B546-EE183B0FCD59}" srcOrd="0" destOrd="0" presId="urn:microsoft.com/office/officeart/2005/8/layout/hierarchy1"/>
    <dgm:cxn modelId="{6795C094-404D-485C-A35E-E465B4F23A17}" type="presParOf" srcId="{DF419C82-4AC3-4E09-B546-EE183B0FCD59}" destId="{C22AB361-E825-4F4A-AAE8-2A9C8E242088}" srcOrd="0" destOrd="0" presId="urn:microsoft.com/office/officeart/2005/8/layout/hierarchy1"/>
    <dgm:cxn modelId="{522ABEAE-CED3-4439-A9CF-3A6D992A9CCB}" type="presParOf" srcId="{DF419C82-4AC3-4E09-B546-EE183B0FCD59}" destId="{93DF05BA-7283-4E89-A63B-48CCC2EB1D17}" srcOrd="1" destOrd="0" presId="urn:microsoft.com/office/officeart/2005/8/layout/hierarchy1"/>
    <dgm:cxn modelId="{B24BC2EE-B3A8-4D5E-8F2E-E9EC90CF7538}" type="presParOf" srcId="{9BB27441-4913-4966-8848-8B4AD6A22E34}" destId="{118EF543-3C62-4A71-AFCB-3D9ADA7853B6}" srcOrd="1" destOrd="0" presId="urn:microsoft.com/office/officeart/2005/8/layout/hierarchy1"/>
    <dgm:cxn modelId="{DEB42D35-8ECE-4AB3-83E8-EC1B9C7AE02D}" type="presParOf" srcId="{22B1E88D-6374-4B98-B896-BFEFB1AAE78B}" destId="{0A01E70A-BCC3-4A13-8056-D8C49098989F}" srcOrd="1" destOrd="0" presId="urn:microsoft.com/office/officeart/2005/8/layout/hierarchy1"/>
    <dgm:cxn modelId="{3398BAA3-B2DF-4979-9763-D26D7333C549}" type="presParOf" srcId="{0A01E70A-BCC3-4A13-8056-D8C49098989F}" destId="{5434FADF-5570-4E43-8442-7AB058FA93D7}" srcOrd="0" destOrd="0" presId="urn:microsoft.com/office/officeart/2005/8/layout/hierarchy1"/>
    <dgm:cxn modelId="{A42AB990-509A-409C-A992-264DE27778D1}" type="presParOf" srcId="{5434FADF-5570-4E43-8442-7AB058FA93D7}" destId="{D289BDB4-DFAB-4CEC-819F-E4F88243D16D}" srcOrd="0" destOrd="0" presId="urn:microsoft.com/office/officeart/2005/8/layout/hierarchy1"/>
    <dgm:cxn modelId="{395700F6-F7F6-40E8-8907-CE37389106EB}" type="presParOf" srcId="{5434FADF-5570-4E43-8442-7AB058FA93D7}" destId="{677FF06E-0398-4B66-92B7-1B29598ED285}" srcOrd="1" destOrd="0" presId="urn:microsoft.com/office/officeart/2005/8/layout/hierarchy1"/>
    <dgm:cxn modelId="{A6248AFE-D486-44EE-A502-93437470DBC0}" type="presParOf" srcId="{0A01E70A-BCC3-4A13-8056-D8C49098989F}" destId="{830BD6DF-BB09-44D2-B339-89E4D553E0BD}"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7D5DBC6-390B-478D-A3DF-30A46FAD2880}"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6EAB77FE-5BEE-40D4-949E-D8F9CF812A9F}">
      <dgm:prSet/>
      <dgm:spPr/>
      <dgm:t>
        <a:bodyPr/>
        <a:lstStyle/>
        <a:p>
          <a:r>
            <a:rPr lang="en-US" dirty="0"/>
            <a:t>Older adults can downsize &amp; stay in the community</a:t>
          </a:r>
        </a:p>
      </dgm:t>
    </dgm:pt>
    <dgm:pt modelId="{EE8436BD-EEA1-4CA3-87F6-B71155ED29A7}" type="parTrans" cxnId="{449F69F6-C909-457C-8581-8B0CEBB1380D}">
      <dgm:prSet/>
      <dgm:spPr/>
      <dgm:t>
        <a:bodyPr/>
        <a:lstStyle/>
        <a:p>
          <a:endParaRPr lang="en-US"/>
        </a:p>
      </dgm:t>
    </dgm:pt>
    <dgm:pt modelId="{C948646E-E402-467B-B4BE-D6C673DC137D}" type="sibTrans" cxnId="{449F69F6-C909-457C-8581-8B0CEBB1380D}">
      <dgm:prSet phldrT="1" phldr="0"/>
      <dgm:spPr/>
      <dgm:t>
        <a:bodyPr/>
        <a:lstStyle/>
        <a:p>
          <a:r>
            <a:rPr lang="en-US" dirty="0"/>
            <a:t>1</a:t>
          </a:r>
        </a:p>
      </dgm:t>
    </dgm:pt>
    <dgm:pt modelId="{F3A927B0-0A60-47B2-AA35-138D858E5992}">
      <dgm:prSet/>
      <dgm:spPr/>
      <dgm:t>
        <a:bodyPr/>
        <a:lstStyle/>
        <a:p>
          <a:r>
            <a:rPr lang="en-US" dirty="0"/>
            <a:t>College kids can come home &amp; rent</a:t>
          </a:r>
        </a:p>
      </dgm:t>
    </dgm:pt>
    <dgm:pt modelId="{EB7F5A91-8C26-4625-BB99-BB3C2C5FF1D6}" type="parTrans" cxnId="{4DF382E0-FDFC-419D-B8C4-440010814A11}">
      <dgm:prSet/>
      <dgm:spPr/>
      <dgm:t>
        <a:bodyPr/>
        <a:lstStyle/>
        <a:p>
          <a:endParaRPr lang="en-US"/>
        </a:p>
      </dgm:t>
    </dgm:pt>
    <dgm:pt modelId="{50E25190-B520-4A58-9AE8-118D400E1F96}" type="sibTrans" cxnId="{4DF382E0-FDFC-419D-B8C4-440010814A11}">
      <dgm:prSet phldrT="2" phldr="0"/>
      <dgm:spPr/>
      <dgm:t>
        <a:bodyPr/>
        <a:lstStyle/>
        <a:p>
          <a:r>
            <a:rPr lang="en-US" dirty="0"/>
            <a:t>2</a:t>
          </a:r>
        </a:p>
      </dgm:t>
    </dgm:pt>
    <dgm:pt modelId="{4B050CD6-668A-4B04-82A3-626B3CAAD168}">
      <dgm:prSet/>
      <dgm:spPr/>
      <dgm:t>
        <a:bodyPr/>
        <a:lstStyle/>
        <a:p>
          <a:r>
            <a:rPr lang="en-US" dirty="0"/>
            <a:t>Small businesses can retain employees</a:t>
          </a:r>
        </a:p>
      </dgm:t>
    </dgm:pt>
    <dgm:pt modelId="{15916DE5-D4C0-47D1-8DE6-14B20A54FEBC}" type="parTrans" cxnId="{47D57800-D28E-4F70-8C1E-AD957566AD43}">
      <dgm:prSet/>
      <dgm:spPr/>
      <dgm:t>
        <a:bodyPr/>
        <a:lstStyle/>
        <a:p>
          <a:endParaRPr lang="en-US"/>
        </a:p>
      </dgm:t>
    </dgm:pt>
    <dgm:pt modelId="{A182FC6F-B5C7-4ECE-BA90-68B427F1CF71}" type="sibTrans" cxnId="{47D57800-D28E-4F70-8C1E-AD957566AD43}">
      <dgm:prSet phldrT="3" phldr="0"/>
      <dgm:spPr/>
      <dgm:t>
        <a:bodyPr/>
        <a:lstStyle/>
        <a:p>
          <a:r>
            <a:rPr lang="en-US" dirty="0"/>
            <a:t>3</a:t>
          </a:r>
        </a:p>
      </dgm:t>
    </dgm:pt>
    <dgm:pt modelId="{107601DF-C728-484B-A0D7-2DC10A93030E}">
      <dgm:prSet/>
      <dgm:spPr/>
      <dgm:t>
        <a:bodyPr/>
        <a:lstStyle/>
        <a:p>
          <a:r>
            <a:rPr lang="en-US" dirty="0"/>
            <a:t>Create some affordable housing units </a:t>
          </a:r>
        </a:p>
      </dgm:t>
    </dgm:pt>
    <dgm:pt modelId="{51716E19-8C39-49AA-8E47-68BD41960AF0}" type="parTrans" cxnId="{C27516D4-DF7B-49A6-9A85-EC3BC94FE495}">
      <dgm:prSet/>
      <dgm:spPr/>
      <dgm:t>
        <a:bodyPr/>
        <a:lstStyle/>
        <a:p>
          <a:endParaRPr lang="en-US"/>
        </a:p>
      </dgm:t>
    </dgm:pt>
    <dgm:pt modelId="{D8E00234-6FA0-4885-B132-3BC6940D564A}" type="sibTrans" cxnId="{C27516D4-DF7B-49A6-9A85-EC3BC94FE495}">
      <dgm:prSet phldrT="4" phldr="0"/>
      <dgm:spPr/>
      <dgm:t>
        <a:bodyPr/>
        <a:lstStyle/>
        <a:p>
          <a:r>
            <a:rPr lang="en-US" dirty="0"/>
            <a:t>4</a:t>
          </a:r>
        </a:p>
      </dgm:t>
    </dgm:pt>
    <dgm:pt modelId="{E8FBBE01-F319-49C9-85D8-6E505039EF0E}">
      <dgm:prSet/>
      <dgm:spPr/>
      <dgm:t>
        <a:bodyPr/>
        <a:lstStyle/>
        <a:p>
          <a:r>
            <a:rPr lang="en-US" dirty="0"/>
            <a:t>Grandparents can stay close to their grandchildren</a:t>
          </a:r>
        </a:p>
      </dgm:t>
    </dgm:pt>
    <dgm:pt modelId="{BE897087-4049-435E-9B60-30A27FA36066}" type="parTrans" cxnId="{8ECECCD1-1ED8-4796-9F78-CF229B97B269}">
      <dgm:prSet/>
      <dgm:spPr/>
      <dgm:t>
        <a:bodyPr/>
        <a:lstStyle/>
        <a:p>
          <a:endParaRPr lang="en-US"/>
        </a:p>
      </dgm:t>
    </dgm:pt>
    <dgm:pt modelId="{8A7A4F74-2641-4B2A-AEEA-1110D40EC21B}" type="sibTrans" cxnId="{8ECECCD1-1ED8-4796-9F78-CF229B97B269}">
      <dgm:prSet phldrT="5" phldr="0"/>
      <dgm:spPr/>
      <dgm:t>
        <a:bodyPr/>
        <a:lstStyle/>
        <a:p>
          <a:r>
            <a:rPr lang="en-US" dirty="0"/>
            <a:t>5</a:t>
          </a:r>
        </a:p>
      </dgm:t>
    </dgm:pt>
    <dgm:pt modelId="{5889B628-DD2B-416E-B7D9-D055417DBBD9}" type="pres">
      <dgm:prSet presAssocID="{B7D5DBC6-390B-478D-A3DF-30A46FAD2880}" presName="Name0" presStyleCnt="0">
        <dgm:presLayoutVars>
          <dgm:animLvl val="lvl"/>
          <dgm:resizeHandles val="exact"/>
        </dgm:presLayoutVars>
      </dgm:prSet>
      <dgm:spPr/>
    </dgm:pt>
    <dgm:pt modelId="{7B35358C-8C0F-4BFC-B9D3-04049077D61C}" type="pres">
      <dgm:prSet presAssocID="{6EAB77FE-5BEE-40D4-949E-D8F9CF812A9F}" presName="compositeNode" presStyleCnt="0">
        <dgm:presLayoutVars>
          <dgm:bulletEnabled val="1"/>
        </dgm:presLayoutVars>
      </dgm:prSet>
      <dgm:spPr/>
    </dgm:pt>
    <dgm:pt modelId="{3E74A094-863A-49F7-AB8F-E809499381DF}" type="pres">
      <dgm:prSet presAssocID="{6EAB77FE-5BEE-40D4-949E-D8F9CF812A9F}" presName="bgRect" presStyleLbl="bgAccFollowNode1" presStyleIdx="0" presStyleCnt="5"/>
      <dgm:spPr/>
    </dgm:pt>
    <dgm:pt modelId="{12D1B9D8-146E-4DF3-840C-BC08D6D5E9B2}" type="pres">
      <dgm:prSet presAssocID="{C948646E-E402-467B-B4BE-D6C673DC137D}" presName="sibTransNodeCircle" presStyleLbl="alignNode1" presStyleIdx="0" presStyleCnt="10">
        <dgm:presLayoutVars>
          <dgm:chMax val="0"/>
          <dgm:bulletEnabled/>
        </dgm:presLayoutVars>
      </dgm:prSet>
      <dgm:spPr/>
    </dgm:pt>
    <dgm:pt modelId="{BDCF3188-E3AE-47FA-89F2-A4337C038874}" type="pres">
      <dgm:prSet presAssocID="{6EAB77FE-5BEE-40D4-949E-D8F9CF812A9F}" presName="bottomLine" presStyleLbl="alignNode1" presStyleIdx="1" presStyleCnt="10">
        <dgm:presLayoutVars/>
      </dgm:prSet>
      <dgm:spPr/>
    </dgm:pt>
    <dgm:pt modelId="{79D58369-8294-4C4E-AC1F-B3541F3A3832}" type="pres">
      <dgm:prSet presAssocID="{6EAB77FE-5BEE-40D4-949E-D8F9CF812A9F}" presName="nodeText" presStyleLbl="bgAccFollowNode1" presStyleIdx="0" presStyleCnt="5">
        <dgm:presLayoutVars>
          <dgm:bulletEnabled val="1"/>
        </dgm:presLayoutVars>
      </dgm:prSet>
      <dgm:spPr/>
    </dgm:pt>
    <dgm:pt modelId="{3FA6933E-6CC6-40EB-8C6C-D41BAEBE5550}" type="pres">
      <dgm:prSet presAssocID="{C948646E-E402-467B-B4BE-D6C673DC137D}" presName="sibTrans" presStyleCnt="0"/>
      <dgm:spPr/>
    </dgm:pt>
    <dgm:pt modelId="{C9E465F9-09EA-45BA-BDBF-D022A6D45871}" type="pres">
      <dgm:prSet presAssocID="{F3A927B0-0A60-47B2-AA35-138D858E5992}" presName="compositeNode" presStyleCnt="0">
        <dgm:presLayoutVars>
          <dgm:bulletEnabled val="1"/>
        </dgm:presLayoutVars>
      </dgm:prSet>
      <dgm:spPr/>
    </dgm:pt>
    <dgm:pt modelId="{182C31F1-DDAB-427E-A7FE-F30F00ADFF1F}" type="pres">
      <dgm:prSet presAssocID="{F3A927B0-0A60-47B2-AA35-138D858E5992}" presName="bgRect" presStyleLbl="bgAccFollowNode1" presStyleIdx="1" presStyleCnt="5"/>
      <dgm:spPr/>
    </dgm:pt>
    <dgm:pt modelId="{CDED8B85-974D-4B72-A625-794A02A3D81B}" type="pres">
      <dgm:prSet presAssocID="{50E25190-B520-4A58-9AE8-118D400E1F96}" presName="sibTransNodeCircle" presStyleLbl="alignNode1" presStyleIdx="2" presStyleCnt="10">
        <dgm:presLayoutVars>
          <dgm:chMax val="0"/>
          <dgm:bulletEnabled/>
        </dgm:presLayoutVars>
      </dgm:prSet>
      <dgm:spPr/>
    </dgm:pt>
    <dgm:pt modelId="{5C89F85B-B5D9-422A-BEDC-A84F655513EA}" type="pres">
      <dgm:prSet presAssocID="{F3A927B0-0A60-47B2-AA35-138D858E5992}" presName="bottomLine" presStyleLbl="alignNode1" presStyleIdx="3" presStyleCnt="10">
        <dgm:presLayoutVars/>
      </dgm:prSet>
      <dgm:spPr/>
    </dgm:pt>
    <dgm:pt modelId="{CEBA7CF6-76F3-4EFA-AF6C-3C4F8E868B9F}" type="pres">
      <dgm:prSet presAssocID="{F3A927B0-0A60-47B2-AA35-138D858E5992}" presName="nodeText" presStyleLbl="bgAccFollowNode1" presStyleIdx="1" presStyleCnt="5">
        <dgm:presLayoutVars>
          <dgm:bulletEnabled val="1"/>
        </dgm:presLayoutVars>
      </dgm:prSet>
      <dgm:spPr/>
    </dgm:pt>
    <dgm:pt modelId="{28EAFF57-4696-49E9-B64C-943BFA8AE97D}" type="pres">
      <dgm:prSet presAssocID="{50E25190-B520-4A58-9AE8-118D400E1F96}" presName="sibTrans" presStyleCnt="0"/>
      <dgm:spPr/>
    </dgm:pt>
    <dgm:pt modelId="{B494FC53-7FAC-4957-9746-58E2E21A4EF3}" type="pres">
      <dgm:prSet presAssocID="{4B050CD6-668A-4B04-82A3-626B3CAAD168}" presName="compositeNode" presStyleCnt="0">
        <dgm:presLayoutVars>
          <dgm:bulletEnabled val="1"/>
        </dgm:presLayoutVars>
      </dgm:prSet>
      <dgm:spPr/>
    </dgm:pt>
    <dgm:pt modelId="{C6166347-F771-4D89-828E-82ECAFEAD20F}" type="pres">
      <dgm:prSet presAssocID="{4B050CD6-668A-4B04-82A3-626B3CAAD168}" presName="bgRect" presStyleLbl="bgAccFollowNode1" presStyleIdx="2" presStyleCnt="5"/>
      <dgm:spPr/>
    </dgm:pt>
    <dgm:pt modelId="{0ECF4CE4-A6E1-470F-9DA3-F69A0303654A}" type="pres">
      <dgm:prSet presAssocID="{A182FC6F-B5C7-4ECE-BA90-68B427F1CF71}" presName="sibTransNodeCircle" presStyleLbl="alignNode1" presStyleIdx="4" presStyleCnt="10">
        <dgm:presLayoutVars>
          <dgm:chMax val="0"/>
          <dgm:bulletEnabled/>
        </dgm:presLayoutVars>
      </dgm:prSet>
      <dgm:spPr/>
    </dgm:pt>
    <dgm:pt modelId="{301CDA55-75E1-47DD-9F84-1A7671A97A4D}" type="pres">
      <dgm:prSet presAssocID="{4B050CD6-668A-4B04-82A3-626B3CAAD168}" presName="bottomLine" presStyleLbl="alignNode1" presStyleIdx="5" presStyleCnt="10">
        <dgm:presLayoutVars/>
      </dgm:prSet>
      <dgm:spPr/>
    </dgm:pt>
    <dgm:pt modelId="{F5724B6C-2595-4186-A149-8757DCE8FBF1}" type="pres">
      <dgm:prSet presAssocID="{4B050CD6-668A-4B04-82A3-626B3CAAD168}" presName="nodeText" presStyleLbl="bgAccFollowNode1" presStyleIdx="2" presStyleCnt="5">
        <dgm:presLayoutVars>
          <dgm:bulletEnabled val="1"/>
        </dgm:presLayoutVars>
      </dgm:prSet>
      <dgm:spPr/>
    </dgm:pt>
    <dgm:pt modelId="{29372281-5CFA-4CE4-BC57-D7E66A457EDF}" type="pres">
      <dgm:prSet presAssocID="{A182FC6F-B5C7-4ECE-BA90-68B427F1CF71}" presName="sibTrans" presStyleCnt="0"/>
      <dgm:spPr/>
    </dgm:pt>
    <dgm:pt modelId="{47E705C4-5C65-4498-AAAF-1AA3C7425C67}" type="pres">
      <dgm:prSet presAssocID="{107601DF-C728-484B-A0D7-2DC10A93030E}" presName="compositeNode" presStyleCnt="0">
        <dgm:presLayoutVars>
          <dgm:bulletEnabled val="1"/>
        </dgm:presLayoutVars>
      </dgm:prSet>
      <dgm:spPr/>
    </dgm:pt>
    <dgm:pt modelId="{1E2B1586-7260-4BA5-83FB-F691C2174582}" type="pres">
      <dgm:prSet presAssocID="{107601DF-C728-484B-A0D7-2DC10A93030E}" presName="bgRect" presStyleLbl="bgAccFollowNode1" presStyleIdx="3" presStyleCnt="5"/>
      <dgm:spPr/>
    </dgm:pt>
    <dgm:pt modelId="{0EE071F0-5909-4FDE-AF42-E8E41391008C}" type="pres">
      <dgm:prSet presAssocID="{D8E00234-6FA0-4885-B132-3BC6940D564A}" presName="sibTransNodeCircle" presStyleLbl="alignNode1" presStyleIdx="6" presStyleCnt="10">
        <dgm:presLayoutVars>
          <dgm:chMax val="0"/>
          <dgm:bulletEnabled/>
        </dgm:presLayoutVars>
      </dgm:prSet>
      <dgm:spPr/>
    </dgm:pt>
    <dgm:pt modelId="{DE335BC7-74DB-402B-A348-D76F4C20CA0D}" type="pres">
      <dgm:prSet presAssocID="{107601DF-C728-484B-A0D7-2DC10A93030E}" presName="bottomLine" presStyleLbl="alignNode1" presStyleIdx="7" presStyleCnt="10">
        <dgm:presLayoutVars/>
      </dgm:prSet>
      <dgm:spPr/>
    </dgm:pt>
    <dgm:pt modelId="{A072C16D-6867-4877-9976-370C7C724F78}" type="pres">
      <dgm:prSet presAssocID="{107601DF-C728-484B-A0D7-2DC10A93030E}" presName="nodeText" presStyleLbl="bgAccFollowNode1" presStyleIdx="3" presStyleCnt="5">
        <dgm:presLayoutVars>
          <dgm:bulletEnabled val="1"/>
        </dgm:presLayoutVars>
      </dgm:prSet>
      <dgm:spPr/>
    </dgm:pt>
    <dgm:pt modelId="{A4FBD5C1-F336-440C-A35C-4E9CA50002A0}" type="pres">
      <dgm:prSet presAssocID="{D8E00234-6FA0-4885-B132-3BC6940D564A}" presName="sibTrans" presStyleCnt="0"/>
      <dgm:spPr/>
    </dgm:pt>
    <dgm:pt modelId="{62526B42-EEFC-4472-A5E5-19700FC8CCA0}" type="pres">
      <dgm:prSet presAssocID="{E8FBBE01-F319-49C9-85D8-6E505039EF0E}" presName="compositeNode" presStyleCnt="0">
        <dgm:presLayoutVars>
          <dgm:bulletEnabled val="1"/>
        </dgm:presLayoutVars>
      </dgm:prSet>
      <dgm:spPr/>
    </dgm:pt>
    <dgm:pt modelId="{BB32B2E9-C288-46B0-AD95-5245F00C9D11}" type="pres">
      <dgm:prSet presAssocID="{E8FBBE01-F319-49C9-85D8-6E505039EF0E}" presName="bgRect" presStyleLbl="bgAccFollowNode1" presStyleIdx="4" presStyleCnt="5"/>
      <dgm:spPr/>
    </dgm:pt>
    <dgm:pt modelId="{356343A5-5D62-4C79-8E24-3353654CD495}" type="pres">
      <dgm:prSet presAssocID="{8A7A4F74-2641-4B2A-AEEA-1110D40EC21B}" presName="sibTransNodeCircle" presStyleLbl="alignNode1" presStyleIdx="8" presStyleCnt="10">
        <dgm:presLayoutVars>
          <dgm:chMax val="0"/>
          <dgm:bulletEnabled/>
        </dgm:presLayoutVars>
      </dgm:prSet>
      <dgm:spPr/>
    </dgm:pt>
    <dgm:pt modelId="{48D14C04-0156-403C-BDFC-4620CEA609D7}" type="pres">
      <dgm:prSet presAssocID="{E8FBBE01-F319-49C9-85D8-6E505039EF0E}" presName="bottomLine" presStyleLbl="alignNode1" presStyleIdx="9" presStyleCnt="10">
        <dgm:presLayoutVars/>
      </dgm:prSet>
      <dgm:spPr/>
    </dgm:pt>
    <dgm:pt modelId="{D7176E73-6C9D-44F3-A53D-3EDEABF5989C}" type="pres">
      <dgm:prSet presAssocID="{E8FBBE01-F319-49C9-85D8-6E505039EF0E}" presName="nodeText" presStyleLbl="bgAccFollowNode1" presStyleIdx="4" presStyleCnt="5">
        <dgm:presLayoutVars>
          <dgm:bulletEnabled val="1"/>
        </dgm:presLayoutVars>
      </dgm:prSet>
      <dgm:spPr/>
    </dgm:pt>
  </dgm:ptLst>
  <dgm:cxnLst>
    <dgm:cxn modelId="{47D57800-D28E-4F70-8C1E-AD957566AD43}" srcId="{B7D5DBC6-390B-478D-A3DF-30A46FAD2880}" destId="{4B050CD6-668A-4B04-82A3-626B3CAAD168}" srcOrd="2" destOrd="0" parTransId="{15916DE5-D4C0-47D1-8DE6-14B20A54FEBC}" sibTransId="{A182FC6F-B5C7-4ECE-BA90-68B427F1CF71}"/>
    <dgm:cxn modelId="{6D889504-21FB-43A7-B8D0-839C9C019982}" type="presOf" srcId="{8A7A4F74-2641-4B2A-AEEA-1110D40EC21B}" destId="{356343A5-5D62-4C79-8E24-3353654CD495}" srcOrd="0" destOrd="0" presId="urn:microsoft.com/office/officeart/2016/7/layout/BasicLinearProcessNumbered"/>
    <dgm:cxn modelId="{9B075322-7A98-461C-AD17-F5930CAE68A0}" type="presOf" srcId="{F3A927B0-0A60-47B2-AA35-138D858E5992}" destId="{182C31F1-DDAB-427E-A7FE-F30F00ADFF1F}" srcOrd="0" destOrd="0" presId="urn:microsoft.com/office/officeart/2016/7/layout/BasicLinearProcessNumbered"/>
    <dgm:cxn modelId="{15724C35-C9ED-4957-BD09-DA2744E2AC84}" type="presOf" srcId="{4B050CD6-668A-4B04-82A3-626B3CAAD168}" destId="{F5724B6C-2595-4186-A149-8757DCE8FBF1}" srcOrd="1" destOrd="0" presId="urn:microsoft.com/office/officeart/2016/7/layout/BasicLinearProcessNumbered"/>
    <dgm:cxn modelId="{281E6437-C139-49C9-A1BB-5EAFA6119749}" type="presOf" srcId="{E8FBBE01-F319-49C9-85D8-6E505039EF0E}" destId="{D7176E73-6C9D-44F3-A53D-3EDEABF5989C}" srcOrd="1" destOrd="0" presId="urn:microsoft.com/office/officeart/2016/7/layout/BasicLinearProcessNumbered"/>
    <dgm:cxn modelId="{4D1C9242-3281-4E90-BA6F-C91A0B5D2E6E}" type="presOf" srcId="{6EAB77FE-5BEE-40D4-949E-D8F9CF812A9F}" destId="{79D58369-8294-4C4E-AC1F-B3541F3A3832}" srcOrd="1" destOrd="0" presId="urn:microsoft.com/office/officeart/2016/7/layout/BasicLinearProcessNumbered"/>
    <dgm:cxn modelId="{13E5AC4E-A322-481C-9D93-DB3AAD51177F}" type="presOf" srcId="{A182FC6F-B5C7-4ECE-BA90-68B427F1CF71}" destId="{0ECF4CE4-A6E1-470F-9DA3-F69A0303654A}" srcOrd="0" destOrd="0" presId="urn:microsoft.com/office/officeart/2016/7/layout/BasicLinearProcessNumbered"/>
    <dgm:cxn modelId="{0EF59E73-37D9-4CA2-90A3-E1B1B3EB3E83}" type="presOf" srcId="{B7D5DBC6-390B-478D-A3DF-30A46FAD2880}" destId="{5889B628-DD2B-416E-B7D9-D055417DBBD9}" srcOrd="0" destOrd="0" presId="urn:microsoft.com/office/officeart/2016/7/layout/BasicLinearProcessNumbered"/>
    <dgm:cxn modelId="{CA560297-3779-40E4-AD24-ADA64A978CDA}" type="presOf" srcId="{4B050CD6-668A-4B04-82A3-626B3CAAD168}" destId="{C6166347-F771-4D89-828E-82ECAFEAD20F}" srcOrd="0" destOrd="0" presId="urn:microsoft.com/office/officeart/2016/7/layout/BasicLinearProcessNumbered"/>
    <dgm:cxn modelId="{8005C9A4-9394-4530-A795-804CE613BE06}" type="presOf" srcId="{D8E00234-6FA0-4885-B132-3BC6940D564A}" destId="{0EE071F0-5909-4FDE-AF42-E8E41391008C}" srcOrd="0" destOrd="0" presId="urn:microsoft.com/office/officeart/2016/7/layout/BasicLinearProcessNumbered"/>
    <dgm:cxn modelId="{EDA5F5CC-AC70-4F01-8699-4963CA1A75B9}" type="presOf" srcId="{6EAB77FE-5BEE-40D4-949E-D8F9CF812A9F}" destId="{3E74A094-863A-49F7-AB8F-E809499381DF}" srcOrd="0" destOrd="0" presId="urn:microsoft.com/office/officeart/2016/7/layout/BasicLinearProcessNumbered"/>
    <dgm:cxn modelId="{B3AB69CE-78D2-4BAB-AA67-DC9D93F60CC4}" type="presOf" srcId="{107601DF-C728-484B-A0D7-2DC10A93030E}" destId="{1E2B1586-7260-4BA5-83FB-F691C2174582}" srcOrd="0" destOrd="0" presId="urn:microsoft.com/office/officeart/2016/7/layout/BasicLinearProcessNumbered"/>
    <dgm:cxn modelId="{8ECECCD1-1ED8-4796-9F78-CF229B97B269}" srcId="{B7D5DBC6-390B-478D-A3DF-30A46FAD2880}" destId="{E8FBBE01-F319-49C9-85D8-6E505039EF0E}" srcOrd="4" destOrd="0" parTransId="{BE897087-4049-435E-9B60-30A27FA36066}" sibTransId="{8A7A4F74-2641-4B2A-AEEA-1110D40EC21B}"/>
    <dgm:cxn modelId="{C27516D4-DF7B-49A6-9A85-EC3BC94FE495}" srcId="{B7D5DBC6-390B-478D-A3DF-30A46FAD2880}" destId="{107601DF-C728-484B-A0D7-2DC10A93030E}" srcOrd="3" destOrd="0" parTransId="{51716E19-8C39-49AA-8E47-68BD41960AF0}" sibTransId="{D8E00234-6FA0-4885-B132-3BC6940D564A}"/>
    <dgm:cxn modelId="{E57654D7-857C-44B7-8F6A-511EF2779C69}" type="presOf" srcId="{C948646E-E402-467B-B4BE-D6C673DC137D}" destId="{12D1B9D8-146E-4DF3-840C-BC08D6D5E9B2}" srcOrd="0" destOrd="0" presId="urn:microsoft.com/office/officeart/2016/7/layout/BasicLinearProcessNumbered"/>
    <dgm:cxn modelId="{1D7CE4D8-3E60-4A6F-9E79-05B9C46A516E}" type="presOf" srcId="{F3A927B0-0A60-47B2-AA35-138D858E5992}" destId="{CEBA7CF6-76F3-4EFA-AF6C-3C4F8E868B9F}" srcOrd="1" destOrd="0" presId="urn:microsoft.com/office/officeart/2016/7/layout/BasicLinearProcessNumbered"/>
    <dgm:cxn modelId="{E1CDE6DF-9AFF-47D2-8925-ECBF0812E533}" type="presOf" srcId="{107601DF-C728-484B-A0D7-2DC10A93030E}" destId="{A072C16D-6867-4877-9976-370C7C724F78}" srcOrd="1" destOrd="0" presId="urn:microsoft.com/office/officeart/2016/7/layout/BasicLinearProcessNumbered"/>
    <dgm:cxn modelId="{4DF382E0-FDFC-419D-B8C4-440010814A11}" srcId="{B7D5DBC6-390B-478D-A3DF-30A46FAD2880}" destId="{F3A927B0-0A60-47B2-AA35-138D858E5992}" srcOrd="1" destOrd="0" parTransId="{EB7F5A91-8C26-4625-BB99-BB3C2C5FF1D6}" sibTransId="{50E25190-B520-4A58-9AE8-118D400E1F96}"/>
    <dgm:cxn modelId="{72F330F2-EAF3-42EC-AD01-9E045E6215BF}" type="presOf" srcId="{50E25190-B520-4A58-9AE8-118D400E1F96}" destId="{CDED8B85-974D-4B72-A625-794A02A3D81B}" srcOrd="0" destOrd="0" presId="urn:microsoft.com/office/officeart/2016/7/layout/BasicLinearProcessNumbered"/>
    <dgm:cxn modelId="{E71D8CF5-93BD-4822-9099-58D648A7BEF0}" type="presOf" srcId="{E8FBBE01-F319-49C9-85D8-6E505039EF0E}" destId="{BB32B2E9-C288-46B0-AD95-5245F00C9D11}" srcOrd="0" destOrd="0" presId="urn:microsoft.com/office/officeart/2016/7/layout/BasicLinearProcessNumbered"/>
    <dgm:cxn modelId="{449F69F6-C909-457C-8581-8B0CEBB1380D}" srcId="{B7D5DBC6-390B-478D-A3DF-30A46FAD2880}" destId="{6EAB77FE-5BEE-40D4-949E-D8F9CF812A9F}" srcOrd="0" destOrd="0" parTransId="{EE8436BD-EEA1-4CA3-87F6-B71155ED29A7}" sibTransId="{C948646E-E402-467B-B4BE-D6C673DC137D}"/>
    <dgm:cxn modelId="{F705E490-4736-4CC6-94DA-257245096A5A}" type="presParOf" srcId="{5889B628-DD2B-416E-B7D9-D055417DBBD9}" destId="{7B35358C-8C0F-4BFC-B9D3-04049077D61C}" srcOrd="0" destOrd="0" presId="urn:microsoft.com/office/officeart/2016/7/layout/BasicLinearProcessNumbered"/>
    <dgm:cxn modelId="{A62797F3-7776-4301-B64A-184C93A10651}" type="presParOf" srcId="{7B35358C-8C0F-4BFC-B9D3-04049077D61C}" destId="{3E74A094-863A-49F7-AB8F-E809499381DF}" srcOrd="0" destOrd="0" presId="urn:microsoft.com/office/officeart/2016/7/layout/BasicLinearProcessNumbered"/>
    <dgm:cxn modelId="{949B92D1-E54F-4858-AA48-C8973FAF7103}" type="presParOf" srcId="{7B35358C-8C0F-4BFC-B9D3-04049077D61C}" destId="{12D1B9D8-146E-4DF3-840C-BC08D6D5E9B2}" srcOrd="1" destOrd="0" presId="urn:microsoft.com/office/officeart/2016/7/layout/BasicLinearProcessNumbered"/>
    <dgm:cxn modelId="{922F2C48-7A08-4DC4-B84B-C17129527A24}" type="presParOf" srcId="{7B35358C-8C0F-4BFC-B9D3-04049077D61C}" destId="{BDCF3188-E3AE-47FA-89F2-A4337C038874}" srcOrd="2" destOrd="0" presId="urn:microsoft.com/office/officeart/2016/7/layout/BasicLinearProcessNumbered"/>
    <dgm:cxn modelId="{01194B12-DC20-45CE-864C-91398E4662D4}" type="presParOf" srcId="{7B35358C-8C0F-4BFC-B9D3-04049077D61C}" destId="{79D58369-8294-4C4E-AC1F-B3541F3A3832}" srcOrd="3" destOrd="0" presId="urn:microsoft.com/office/officeart/2016/7/layout/BasicLinearProcessNumbered"/>
    <dgm:cxn modelId="{3690F5B9-FBF6-4366-A13F-414993BEF26D}" type="presParOf" srcId="{5889B628-DD2B-416E-B7D9-D055417DBBD9}" destId="{3FA6933E-6CC6-40EB-8C6C-D41BAEBE5550}" srcOrd="1" destOrd="0" presId="urn:microsoft.com/office/officeart/2016/7/layout/BasicLinearProcessNumbered"/>
    <dgm:cxn modelId="{CB096215-7D00-4434-A557-A5070A8CF515}" type="presParOf" srcId="{5889B628-DD2B-416E-B7D9-D055417DBBD9}" destId="{C9E465F9-09EA-45BA-BDBF-D022A6D45871}" srcOrd="2" destOrd="0" presId="urn:microsoft.com/office/officeart/2016/7/layout/BasicLinearProcessNumbered"/>
    <dgm:cxn modelId="{2DA490A2-498D-4178-8B9C-30E3D53E3E8F}" type="presParOf" srcId="{C9E465F9-09EA-45BA-BDBF-D022A6D45871}" destId="{182C31F1-DDAB-427E-A7FE-F30F00ADFF1F}" srcOrd="0" destOrd="0" presId="urn:microsoft.com/office/officeart/2016/7/layout/BasicLinearProcessNumbered"/>
    <dgm:cxn modelId="{B8BF5949-D3BD-41AB-A884-E0B30847E4A5}" type="presParOf" srcId="{C9E465F9-09EA-45BA-BDBF-D022A6D45871}" destId="{CDED8B85-974D-4B72-A625-794A02A3D81B}" srcOrd="1" destOrd="0" presId="urn:microsoft.com/office/officeart/2016/7/layout/BasicLinearProcessNumbered"/>
    <dgm:cxn modelId="{F5048D9B-963F-46AE-875C-7953E9593AB9}" type="presParOf" srcId="{C9E465F9-09EA-45BA-BDBF-D022A6D45871}" destId="{5C89F85B-B5D9-422A-BEDC-A84F655513EA}" srcOrd="2" destOrd="0" presId="urn:microsoft.com/office/officeart/2016/7/layout/BasicLinearProcessNumbered"/>
    <dgm:cxn modelId="{93A09B65-6805-4118-9144-527D61D31A64}" type="presParOf" srcId="{C9E465F9-09EA-45BA-BDBF-D022A6D45871}" destId="{CEBA7CF6-76F3-4EFA-AF6C-3C4F8E868B9F}" srcOrd="3" destOrd="0" presId="urn:microsoft.com/office/officeart/2016/7/layout/BasicLinearProcessNumbered"/>
    <dgm:cxn modelId="{CACD2B3C-154D-434A-8430-537CC1385DEB}" type="presParOf" srcId="{5889B628-DD2B-416E-B7D9-D055417DBBD9}" destId="{28EAFF57-4696-49E9-B64C-943BFA8AE97D}" srcOrd="3" destOrd="0" presId="urn:microsoft.com/office/officeart/2016/7/layout/BasicLinearProcessNumbered"/>
    <dgm:cxn modelId="{0EE35FF1-B59A-43A9-81A1-64AFFDF5472D}" type="presParOf" srcId="{5889B628-DD2B-416E-B7D9-D055417DBBD9}" destId="{B494FC53-7FAC-4957-9746-58E2E21A4EF3}" srcOrd="4" destOrd="0" presId="urn:microsoft.com/office/officeart/2016/7/layout/BasicLinearProcessNumbered"/>
    <dgm:cxn modelId="{1BEB7C72-0789-483D-8438-BB62450D59CC}" type="presParOf" srcId="{B494FC53-7FAC-4957-9746-58E2E21A4EF3}" destId="{C6166347-F771-4D89-828E-82ECAFEAD20F}" srcOrd="0" destOrd="0" presId="urn:microsoft.com/office/officeart/2016/7/layout/BasicLinearProcessNumbered"/>
    <dgm:cxn modelId="{973D1A30-CFAD-45DC-BC3D-96DA1E7A8D02}" type="presParOf" srcId="{B494FC53-7FAC-4957-9746-58E2E21A4EF3}" destId="{0ECF4CE4-A6E1-470F-9DA3-F69A0303654A}" srcOrd="1" destOrd="0" presId="urn:microsoft.com/office/officeart/2016/7/layout/BasicLinearProcessNumbered"/>
    <dgm:cxn modelId="{315BE8B7-F95B-4426-B1B5-89DF8FC5AF65}" type="presParOf" srcId="{B494FC53-7FAC-4957-9746-58E2E21A4EF3}" destId="{301CDA55-75E1-47DD-9F84-1A7671A97A4D}" srcOrd="2" destOrd="0" presId="urn:microsoft.com/office/officeart/2016/7/layout/BasicLinearProcessNumbered"/>
    <dgm:cxn modelId="{EE13651C-FB60-4442-9C78-16CBDDB8D3FF}" type="presParOf" srcId="{B494FC53-7FAC-4957-9746-58E2E21A4EF3}" destId="{F5724B6C-2595-4186-A149-8757DCE8FBF1}" srcOrd="3" destOrd="0" presId="urn:microsoft.com/office/officeart/2016/7/layout/BasicLinearProcessNumbered"/>
    <dgm:cxn modelId="{3A0351AC-8A52-462E-9735-7427CAF99A2F}" type="presParOf" srcId="{5889B628-DD2B-416E-B7D9-D055417DBBD9}" destId="{29372281-5CFA-4CE4-BC57-D7E66A457EDF}" srcOrd="5" destOrd="0" presId="urn:microsoft.com/office/officeart/2016/7/layout/BasicLinearProcessNumbered"/>
    <dgm:cxn modelId="{CD91490D-CD33-4086-968D-CC4AC63D1DDD}" type="presParOf" srcId="{5889B628-DD2B-416E-B7D9-D055417DBBD9}" destId="{47E705C4-5C65-4498-AAAF-1AA3C7425C67}" srcOrd="6" destOrd="0" presId="urn:microsoft.com/office/officeart/2016/7/layout/BasicLinearProcessNumbered"/>
    <dgm:cxn modelId="{B4919297-D838-4D1D-93F2-CBC99FE690CA}" type="presParOf" srcId="{47E705C4-5C65-4498-AAAF-1AA3C7425C67}" destId="{1E2B1586-7260-4BA5-83FB-F691C2174582}" srcOrd="0" destOrd="0" presId="urn:microsoft.com/office/officeart/2016/7/layout/BasicLinearProcessNumbered"/>
    <dgm:cxn modelId="{09C4DA23-41CC-435D-867A-06E3A77EF6DD}" type="presParOf" srcId="{47E705C4-5C65-4498-AAAF-1AA3C7425C67}" destId="{0EE071F0-5909-4FDE-AF42-E8E41391008C}" srcOrd="1" destOrd="0" presId="urn:microsoft.com/office/officeart/2016/7/layout/BasicLinearProcessNumbered"/>
    <dgm:cxn modelId="{53CF7E71-26F3-4D39-8E57-7F054E8795E0}" type="presParOf" srcId="{47E705C4-5C65-4498-AAAF-1AA3C7425C67}" destId="{DE335BC7-74DB-402B-A348-D76F4C20CA0D}" srcOrd="2" destOrd="0" presId="urn:microsoft.com/office/officeart/2016/7/layout/BasicLinearProcessNumbered"/>
    <dgm:cxn modelId="{1CC4DAA7-AE4C-412E-A412-B32F3984B95B}" type="presParOf" srcId="{47E705C4-5C65-4498-AAAF-1AA3C7425C67}" destId="{A072C16D-6867-4877-9976-370C7C724F78}" srcOrd="3" destOrd="0" presId="urn:microsoft.com/office/officeart/2016/7/layout/BasicLinearProcessNumbered"/>
    <dgm:cxn modelId="{FCBB8214-4B37-40F2-997A-B5F066D7EE09}" type="presParOf" srcId="{5889B628-DD2B-416E-B7D9-D055417DBBD9}" destId="{A4FBD5C1-F336-440C-A35C-4E9CA50002A0}" srcOrd="7" destOrd="0" presId="urn:microsoft.com/office/officeart/2016/7/layout/BasicLinearProcessNumbered"/>
    <dgm:cxn modelId="{AF5E1E0B-8D55-49E4-9F33-923ADCA7BA15}" type="presParOf" srcId="{5889B628-DD2B-416E-B7D9-D055417DBBD9}" destId="{62526B42-EEFC-4472-A5E5-19700FC8CCA0}" srcOrd="8" destOrd="0" presId="urn:microsoft.com/office/officeart/2016/7/layout/BasicLinearProcessNumbered"/>
    <dgm:cxn modelId="{AEE7EDF8-B4A1-4EBA-842B-D9095A5AFBB0}" type="presParOf" srcId="{62526B42-EEFC-4472-A5E5-19700FC8CCA0}" destId="{BB32B2E9-C288-46B0-AD95-5245F00C9D11}" srcOrd="0" destOrd="0" presId="urn:microsoft.com/office/officeart/2016/7/layout/BasicLinearProcessNumbered"/>
    <dgm:cxn modelId="{17C8D88A-1843-4184-92FD-0DCA28EC2721}" type="presParOf" srcId="{62526B42-EEFC-4472-A5E5-19700FC8CCA0}" destId="{356343A5-5D62-4C79-8E24-3353654CD495}" srcOrd="1" destOrd="0" presId="urn:microsoft.com/office/officeart/2016/7/layout/BasicLinearProcessNumbered"/>
    <dgm:cxn modelId="{4BA56D8D-9E22-4815-BECF-D6C4342555D9}" type="presParOf" srcId="{62526B42-EEFC-4472-A5E5-19700FC8CCA0}" destId="{48D14C04-0156-403C-BDFC-4620CEA609D7}" srcOrd="2" destOrd="0" presId="urn:microsoft.com/office/officeart/2016/7/layout/BasicLinearProcessNumbered"/>
    <dgm:cxn modelId="{73486500-9D38-485A-8DD6-921F8FFCE67F}" type="presParOf" srcId="{62526B42-EEFC-4472-A5E5-19700FC8CCA0}" destId="{D7176E73-6C9D-44F3-A53D-3EDEABF5989C}" srcOrd="3" destOrd="0" presId="urn:microsoft.com/office/officeart/2016/7/layout/BasicLinearProcessNumbered"/>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99104-FE46-4DBA-8F6D-CED27822D017}">
      <dsp:nvSpPr>
        <dsp:cNvPr id="0" name=""/>
        <dsp:cNvSpPr/>
      </dsp:nvSpPr>
      <dsp:spPr>
        <a:xfrm>
          <a:off x="659829" y="1327"/>
          <a:ext cx="1729474" cy="1037684"/>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Municipal Vulnerability Preparedness Planning and Project Grants</a:t>
          </a:r>
        </a:p>
      </dsp:txBody>
      <dsp:txXfrm>
        <a:off x="659829" y="1327"/>
        <a:ext cx="1729474" cy="1037684"/>
      </dsp:txXfrm>
    </dsp:sp>
    <dsp:sp modelId="{58723F0C-A702-4F5D-8962-1E958A434B0D}">
      <dsp:nvSpPr>
        <dsp:cNvPr id="0" name=""/>
        <dsp:cNvSpPr/>
      </dsp:nvSpPr>
      <dsp:spPr>
        <a:xfrm>
          <a:off x="2562252" y="1327"/>
          <a:ext cx="1729474" cy="1037684"/>
        </a:xfrm>
        <a:prstGeom prst="rect">
          <a:avLst/>
        </a:prstGeom>
        <a:solidFill>
          <a:schemeClr val="accent3">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Mass Works infrastructure program</a:t>
          </a:r>
        </a:p>
      </dsp:txBody>
      <dsp:txXfrm>
        <a:off x="2562252" y="1327"/>
        <a:ext cx="1729474" cy="1037684"/>
      </dsp:txXfrm>
    </dsp:sp>
    <dsp:sp modelId="{C5688C2D-28C1-429C-AE9F-92F881617605}">
      <dsp:nvSpPr>
        <dsp:cNvPr id="0" name=""/>
        <dsp:cNvSpPr/>
      </dsp:nvSpPr>
      <dsp:spPr>
        <a:xfrm>
          <a:off x="4464674" y="1327"/>
          <a:ext cx="1729474" cy="1037684"/>
        </a:xfrm>
        <a:prstGeom prst="rect">
          <a:avLst/>
        </a:prstGeom>
        <a:solidFill>
          <a:schemeClr val="accent4">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Local Capital Projects Fund</a:t>
          </a:r>
        </a:p>
      </dsp:txBody>
      <dsp:txXfrm>
        <a:off x="4464674" y="1327"/>
        <a:ext cx="1729474" cy="1037684"/>
      </dsp:txXfrm>
    </dsp:sp>
    <dsp:sp modelId="{C950F9FB-8B42-4C78-83C8-AA04A61B78F1}">
      <dsp:nvSpPr>
        <dsp:cNvPr id="0" name=""/>
        <dsp:cNvSpPr/>
      </dsp:nvSpPr>
      <dsp:spPr>
        <a:xfrm>
          <a:off x="6367096" y="1327"/>
          <a:ext cx="1729474" cy="1037684"/>
        </a:xfrm>
        <a:prstGeom prst="rect">
          <a:avLst/>
        </a:prstGeom>
        <a:solidFill>
          <a:schemeClr val="accent5">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Housing Choice Initiative</a:t>
          </a:r>
        </a:p>
      </dsp:txBody>
      <dsp:txXfrm>
        <a:off x="6367096" y="1327"/>
        <a:ext cx="1729474" cy="1037684"/>
      </dsp:txXfrm>
    </dsp:sp>
    <dsp:sp modelId="{38628A31-F958-4E87-A691-B715D6C840D7}">
      <dsp:nvSpPr>
        <dsp:cNvPr id="0" name=""/>
        <dsp:cNvSpPr/>
      </dsp:nvSpPr>
      <dsp:spPr>
        <a:xfrm>
          <a:off x="659829" y="1211959"/>
          <a:ext cx="1729474" cy="1037684"/>
        </a:xfrm>
        <a:prstGeom prst="rect">
          <a:avLst/>
        </a:prstGeom>
        <a:solidFill>
          <a:schemeClr val="accent6">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Community Planning Grants</a:t>
          </a:r>
          <a:endParaRPr lang="en-US" sz="1600" kern="1200" dirty="0"/>
        </a:p>
      </dsp:txBody>
      <dsp:txXfrm>
        <a:off x="659829" y="1211959"/>
        <a:ext cx="1729474" cy="1037684"/>
      </dsp:txXfrm>
    </dsp:sp>
    <dsp:sp modelId="{C67B8A2E-9C7F-41DD-962A-0BBAAAFC1489}">
      <dsp:nvSpPr>
        <dsp:cNvPr id="0" name=""/>
        <dsp:cNvSpPr/>
      </dsp:nvSpPr>
      <dsp:spPr>
        <a:xfrm>
          <a:off x="2562252" y="1211959"/>
          <a:ext cx="1729474" cy="1037684"/>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 Massachusetts Downtown Initiative</a:t>
          </a:r>
          <a:endParaRPr lang="en-US" sz="1600" kern="1200" dirty="0"/>
        </a:p>
      </dsp:txBody>
      <dsp:txXfrm>
        <a:off x="2562252" y="1211959"/>
        <a:ext cx="1729474" cy="1037684"/>
      </dsp:txXfrm>
    </dsp:sp>
    <dsp:sp modelId="{8279CC60-ABE7-42C8-BED3-8253EB510A6E}">
      <dsp:nvSpPr>
        <dsp:cNvPr id="0" name=""/>
        <dsp:cNvSpPr/>
      </dsp:nvSpPr>
      <dsp:spPr>
        <a:xfrm>
          <a:off x="4464674" y="1211959"/>
          <a:ext cx="1729474" cy="1037684"/>
        </a:xfrm>
        <a:prstGeom prst="rect">
          <a:avLst/>
        </a:prstGeom>
        <a:solidFill>
          <a:schemeClr val="accent3">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Urban Agenda </a:t>
          </a:r>
          <a:endParaRPr lang="en-US" sz="1600" kern="1200" dirty="0"/>
        </a:p>
      </dsp:txBody>
      <dsp:txXfrm>
        <a:off x="4464674" y="1211959"/>
        <a:ext cx="1729474" cy="1037684"/>
      </dsp:txXfrm>
    </dsp:sp>
    <dsp:sp modelId="{11ED7F39-F6A5-4893-ACF9-C96FE7CC005F}">
      <dsp:nvSpPr>
        <dsp:cNvPr id="0" name=""/>
        <dsp:cNvSpPr/>
      </dsp:nvSpPr>
      <dsp:spPr>
        <a:xfrm>
          <a:off x="6367096" y="1211959"/>
          <a:ext cx="1729474" cy="1037684"/>
        </a:xfrm>
        <a:prstGeom prst="rect">
          <a:avLst/>
        </a:prstGeom>
        <a:solidFill>
          <a:schemeClr val="accent4">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Rural and Small-Town Development Fund </a:t>
          </a:r>
          <a:endParaRPr lang="en-US" sz="1600" kern="1200" dirty="0"/>
        </a:p>
      </dsp:txBody>
      <dsp:txXfrm>
        <a:off x="6367096" y="1211959"/>
        <a:ext cx="1729474" cy="1037684"/>
      </dsp:txXfrm>
    </dsp:sp>
    <dsp:sp modelId="{9358B67A-A58D-4D49-819B-91D6336B752A}">
      <dsp:nvSpPr>
        <dsp:cNvPr id="0" name=""/>
        <dsp:cNvSpPr/>
      </dsp:nvSpPr>
      <dsp:spPr>
        <a:xfrm>
          <a:off x="659829" y="2422591"/>
          <a:ext cx="1729474" cy="1037684"/>
        </a:xfrm>
        <a:prstGeom prst="rect">
          <a:avLst/>
        </a:prstGeom>
        <a:solidFill>
          <a:schemeClr val="accent5">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Brownfields Redevelopment Fund </a:t>
          </a:r>
          <a:endParaRPr lang="en-US" sz="1600" kern="1200" dirty="0"/>
        </a:p>
      </dsp:txBody>
      <dsp:txXfrm>
        <a:off x="659829" y="2422591"/>
        <a:ext cx="1729474" cy="1037684"/>
      </dsp:txXfrm>
    </dsp:sp>
    <dsp:sp modelId="{E5406C02-3D3D-4C3A-9A23-FE43AFD6EBD5}">
      <dsp:nvSpPr>
        <dsp:cNvPr id="0" name=""/>
        <dsp:cNvSpPr/>
      </dsp:nvSpPr>
      <dsp:spPr>
        <a:xfrm>
          <a:off x="2562252" y="2422591"/>
          <a:ext cx="1729474" cy="1037684"/>
        </a:xfrm>
        <a:prstGeom prst="rect">
          <a:avLst/>
        </a:prstGeom>
        <a:solidFill>
          <a:schemeClr val="accent6">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Site Readiness Program </a:t>
          </a:r>
          <a:endParaRPr lang="en-US" sz="1600" kern="1200" dirty="0"/>
        </a:p>
      </dsp:txBody>
      <dsp:txXfrm>
        <a:off x="2562252" y="2422591"/>
        <a:ext cx="1729474" cy="1037684"/>
      </dsp:txXfrm>
    </dsp:sp>
    <dsp:sp modelId="{E355057F-13DF-4665-B6BB-BE36388EA17F}">
      <dsp:nvSpPr>
        <dsp:cNvPr id="0" name=""/>
        <dsp:cNvSpPr/>
      </dsp:nvSpPr>
      <dsp:spPr>
        <a:xfrm>
          <a:off x="4464674" y="2422591"/>
          <a:ext cx="1729474" cy="1037684"/>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Underutilized Properties Program </a:t>
          </a:r>
          <a:endParaRPr lang="en-US" sz="1600" kern="1200" dirty="0"/>
        </a:p>
      </dsp:txBody>
      <dsp:txXfrm>
        <a:off x="4464674" y="2422591"/>
        <a:ext cx="1729474" cy="1037684"/>
      </dsp:txXfrm>
    </dsp:sp>
    <dsp:sp modelId="{838C1AA3-F55C-44A0-9C5C-6E3FE3531C3E}">
      <dsp:nvSpPr>
        <dsp:cNvPr id="0" name=""/>
        <dsp:cNvSpPr/>
      </dsp:nvSpPr>
      <dsp:spPr>
        <a:xfrm>
          <a:off x="6367096" y="2422591"/>
          <a:ext cx="1729474" cy="1037684"/>
        </a:xfrm>
        <a:prstGeom prst="rect">
          <a:avLst/>
        </a:prstGeom>
        <a:solidFill>
          <a:schemeClr val="accent3">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Collaborative Workspace Program</a:t>
          </a:r>
          <a:endParaRPr lang="en-US" sz="1600" kern="1200" dirty="0"/>
        </a:p>
      </dsp:txBody>
      <dsp:txXfrm>
        <a:off x="6367096" y="2422591"/>
        <a:ext cx="1729474" cy="1037684"/>
      </dsp:txXfrm>
    </dsp:sp>
    <dsp:sp modelId="{820334FA-3C60-49B5-AA01-7A13EB6AA566}">
      <dsp:nvSpPr>
        <dsp:cNvPr id="0" name=""/>
        <dsp:cNvSpPr/>
      </dsp:nvSpPr>
      <dsp:spPr>
        <a:xfrm>
          <a:off x="644783" y="3671883"/>
          <a:ext cx="1729474" cy="1037684"/>
        </a:xfrm>
        <a:prstGeom prst="rect">
          <a:avLst/>
        </a:prstGeom>
        <a:solidFill>
          <a:schemeClr val="accent4">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Real Estate Services Technical Assistance</a:t>
          </a:r>
          <a:endParaRPr lang="en-US" sz="1600" kern="1200" dirty="0"/>
        </a:p>
      </dsp:txBody>
      <dsp:txXfrm>
        <a:off x="644783" y="3671883"/>
        <a:ext cx="1729474" cy="1037684"/>
      </dsp:txXfrm>
    </dsp:sp>
    <dsp:sp modelId="{5986A181-4764-40DA-ADDE-9F28E0C9DEA3}">
      <dsp:nvSpPr>
        <dsp:cNvPr id="0" name=""/>
        <dsp:cNvSpPr/>
      </dsp:nvSpPr>
      <dsp:spPr>
        <a:xfrm>
          <a:off x="2547205" y="3671883"/>
          <a:ext cx="1729474" cy="1037684"/>
        </a:xfrm>
        <a:prstGeom prst="rect">
          <a:avLst/>
        </a:prstGeom>
        <a:solidFill>
          <a:schemeClr val="accent5">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Commonwealth Places Programs</a:t>
          </a:r>
          <a:endParaRPr lang="en-US" sz="1600" kern="1200" dirty="0"/>
        </a:p>
      </dsp:txBody>
      <dsp:txXfrm>
        <a:off x="2547205" y="3671883"/>
        <a:ext cx="1729474" cy="1037684"/>
      </dsp:txXfrm>
    </dsp:sp>
    <dsp:sp modelId="{623B7536-A85A-497F-93BB-7BD48B89DC30}">
      <dsp:nvSpPr>
        <dsp:cNvPr id="0" name=""/>
        <dsp:cNvSpPr/>
      </dsp:nvSpPr>
      <dsp:spPr>
        <a:xfrm>
          <a:off x="4449627" y="3671883"/>
          <a:ext cx="1729474" cy="1037684"/>
        </a:xfrm>
        <a:prstGeom prst="rect">
          <a:avLst/>
        </a:prstGeom>
        <a:solidFill>
          <a:schemeClr val="accent6">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Land Use Planning Grants</a:t>
          </a:r>
          <a:endParaRPr lang="en-US" sz="1600" kern="1200" dirty="0"/>
        </a:p>
      </dsp:txBody>
      <dsp:txXfrm>
        <a:off x="4449627" y="3671883"/>
        <a:ext cx="1729474" cy="1037684"/>
      </dsp:txXfrm>
    </dsp:sp>
    <dsp:sp modelId="{D97F1D46-A5AA-42AB-92E4-62F85E291BE5}">
      <dsp:nvSpPr>
        <dsp:cNvPr id="0" name=""/>
        <dsp:cNvSpPr/>
      </dsp:nvSpPr>
      <dsp:spPr>
        <a:xfrm flipH="1">
          <a:off x="6352049" y="3633224"/>
          <a:ext cx="1759567" cy="1115002"/>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Local Acquisitions for Natural Diversity Grants</a:t>
          </a:r>
          <a:endParaRPr lang="en-US" sz="1500" kern="1200" dirty="0"/>
        </a:p>
      </dsp:txBody>
      <dsp:txXfrm>
        <a:off x="6352049" y="3633224"/>
        <a:ext cx="1759567" cy="11150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0AD84-7610-49E3-9561-64574419E35E}">
      <dsp:nvSpPr>
        <dsp:cNvPr id="0" name=""/>
        <dsp:cNvSpPr/>
      </dsp:nvSpPr>
      <dsp:spPr>
        <a:xfrm>
          <a:off x="0" y="375527"/>
          <a:ext cx="4481512" cy="1890281"/>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Marblehead presently has 15 zoning districts and two overlay districts</a:t>
          </a:r>
        </a:p>
      </dsp:txBody>
      <dsp:txXfrm>
        <a:off x="92276" y="467803"/>
        <a:ext cx="4296960" cy="1705729"/>
      </dsp:txXfrm>
    </dsp:sp>
    <dsp:sp modelId="{48191DB7-F9B2-45E9-A7EB-312B5A575680}">
      <dsp:nvSpPr>
        <dsp:cNvPr id="0" name=""/>
        <dsp:cNvSpPr/>
      </dsp:nvSpPr>
      <dsp:spPr>
        <a:xfrm>
          <a:off x="0" y="2329168"/>
          <a:ext cx="4481512" cy="2382208"/>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The first zoning bylaw was adopted in the 1920 hundreds of years after the establishment of the town and has been amended many times  </a:t>
          </a:r>
        </a:p>
      </dsp:txBody>
      <dsp:txXfrm>
        <a:off x="116290" y="2445458"/>
        <a:ext cx="4248932" cy="21496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5E40D-8B72-41E6-858E-62924084F6ED}">
      <dsp:nvSpPr>
        <dsp:cNvPr id="0" name=""/>
        <dsp:cNvSpPr/>
      </dsp:nvSpPr>
      <dsp:spPr>
        <a:xfrm>
          <a:off x="280632" y="917867"/>
          <a:ext cx="657141" cy="657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459FB9-F011-40C0-BDA6-E77E6C172BA0}">
      <dsp:nvSpPr>
        <dsp:cNvPr id="0" name=""/>
        <dsp:cNvSpPr/>
      </dsp:nvSpPr>
      <dsp:spPr>
        <a:xfrm>
          <a:off x="418631" y="1055867"/>
          <a:ext cx="381141" cy="3811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939DF6-759C-45B8-87CC-0E7B1FDEA308}">
      <dsp:nvSpPr>
        <dsp:cNvPr id="0" name=""/>
        <dsp:cNvSpPr/>
      </dsp:nvSpPr>
      <dsp:spPr>
        <a:xfrm>
          <a:off x="1078589" y="303778"/>
          <a:ext cx="1548975" cy="188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Take the existing district where multi family housing is permitted right now by special permit and make the changes to the dimensional regulations and allow by right </a:t>
          </a:r>
        </a:p>
      </dsp:txBody>
      <dsp:txXfrm>
        <a:off x="1078589" y="303778"/>
        <a:ext cx="1548975" cy="1885318"/>
      </dsp:txXfrm>
    </dsp:sp>
    <dsp:sp modelId="{1FACA3D3-F92C-4908-9B54-FE172B157BA3}">
      <dsp:nvSpPr>
        <dsp:cNvPr id="0" name=""/>
        <dsp:cNvSpPr/>
      </dsp:nvSpPr>
      <dsp:spPr>
        <a:xfrm>
          <a:off x="2897462" y="917867"/>
          <a:ext cx="657141" cy="657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FE8973-5EBF-4886-AFC4-DDA1761EBE4D}">
      <dsp:nvSpPr>
        <dsp:cNvPr id="0" name=""/>
        <dsp:cNvSpPr/>
      </dsp:nvSpPr>
      <dsp:spPr>
        <a:xfrm>
          <a:off x="3035462" y="1055867"/>
          <a:ext cx="381141" cy="3811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EF3B71-0E6A-4F5C-B289-2A6DE89835D4}">
      <dsp:nvSpPr>
        <dsp:cNvPr id="0" name=""/>
        <dsp:cNvSpPr/>
      </dsp:nvSpPr>
      <dsp:spPr>
        <a:xfrm>
          <a:off x="3695419" y="917867"/>
          <a:ext cx="1548975" cy="657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Look at expanding existing smart growth districts</a:t>
          </a:r>
        </a:p>
      </dsp:txBody>
      <dsp:txXfrm>
        <a:off x="3695419" y="917867"/>
        <a:ext cx="1548975" cy="657141"/>
      </dsp:txXfrm>
    </dsp:sp>
    <dsp:sp modelId="{A24521EC-93FF-4622-8089-F578EFF88D22}">
      <dsp:nvSpPr>
        <dsp:cNvPr id="0" name=""/>
        <dsp:cNvSpPr/>
      </dsp:nvSpPr>
      <dsp:spPr>
        <a:xfrm>
          <a:off x="5514292" y="917867"/>
          <a:ext cx="657141" cy="657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F948AA-A8FA-4A49-A7AC-078B2ED62211}">
      <dsp:nvSpPr>
        <dsp:cNvPr id="0" name=""/>
        <dsp:cNvSpPr/>
      </dsp:nvSpPr>
      <dsp:spPr>
        <a:xfrm>
          <a:off x="5652292" y="1055867"/>
          <a:ext cx="381141" cy="3811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033B34-D1FE-4831-8503-61995A45A21E}">
      <dsp:nvSpPr>
        <dsp:cNvPr id="0" name=""/>
        <dsp:cNvSpPr/>
      </dsp:nvSpPr>
      <dsp:spPr>
        <a:xfrm>
          <a:off x="6312250" y="917867"/>
          <a:ext cx="1548975" cy="657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Look at any large open parcel(s) above 5 acres or areas with underutilized buildings and properties and create a five acre district </a:t>
          </a:r>
        </a:p>
      </dsp:txBody>
      <dsp:txXfrm>
        <a:off x="6312250" y="917867"/>
        <a:ext cx="1548975" cy="657141"/>
      </dsp:txXfrm>
    </dsp:sp>
    <dsp:sp modelId="{7AC522BB-AA1F-44C1-A35D-4607F7777E02}">
      <dsp:nvSpPr>
        <dsp:cNvPr id="0" name=""/>
        <dsp:cNvSpPr/>
      </dsp:nvSpPr>
      <dsp:spPr>
        <a:xfrm>
          <a:off x="280632" y="3471227"/>
          <a:ext cx="657141" cy="657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400AF4-9A26-4BD4-8E98-F6C229D37656}">
      <dsp:nvSpPr>
        <dsp:cNvPr id="0" name=""/>
        <dsp:cNvSpPr/>
      </dsp:nvSpPr>
      <dsp:spPr>
        <a:xfrm>
          <a:off x="418631" y="3609227"/>
          <a:ext cx="381141" cy="3811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22D4FD-FB01-4E8A-B11E-C0CCB879B69C}">
      <dsp:nvSpPr>
        <dsp:cNvPr id="0" name=""/>
        <dsp:cNvSpPr/>
      </dsp:nvSpPr>
      <dsp:spPr>
        <a:xfrm>
          <a:off x="1078589" y="3471227"/>
          <a:ext cx="1548975" cy="657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Develop and apply criteria</a:t>
          </a:r>
        </a:p>
      </dsp:txBody>
      <dsp:txXfrm>
        <a:off x="1078589" y="3471227"/>
        <a:ext cx="1548975" cy="657141"/>
      </dsp:txXfrm>
    </dsp:sp>
    <dsp:sp modelId="{2637CC92-60EA-43B5-9B11-F647FE84D8C3}">
      <dsp:nvSpPr>
        <dsp:cNvPr id="0" name=""/>
        <dsp:cNvSpPr/>
      </dsp:nvSpPr>
      <dsp:spPr>
        <a:xfrm>
          <a:off x="2897462" y="3471227"/>
          <a:ext cx="657141" cy="657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DB3B57-CF39-4790-8C18-85899B39A3B4}">
      <dsp:nvSpPr>
        <dsp:cNvPr id="0" name=""/>
        <dsp:cNvSpPr/>
      </dsp:nvSpPr>
      <dsp:spPr>
        <a:xfrm>
          <a:off x="3035462" y="3609227"/>
          <a:ext cx="381141" cy="38114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79D9C5-17B1-4EC8-B048-D4009282CBDE}">
      <dsp:nvSpPr>
        <dsp:cNvPr id="0" name=""/>
        <dsp:cNvSpPr/>
      </dsp:nvSpPr>
      <dsp:spPr>
        <a:xfrm>
          <a:off x="3695419" y="3019377"/>
          <a:ext cx="1548975" cy="1560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Develop strict guidelines so even as of right it has to be a certain size  shape and look</a:t>
          </a:r>
        </a:p>
      </dsp:txBody>
      <dsp:txXfrm>
        <a:off x="3695419" y="3019377"/>
        <a:ext cx="1548975" cy="15608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22DCBE-BD49-40B1-A8A4-D56A965393CF}">
      <dsp:nvSpPr>
        <dsp:cNvPr id="0" name=""/>
        <dsp:cNvSpPr/>
      </dsp:nvSpPr>
      <dsp:spPr>
        <a:xfrm>
          <a:off x="686960" y="920011"/>
          <a:ext cx="1251609" cy="1251609"/>
        </a:xfrm>
        <a:prstGeom prst="round2DiagRect">
          <a:avLst>
            <a:gd name="adj1" fmla="val 29727"/>
            <a:gd name="adj2" fmla="val 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AD03FD-EFA0-447E-8E56-F4D9426B62F4}">
      <dsp:nvSpPr>
        <dsp:cNvPr id="0" name=""/>
        <dsp:cNvSpPr/>
      </dsp:nvSpPr>
      <dsp:spPr>
        <a:xfrm>
          <a:off x="953697" y="1186748"/>
          <a:ext cx="718136" cy="718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83186B1C-2510-4B57-9211-979C30637A79}">
      <dsp:nvSpPr>
        <dsp:cNvPr id="0" name=""/>
        <dsp:cNvSpPr/>
      </dsp:nvSpPr>
      <dsp:spPr>
        <a:xfrm>
          <a:off x="286856" y="2561466"/>
          <a:ext cx="20518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Infrastructure capacity</a:t>
          </a:r>
        </a:p>
      </dsp:txBody>
      <dsp:txXfrm>
        <a:off x="286856" y="2561466"/>
        <a:ext cx="2051818" cy="720000"/>
      </dsp:txXfrm>
    </dsp:sp>
    <dsp:sp modelId="{41F3CBF0-5BC3-49C2-B049-34DC3D2B71C8}">
      <dsp:nvSpPr>
        <dsp:cNvPr id="0" name=""/>
        <dsp:cNvSpPr/>
      </dsp:nvSpPr>
      <dsp:spPr>
        <a:xfrm>
          <a:off x="2494947" y="845281"/>
          <a:ext cx="1251609" cy="1251609"/>
        </a:xfrm>
        <a:prstGeom prst="round2DiagRect">
          <a:avLst>
            <a:gd name="adj1" fmla="val 29727"/>
            <a:gd name="adj2" fmla="val 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05D328-464C-4386-A159-3A192E4A4B31}">
      <dsp:nvSpPr>
        <dsp:cNvPr id="0" name=""/>
        <dsp:cNvSpPr/>
      </dsp:nvSpPr>
      <dsp:spPr>
        <a:xfrm>
          <a:off x="2735266" y="1102127"/>
          <a:ext cx="718136" cy="718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273A163-BC76-4426-9EF5-3B7A3E3762BC}">
      <dsp:nvSpPr>
        <dsp:cNvPr id="0" name=""/>
        <dsp:cNvSpPr/>
      </dsp:nvSpPr>
      <dsp:spPr>
        <a:xfrm>
          <a:off x="2960119" y="2427692"/>
          <a:ext cx="1527065" cy="898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baseline="0" dirty="0"/>
            <a:t> </a:t>
          </a:r>
          <a:endParaRPr lang="en-US" sz="1100" kern="1200" dirty="0"/>
        </a:p>
      </dsp:txBody>
      <dsp:txXfrm>
        <a:off x="2960119" y="2427692"/>
        <a:ext cx="1527065" cy="898365"/>
      </dsp:txXfrm>
    </dsp:sp>
    <dsp:sp modelId="{98B274C8-0B75-4913-984D-DC1AEE2F6973}">
      <dsp:nvSpPr>
        <dsp:cNvPr id="0" name=""/>
        <dsp:cNvSpPr/>
      </dsp:nvSpPr>
      <dsp:spPr>
        <a:xfrm>
          <a:off x="5564868" y="943463"/>
          <a:ext cx="1226527" cy="1068185"/>
        </a:xfrm>
        <a:prstGeom prst="round2DiagRect">
          <a:avLst>
            <a:gd name="adj1" fmla="val 29727"/>
            <a:gd name="adj2" fmla="val 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DD2C82-86DF-4EF2-90D4-21DCDD39ADC6}">
      <dsp:nvSpPr>
        <dsp:cNvPr id="0" name=""/>
        <dsp:cNvSpPr/>
      </dsp:nvSpPr>
      <dsp:spPr>
        <a:xfrm>
          <a:off x="5778960" y="1138543"/>
          <a:ext cx="718136" cy="718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9258F2E-87A9-45B8-A33D-DDACDC77B5CC}">
      <dsp:nvSpPr>
        <dsp:cNvPr id="0" name=""/>
        <dsp:cNvSpPr/>
      </dsp:nvSpPr>
      <dsp:spPr>
        <a:xfrm>
          <a:off x="5479218" y="2515610"/>
          <a:ext cx="131064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Changes to the  Character of Marblehead </a:t>
          </a:r>
        </a:p>
      </dsp:txBody>
      <dsp:txXfrm>
        <a:off x="5479218" y="2515610"/>
        <a:ext cx="1310640" cy="720000"/>
      </dsp:txXfrm>
    </dsp:sp>
    <dsp:sp modelId="{D8EFA39C-6419-46E3-A2E6-03B317EF7AC0}">
      <dsp:nvSpPr>
        <dsp:cNvPr id="0" name=""/>
        <dsp:cNvSpPr/>
      </dsp:nvSpPr>
      <dsp:spPr>
        <a:xfrm>
          <a:off x="7890883" y="961417"/>
          <a:ext cx="1309083" cy="1085983"/>
        </a:xfrm>
        <a:prstGeom prst="round2DiagRect">
          <a:avLst>
            <a:gd name="adj1" fmla="val 29727"/>
            <a:gd name="adj2" fmla="val 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BB692E-78AC-4630-A5E4-F6F2C3421273}">
      <dsp:nvSpPr>
        <dsp:cNvPr id="0" name=""/>
        <dsp:cNvSpPr/>
      </dsp:nvSpPr>
      <dsp:spPr>
        <a:xfrm>
          <a:off x="8116015" y="1155553"/>
          <a:ext cx="718136" cy="718136"/>
        </a:xfrm>
        <a:prstGeom prst="rect">
          <a:avLst/>
        </a:prstGeom>
        <a:blipFill rotWithShape="1">
          <a:blip xmlns:r="http://schemas.openxmlformats.org/officeDocument/2006/relationships" r:embed="rId7">
            <a:extLst>
              <a:ext uri="{BEBA8EAE-BF5A-486C-A8C5-ECC9F3942E4B}">
                <a14:imgProps xmlns:a14="http://schemas.microsoft.com/office/drawing/2010/main">
                  <a14:imgLayer r:embed="rId8">
                    <a14:imgEffect>
                      <a14:saturation sat="0"/>
                    </a14:imgEffect>
                  </a14:imgLayer>
                </a14:imgProps>
              </a:ext>
            </a:extLst>
          </a:blip>
          <a:srcRect/>
          <a:stretch>
            <a:fillRect t="-17000" b="-17000"/>
          </a:stretch>
        </a:blip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6AC80A81-2CD9-4701-AF7E-5ADF3D0904C3}">
      <dsp:nvSpPr>
        <dsp:cNvPr id="0" name=""/>
        <dsp:cNvSpPr/>
      </dsp:nvSpPr>
      <dsp:spPr>
        <a:xfrm>
          <a:off x="7519516" y="2520060"/>
          <a:ext cx="20518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Harmonious Integration of housing styles </a:t>
          </a:r>
        </a:p>
      </dsp:txBody>
      <dsp:txXfrm>
        <a:off x="7519516" y="2520060"/>
        <a:ext cx="2051818"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E3864-B761-48C3-8D87-82E180BD3FC3}">
      <dsp:nvSpPr>
        <dsp:cNvPr id="0" name=""/>
        <dsp:cNvSpPr/>
      </dsp:nvSpPr>
      <dsp:spPr>
        <a:xfrm>
          <a:off x="0" y="0"/>
          <a:ext cx="5649711" cy="984922"/>
        </a:xfrm>
        <a:prstGeom prst="roundRect">
          <a:avLst>
            <a:gd name="adj" fmla="val 10000"/>
          </a:avLst>
        </a:prstGeom>
        <a:solidFill>
          <a:schemeClr val="dk2">
            <a:hueOff val="0"/>
            <a:satOff val="0"/>
            <a:lumOff val="0"/>
            <a:alphaOff val="0"/>
          </a:schemeClr>
        </a:solid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t>Can provide a variety of housing options, accommodating individuals and families with different needs, preferences, and budgets</a:t>
          </a:r>
          <a:br>
            <a:rPr lang="en-US" sz="1400" b="0" i="0" kern="1200" dirty="0"/>
          </a:br>
          <a:endParaRPr lang="en-US" sz="1400" kern="1200" dirty="0"/>
        </a:p>
      </dsp:txBody>
      <dsp:txXfrm>
        <a:off x="28847" y="28847"/>
        <a:ext cx="4503678" cy="927228"/>
      </dsp:txXfrm>
    </dsp:sp>
    <dsp:sp modelId="{0DF062DD-0154-4165-904B-2FE170759B16}">
      <dsp:nvSpPr>
        <dsp:cNvPr id="0" name=""/>
        <dsp:cNvSpPr/>
      </dsp:nvSpPr>
      <dsp:spPr>
        <a:xfrm>
          <a:off x="473163" y="1163998"/>
          <a:ext cx="5649711" cy="984922"/>
        </a:xfrm>
        <a:prstGeom prst="roundRect">
          <a:avLst>
            <a:gd name="adj" fmla="val 10000"/>
          </a:avLst>
        </a:prstGeom>
        <a:solidFill>
          <a:schemeClr val="dk2">
            <a:hueOff val="0"/>
            <a:satOff val="0"/>
            <a:lumOff val="0"/>
            <a:alphaOff val="0"/>
          </a:schemeClr>
        </a:solid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t>Shared spaces in multi-family communities can foster social interaction, creating a sense of community and belonging among residents</a:t>
          </a:r>
          <a:endParaRPr lang="en-US" sz="1600" kern="1200" dirty="0"/>
        </a:p>
      </dsp:txBody>
      <dsp:txXfrm>
        <a:off x="502010" y="1192845"/>
        <a:ext cx="4478654" cy="927228"/>
      </dsp:txXfrm>
    </dsp:sp>
    <dsp:sp modelId="{F0D241A0-1E43-415B-949F-48733B97814C}">
      <dsp:nvSpPr>
        <dsp:cNvPr id="0" name=""/>
        <dsp:cNvSpPr/>
      </dsp:nvSpPr>
      <dsp:spPr>
        <a:xfrm>
          <a:off x="914405" y="2214229"/>
          <a:ext cx="5699428" cy="1212458"/>
        </a:xfrm>
        <a:prstGeom prst="roundRect">
          <a:avLst>
            <a:gd name="adj" fmla="val 10000"/>
          </a:avLst>
        </a:prstGeom>
        <a:solidFill>
          <a:schemeClr val="dk2">
            <a:hueOff val="0"/>
            <a:satOff val="0"/>
            <a:lumOff val="0"/>
            <a:alphaOff val="0"/>
          </a:schemeClr>
        </a:solid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Multi-family zoning can support the development of affordable housing options, helping to address housing affordability issues</a:t>
          </a:r>
          <a:br>
            <a:rPr lang="en-US" sz="1600" kern="1200" dirty="0"/>
          </a:br>
          <a:endParaRPr lang="en-US" sz="1600" kern="1200" dirty="0"/>
        </a:p>
      </dsp:txBody>
      <dsp:txXfrm>
        <a:off x="949917" y="2249741"/>
        <a:ext cx="4512368" cy="1141434"/>
      </dsp:txXfrm>
    </dsp:sp>
    <dsp:sp modelId="{FBDD5434-61D6-4465-BC0A-8E4820A74611}">
      <dsp:nvSpPr>
        <dsp:cNvPr id="0" name=""/>
        <dsp:cNvSpPr/>
      </dsp:nvSpPr>
      <dsp:spPr>
        <a:xfrm>
          <a:off x="1412427" y="3491996"/>
          <a:ext cx="5649711" cy="984922"/>
        </a:xfrm>
        <a:prstGeom prst="roundRect">
          <a:avLst>
            <a:gd name="adj" fmla="val 10000"/>
          </a:avLst>
        </a:prstGeom>
        <a:solidFill>
          <a:schemeClr val="dk2">
            <a:hueOff val="0"/>
            <a:satOff val="0"/>
            <a:lumOff val="0"/>
            <a:alphaOff val="0"/>
          </a:schemeClr>
        </a:solid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New growth can help take tax pressure off existing residents by creating new tax  revenue </a:t>
          </a:r>
        </a:p>
      </dsp:txBody>
      <dsp:txXfrm>
        <a:off x="1441274" y="3520843"/>
        <a:ext cx="4478654" cy="927228"/>
      </dsp:txXfrm>
    </dsp:sp>
    <dsp:sp modelId="{FB23397F-D71E-4569-AD46-FDC5CC96ABC9}">
      <dsp:nvSpPr>
        <dsp:cNvPr id="0" name=""/>
        <dsp:cNvSpPr/>
      </dsp:nvSpPr>
      <dsp:spPr>
        <a:xfrm>
          <a:off x="5009511" y="754360"/>
          <a:ext cx="640199" cy="640199"/>
        </a:xfrm>
        <a:prstGeom prst="downArrow">
          <a:avLst>
            <a:gd name="adj1" fmla="val 55000"/>
            <a:gd name="adj2" fmla="val 45000"/>
          </a:avLst>
        </a:prstGeom>
        <a:solidFill>
          <a:schemeClr val="dk2">
            <a:alpha val="90000"/>
            <a:tint val="40000"/>
            <a:hueOff val="0"/>
            <a:satOff val="0"/>
            <a:lumOff val="0"/>
            <a:alphaOff val="0"/>
          </a:schemeClr>
        </a:solidFill>
        <a:ln w="1397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a:off x="5153556" y="754360"/>
        <a:ext cx="352109" cy="481750"/>
      </dsp:txXfrm>
    </dsp:sp>
    <dsp:sp modelId="{A004C516-3FF2-478B-8A29-3637DBABAB35}">
      <dsp:nvSpPr>
        <dsp:cNvPr id="0" name=""/>
        <dsp:cNvSpPr/>
      </dsp:nvSpPr>
      <dsp:spPr>
        <a:xfrm>
          <a:off x="5482675" y="1918359"/>
          <a:ext cx="640199" cy="640199"/>
        </a:xfrm>
        <a:prstGeom prst="downArrow">
          <a:avLst>
            <a:gd name="adj1" fmla="val 55000"/>
            <a:gd name="adj2" fmla="val 45000"/>
          </a:avLst>
        </a:prstGeom>
        <a:solidFill>
          <a:schemeClr val="dk2">
            <a:alpha val="90000"/>
            <a:tint val="40000"/>
            <a:hueOff val="0"/>
            <a:satOff val="0"/>
            <a:lumOff val="0"/>
            <a:alphaOff val="0"/>
          </a:schemeClr>
        </a:solidFill>
        <a:ln w="1397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a:off x="5626720" y="1918359"/>
        <a:ext cx="352109" cy="481750"/>
      </dsp:txXfrm>
    </dsp:sp>
    <dsp:sp modelId="{62117F48-1F66-438B-982E-29E32DEA5A3E}">
      <dsp:nvSpPr>
        <dsp:cNvPr id="0" name=""/>
        <dsp:cNvSpPr/>
      </dsp:nvSpPr>
      <dsp:spPr>
        <a:xfrm>
          <a:off x="5948776" y="3082358"/>
          <a:ext cx="640199" cy="640199"/>
        </a:xfrm>
        <a:prstGeom prst="downArrow">
          <a:avLst>
            <a:gd name="adj1" fmla="val 55000"/>
            <a:gd name="adj2" fmla="val 45000"/>
          </a:avLst>
        </a:prstGeom>
        <a:solidFill>
          <a:schemeClr val="dk2">
            <a:alpha val="90000"/>
            <a:tint val="40000"/>
            <a:hueOff val="0"/>
            <a:satOff val="0"/>
            <a:lumOff val="0"/>
            <a:alphaOff val="0"/>
          </a:schemeClr>
        </a:solidFill>
        <a:ln w="1397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a:off x="6092821" y="3082358"/>
        <a:ext cx="352109" cy="4817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7C02C-3058-463D-A7BF-AA8F997C606E}">
      <dsp:nvSpPr>
        <dsp:cNvPr id="0" name=""/>
        <dsp:cNvSpPr/>
      </dsp:nvSpPr>
      <dsp:spPr>
        <a:xfrm>
          <a:off x="0" y="59478"/>
          <a:ext cx="2658515" cy="1595109"/>
        </a:xfrm>
        <a:prstGeom prst="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Identified stakeholders to contact</a:t>
          </a:r>
        </a:p>
      </dsp:txBody>
      <dsp:txXfrm>
        <a:off x="0" y="59478"/>
        <a:ext cx="2658515" cy="1595109"/>
      </dsp:txXfrm>
    </dsp:sp>
    <dsp:sp modelId="{BF4C10C0-1DEF-45DE-B715-5D3CBC3AF10A}">
      <dsp:nvSpPr>
        <dsp:cNvPr id="0" name=""/>
        <dsp:cNvSpPr/>
      </dsp:nvSpPr>
      <dsp:spPr>
        <a:xfrm>
          <a:off x="2924367" y="59478"/>
          <a:ext cx="2658515" cy="1595109"/>
        </a:xfrm>
        <a:prstGeom prst="rect">
          <a:avLst/>
        </a:prstGeom>
        <a:solidFill>
          <a:schemeClr val="accent3">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Looked at model bylaws </a:t>
          </a:r>
        </a:p>
      </dsp:txBody>
      <dsp:txXfrm>
        <a:off x="2924367" y="59478"/>
        <a:ext cx="2658515" cy="1595109"/>
      </dsp:txXfrm>
    </dsp:sp>
    <dsp:sp modelId="{E58DDBD8-5EFD-421A-8BA3-B6092326469F}">
      <dsp:nvSpPr>
        <dsp:cNvPr id="0" name=""/>
        <dsp:cNvSpPr/>
      </dsp:nvSpPr>
      <dsp:spPr>
        <a:xfrm>
          <a:off x="5848734" y="59478"/>
          <a:ext cx="2658515" cy="1595109"/>
        </a:xfrm>
        <a:prstGeom prst="rect">
          <a:avLst/>
        </a:prstGeom>
        <a:solidFill>
          <a:schemeClr val="accent4">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Began going to various boards to present what this is about</a:t>
          </a:r>
        </a:p>
      </dsp:txBody>
      <dsp:txXfrm>
        <a:off x="5848734" y="59478"/>
        <a:ext cx="2658515" cy="1595109"/>
      </dsp:txXfrm>
    </dsp:sp>
    <dsp:sp modelId="{A42E5A74-03DB-42FA-84DC-3910898A69E4}">
      <dsp:nvSpPr>
        <dsp:cNvPr id="0" name=""/>
        <dsp:cNvSpPr/>
      </dsp:nvSpPr>
      <dsp:spPr>
        <a:xfrm>
          <a:off x="1462183" y="1920439"/>
          <a:ext cx="2658515" cy="1595109"/>
        </a:xfrm>
        <a:prstGeom prst="rect">
          <a:avLst/>
        </a:prstGeom>
        <a:solidFill>
          <a:schemeClr val="accent5">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 Analyzed Unrestricted District </a:t>
          </a:r>
        </a:p>
      </dsp:txBody>
      <dsp:txXfrm>
        <a:off x="1462183" y="1920439"/>
        <a:ext cx="2658515" cy="1595109"/>
      </dsp:txXfrm>
    </dsp:sp>
    <dsp:sp modelId="{672C04C9-98C4-4121-A335-FC7E05A9E2F2}">
      <dsp:nvSpPr>
        <dsp:cNvPr id="0" name=""/>
        <dsp:cNvSpPr/>
      </dsp:nvSpPr>
      <dsp:spPr>
        <a:xfrm>
          <a:off x="4386550" y="1947078"/>
          <a:ext cx="2658515" cy="1595109"/>
        </a:xfrm>
        <a:prstGeom prst="rect">
          <a:avLst/>
        </a:prstGeom>
        <a:solidFill>
          <a:schemeClr val="accent6">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Smart Growth expansion areas  </a:t>
          </a:r>
        </a:p>
      </dsp:txBody>
      <dsp:txXfrm>
        <a:off x="4386550" y="1947078"/>
        <a:ext cx="2658515" cy="15951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E1ACB-012E-4EC1-BEFE-D404682CB2EC}">
      <dsp:nvSpPr>
        <dsp:cNvPr id="0" name=""/>
        <dsp:cNvSpPr/>
      </dsp:nvSpPr>
      <dsp:spPr>
        <a:xfrm>
          <a:off x="0" y="7852"/>
          <a:ext cx="9062667" cy="1247220"/>
        </a:xfrm>
        <a:prstGeom prst="roundRect">
          <a:avLst/>
        </a:prstGeom>
        <a:solidFill>
          <a:schemeClr val="accent5">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It might change Marblehead’s character </a:t>
          </a:r>
        </a:p>
      </dsp:txBody>
      <dsp:txXfrm>
        <a:off x="60884" y="68736"/>
        <a:ext cx="8940899" cy="1125452"/>
      </dsp:txXfrm>
    </dsp:sp>
    <dsp:sp modelId="{17205448-A96A-40FE-82CA-CD4AD043CE3F}">
      <dsp:nvSpPr>
        <dsp:cNvPr id="0" name=""/>
        <dsp:cNvSpPr/>
      </dsp:nvSpPr>
      <dsp:spPr>
        <a:xfrm>
          <a:off x="0" y="1347233"/>
          <a:ext cx="9062667" cy="1247220"/>
        </a:xfrm>
        <a:prstGeom prst="roundRect">
          <a:avLst/>
        </a:prstGeom>
        <a:solidFill>
          <a:schemeClr val="accent5">
            <a:hueOff val="-9534578"/>
            <a:satOff val="2515"/>
            <a:lumOff val="1275"/>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It might create so many new units that it effects the schools</a:t>
          </a:r>
        </a:p>
      </dsp:txBody>
      <dsp:txXfrm>
        <a:off x="60884" y="1408117"/>
        <a:ext cx="8940899" cy="1125452"/>
      </dsp:txXfrm>
    </dsp:sp>
    <dsp:sp modelId="{6CC5D6C6-9FEC-441A-9005-EF94F1BEAFA4}">
      <dsp:nvSpPr>
        <dsp:cNvPr id="0" name=""/>
        <dsp:cNvSpPr/>
      </dsp:nvSpPr>
      <dsp:spPr>
        <a:xfrm>
          <a:off x="0" y="2686613"/>
          <a:ext cx="9062667" cy="1247220"/>
        </a:xfrm>
        <a:prstGeom prst="roundRect">
          <a:avLst/>
        </a:prstGeom>
        <a:solidFill>
          <a:schemeClr val="accent5">
            <a:hueOff val="-19069156"/>
            <a:satOff val="5029"/>
            <a:lumOff val="2549"/>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It might increase traffic </a:t>
          </a:r>
        </a:p>
      </dsp:txBody>
      <dsp:txXfrm>
        <a:off x="60884" y="2747497"/>
        <a:ext cx="8940899" cy="11254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AB361-E825-4F4A-AAE8-2A9C8E242088}">
      <dsp:nvSpPr>
        <dsp:cNvPr id="0" name=""/>
        <dsp:cNvSpPr/>
      </dsp:nvSpPr>
      <dsp:spPr>
        <a:xfrm>
          <a:off x="473" y="1270766"/>
          <a:ext cx="1660406" cy="1054358"/>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DF05BA-7283-4E89-A63B-48CCC2EB1D17}">
      <dsp:nvSpPr>
        <dsp:cNvPr id="0" name=""/>
        <dsp:cNvSpPr/>
      </dsp:nvSpPr>
      <dsp:spPr>
        <a:xfrm>
          <a:off x="184962" y="1446031"/>
          <a:ext cx="1660406" cy="1054358"/>
        </a:xfrm>
        <a:prstGeom prst="roundRect">
          <a:avLst>
            <a:gd name="adj" fmla="val 10000"/>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Could create new housing types</a:t>
          </a:r>
        </a:p>
      </dsp:txBody>
      <dsp:txXfrm>
        <a:off x="215843" y="1476912"/>
        <a:ext cx="1598644" cy="992596"/>
      </dsp:txXfrm>
    </dsp:sp>
    <dsp:sp modelId="{D289BDB4-DFAB-4CEC-819F-E4F88243D16D}">
      <dsp:nvSpPr>
        <dsp:cNvPr id="0" name=""/>
        <dsp:cNvSpPr/>
      </dsp:nvSpPr>
      <dsp:spPr>
        <a:xfrm>
          <a:off x="2029858" y="1270766"/>
          <a:ext cx="1660406" cy="1054358"/>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7FF06E-0398-4B66-92B7-1B29598ED285}">
      <dsp:nvSpPr>
        <dsp:cNvPr id="0" name=""/>
        <dsp:cNvSpPr/>
      </dsp:nvSpPr>
      <dsp:spPr>
        <a:xfrm>
          <a:off x="2214348" y="1446031"/>
          <a:ext cx="1660406" cy="1054358"/>
        </a:xfrm>
        <a:prstGeom prst="roundRect">
          <a:avLst>
            <a:gd name="adj" fmla="val 10000"/>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New growth could create  tax revenue</a:t>
          </a:r>
        </a:p>
      </dsp:txBody>
      <dsp:txXfrm>
        <a:off x="2245229" y="1476912"/>
        <a:ext cx="1598644" cy="9925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4A094-863A-49F7-AB8F-E809499381DF}">
      <dsp:nvSpPr>
        <dsp:cNvPr id="0" name=""/>
        <dsp:cNvSpPr/>
      </dsp:nvSpPr>
      <dsp:spPr>
        <a:xfrm>
          <a:off x="2030" y="744659"/>
          <a:ext cx="1099196" cy="1538875"/>
        </a:xfrm>
        <a:prstGeom prst="rect">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98" tIns="330200" rIns="85698" bIns="330200" numCol="1" spcCol="1270" anchor="t" anchorCtr="0">
          <a:noAutofit/>
        </a:bodyPr>
        <a:lstStyle/>
        <a:p>
          <a:pPr marL="0" lvl="0" indent="0" algn="l" defTabSz="488950">
            <a:lnSpc>
              <a:spcPct val="90000"/>
            </a:lnSpc>
            <a:spcBef>
              <a:spcPct val="0"/>
            </a:spcBef>
            <a:spcAft>
              <a:spcPct val="35000"/>
            </a:spcAft>
            <a:buNone/>
          </a:pPr>
          <a:r>
            <a:rPr lang="en-US" sz="1100" kern="1200" dirty="0"/>
            <a:t>Older adults can downsize &amp; stay in the community</a:t>
          </a:r>
        </a:p>
      </dsp:txBody>
      <dsp:txXfrm>
        <a:off x="2030" y="1329432"/>
        <a:ext cx="1099196" cy="923325"/>
      </dsp:txXfrm>
    </dsp:sp>
    <dsp:sp modelId="{12D1B9D8-146E-4DF3-840C-BC08D6D5E9B2}">
      <dsp:nvSpPr>
        <dsp:cNvPr id="0" name=""/>
        <dsp:cNvSpPr/>
      </dsp:nvSpPr>
      <dsp:spPr>
        <a:xfrm>
          <a:off x="320797" y="898547"/>
          <a:ext cx="461662" cy="461662"/>
        </a:xfrm>
        <a:prstGeom prst="ellipse">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993" tIns="12700" rIns="35993" bIns="12700" numCol="1" spcCol="1270" anchor="ctr" anchorCtr="0">
          <a:noAutofit/>
        </a:bodyPr>
        <a:lstStyle/>
        <a:p>
          <a:pPr marL="0" lvl="0" indent="0" algn="ctr" defTabSz="933450">
            <a:lnSpc>
              <a:spcPct val="90000"/>
            </a:lnSpc>
            <a:spcBef>
              <a:spcPct val="0"/>
            </a:spcBef>
            <a:spcAft>
              <a:spcPct val="35000"/>
            </a:spcAft>
            <a:buNone/>
          </a:pPr>
          <a:r>
            <a:rPr lang="en-US" sz="2100" kern="1200" dirty="0"/>
            <a:t>1</a:t>
          </a:r>
        </a:p>
      </dsp:txBody>
      <dsp:txXfrm>
        <a:off x="388406" y="966156"/>
        <a:ext cx="326444" cy="326444"/>
      </dsp:txXfrm>
    </dsp:sp>
    <dsp:sp modelId="{BDCF3188-E3AE-47FA-89F2-A4337C038874}">
      <dsp:nvSpPr>
        <dsp:cNvPr id="0" name=""/>
        <dsp:cNvSpPr/>
      </dsp:nvSpPr>
      <dsp:spPr>
        <a:xfrm>
          <a:off x="2030" y="2283463"/>
          <a:ext cx="1099196" cy="72"/>
        </a:xfrm>
        <a:prstGeom prst="rect">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2C31F1-DDAB-427E-A7FE-F30F00ADFF1F}">
      <dsp:nvSpPr>
        <dsp:cNvPr id="0" name=""/>
        <dsp:cNvSpPr/>
      </dsp:nvSpPr>
      <dsp:spPr>
        <a:xfrm>
          <a:off x="1211146" y="744659"/>
          <a:ext cx="1099196" cy="1538875"/>
        </a:xfrm>
        <a:prstGeom prst="rect">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98" tIns="330200" rIns="85698" bIns="330200" numCol="1" spcCol="1270" anchor="t" anchorCtr="0">
          <a:noAutofit/>
        </a:bodyPr>
        <a:lstStyle/>
        <a:p>
          <a:pPr marL="0" lvl="0" indent="0" algn="l" defTabSz="488950">
            <a:lnSpc>
              <a:spcPct val="90000"/>
            </a:lnSpc>
            <a:spcBef>
              <a:spcPct val="0"/>
            </a:spcBef>
            <a:spcAft>
              <a:spcPct val="35000"/>
            </a:spcAft>
            <a:buNone/>
          </a:pPr>
          <a:r>
            <a:rPr lang="en-US" sz="1100" kern="1200" dirty="0"/>
            <a:t>College kids can come home &amp; rent</a:t>
          </a:r>
        </a:p>
      </dsp:txBody>
      <dsp:txXfrm>
        <a:off x="1211146" y="1329432"/>
        <a:ext cx="1099196" cy="923325"/>
      </dsp:txXfrm>
    </dsp:sp>
    <dsp:sp modelId="{CDED8B85-974D-4B72-A625-794A02A3D81B}">
      <dsp:nvSpPr>
        <dsp:cNvPr id="0" name=""/>
        <dsp:cNvSpPr/>
      </dsp:nvSpPr>
      <dsp:spPr>
        <a:xfrm>
          <a:off x="1529913" y="898547"/>
          <a:ext cx="461662" cy="461662"/>
        </a:xfrm>
        <a:prstGeom prst="ellipse">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993" tIns="12700" rIns="35993" bIns="12700" numCol="1" spcCol="1270" anchor="ctr" anchorCtr="0">
          <a:noAutofit/>
        </a:bodyPr>
        <a:lstStyle/>
        <a:p>
          <a:pPr marL="0" lvl="0" indent="0" algn="ctr" defTabSz="933450">
            <a:lnSpc>
              <a:spcPct val="90000"/>
            </a:lnSpc>
            <a:spcBef>
              <a:spcPct val="0"/>
            </a:spcBef>
            <a:spcAft>
              <a:spcPct val="35000"/>
            </a:spcAft>
            <a:buNone/>
          </a:pPr>
          <a:r>
            <a:rPr lang="en-US" sz="2100" kern="1200" dirty="0"/>
            <a:t>2</a:t>
          </a:r>
        </a:p>
      </dsp:txBody>
      <dsp:txXfrm>
        <a:off x="1597522" y="966156"/>
        <a:ext cx="326444" cy="326444"/>
      </dsp:txXfrm>
    </dsp:sp>
    <dsp:sp modelId="{5C89F85B-B5D9-422A-BEDC-A84F655513EA}">
      <dsp:nvSpPr>
        <dsp:cNvPr id="0" name=""/>
        <dsp:cNvSpPr/>
      </dsp:nvSpPr>
      <dsp:spPr>
        <a:xfrm>
          <a:off x="1211146" y="2283463"/>
          <a:ext cx="1099196" cy="72"/>
        </a:xfrm>
        <a:prstGeom prst="rect">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166347-F771-4D89-828E-82ECAFEAD20F}">
      <dsp:nvSpPr>
        <dsp:cNvPr id="0" name=""/>
        <dsp:cNvSpPr/>
      </dsp:nvSpPr>
      <dsp:spPr>
        <a:xfrm>
          <a:off x="2420263" y="744659"/>
          <a:ext cx="1099196" cy="1538875"/>
        </a:xfrm>
        <a:prstGeom prst="rect">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98" tIns="330200" rIns="85698" bIns="330200" numCol="1" spcCol="1270" anchor="t" anchorCtr="0">
          <a:noAutofit/>
        </a:bodyPr>
        <a:lstStyle/>
        <a:p>
          <a:pPr marL="0" lvl="0" indent="0" algn="l" defTabSz="488950">
            <a:lnSpc>
              <a:spcPct val="90000"/>
            </a:lnSpc>
            <a:spcBef>
              <a:spcPct val="0"/>
            </a:spcBef>
            <a:spcAft>
              <a:spcPct val="35000"/>
            </a:spcAft>
            <a:buNone/>
          </a:pPr>
          <a:r>
            <a:rPr lang="en-US" sz="1100" kern="1200" dirty="0"/>
            <a:t>Small businesses can retain employees</a:t>
          </a:r>
        </a:p>
      </dsp:txBody>
      <dsp:txXfrm>
        <a:off x="2420263" y="1329432"/>
        <a:ext cx="1099196" cy="923325"/>
      </dsp:txXfrm>
    </dsp:sp>
    <dsp:sp modelId="{0ECF4CE4-A6E1-470F-9DA3-F69A0303654A}">
      <dsp:nvSpPr>
        <dsp:cNvPr id="0" name=""/>
        <dsp:cNvSpPr/>
      </dsp:nvSpPr>
      <dsp:spPr>
        <a:xfrm>
          <a:off x="2739030" y="898547"/>
          <a:ext cx="461662" cy="461662"/>
        </a:xfrm>
        <a:prstGeom prst="ellipse">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993" tIns="12700" rIns="35993" bIns="12700" numCol="1" spcCol="1270" anchor="ctr" anchorCtr="0">
          <a:noAutofit/>
        </a:bodyPr>
        <a:lstStyle/>
        <a:p>
          <a:pPr marL="0" lvl="0" indent="0" algn="ctr" defTabSz="933450">
            <a:lnSpc>
              <a:spcPct val="90000"/>
            </a:lnSpc>
            <a:spcBef>
              <a:spcPct val="0"/>
            </a:spcBef>
            <a:spcAft>
              <a:spcPct val="35000"/>
            </a:spcAft>
            <a:buNone/>
          </a:pPr>
          <a:r>
            <a:rPr lang="en-US" sz="2100" kern="1200" dirty="0"/>
            <a:t>3</a:t>
          </a:r>
        </a:p>
      </dsp:txBody>
      <dsp:txXfrm>
        <a:off x="2806639" y="966156"/>
        <a:ext cx="326444" cy="326444"/>
      </dsp:txXfrm>
    </dsp:sp>
    <dsp:sp modelId="{301CDA55-75E1-47DD-9F84-1A7671A97A4D}">
      <dsp:nvSpPr>
        <dsp:cNvPr id="0" name=""/>
        <dsp:cNvSpPr/>
      </dsp:nvSpPr>
      <dsp:spPr>
        <a:xfrm>
          <a:off x="2420263" y="2283463"/>
          <a:ext cx="1099196" cy="72"/>
        </a:xfrm>
        <a:prstGeom prst="rect">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2B1586-7260-4BA5-83FB-F691C2174582}">
      <dsp:nvSpPr>
        <dsp:cNvPr id="0" name=""/>
        <dsp:cNvSpPr/>
      </dsp:nvSpPr>
      <dsp:spPr>
        <a:xfrm>
          <a:off x="3629380" y="744659"/>
          <a:ext cx="1099196" cy="1538875"/>
        </a:xfrm>
        <a:prstGeom prst="rect">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98" tIns="330200" rIns="85698" bIns="330200" numCol="1" spcCol="1270" anchor="t" anchorCtr="0">
          <a:noAutofit/>
        </a:bodyPr>
        <a:lstStyle/>
        <a:p>
          <a:pPr marL="0" lvl="0" indent="0" algn="l" defTabSz="488950">
            <a:lnSpc>
              <a:spcPct val="90000"/>
            </a:lnSpc>
            <a:spcBef>
              <a:spcPct val="0"/>
            </a:spcBef>
            <a:spcAft>
              <a:spcPct val="35000"/>
            </a:spcAft>
            <a:buNone/>
          </a:pPr>
          <a:r>
            <a:rPr lang="en-US" sz="1100" kern="1200" dirty="0"/>
            <a:t>Create some affordable housing units </a:t>
          </a:r>
        </a:p>
      </dsp:txBody>
      <dsp:txXfrm>
        <a:off x="3629380" y="1329432"/>
        <a:ext cx="1099196" cy="923325"/>
      </dsp:txXfrm>
    </dsp:sp>
    <dsp:sp modelId="{0EE071F0-5909-4FDE-AF42-E8E41391008C}">
      <dsp:nvSpPr>
        <dsp:cNvPr id="0" name=""/>
        <dsp:cNvSpPr/>
      </dsp:nvSpPr>
      <dsp:spPr>
        <a:xfrm>
          <a:off x="3948147" y="898547"/>
          <a:ext cx="461662" cy="461662"/>
        </a:xfrm>
        <a:prstGeom prst="ellipse">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993" tIns="12700" rIns="35993" bIns="12700" numCol="1" spcCol="1270" anchor="ctr" anchorCtr="0">
          <a:noAutofit/>
        </a:bodyPr>
        <a:lstStyle/>
        <a:p>
          <a:pPr marL="0" lvl="0" indent="0" algn="ctr" defTabSz="933450">
            <a:lnSpc>
              <a:spcPct val="90000"/>
            </a:lnSpc>
            <a:spcBef>
              <a:spcPct val="0"/>
            </a:spcBef>
            <a:spcAft>
              <a:spcPct val="35000"/>
            </a:spcAft>
            <a:buNone/>
          </a:pPr>
          <a:r>
            <a:rPr lang="en-US" sz="2100" kern="1200" dirty="0"/>
            <a:t>4</a:t>
          </a:r>
        </a:p>
      </dsp:txBody>
      <dsp:txXfrm>
        <a:off x="4015756" y="966156"/>
        <a:ext cx="326444" cy="326444"/>
      </dsp:txXfrm>
    </dsp:sp>
    <dsp:sp modelId="{DE335BC7-74DB-402B-A348-D76F4C20CA0D}">
      <dsp:nvSpPr>
        <dsp:cNvPr id="0" name=""/>
        <dsp:cNvSpPr/>
      </dsp:nvSpPr>
      <dsp:spPr>
        <a:xfrm>
          <a:off x="3629380" y="2283463"/>
          <a:ext cx="1099196" cy="72"/>
        </a:xfrm>
        <a:prstGeom prst="rect">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32B2E9-C288-46B0-AD95-5245F00C9D11}">
      <dsp:nvSpPr>
        <dsp:cNvPr id="0" name=""/>
        <dsp:cNvSpPr/>
      </dsp:nvSpPr>
      <dsp:spPr>
        <a:xfrm>
          <a:off x="4838496" y="744659"/>
          <a:ext cx="1099196" cy="1538875"/>
        </a:xfrm>
        <a:prstGeom prst="rect">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98" tIns="330200" rIns="85698" bIns="330200" numCol="1" spcCol="1270" anchor="t" anchorCtr="0">
          <a:noAutofit/>
        </a:bodyPr>
        <a:lstStyle/>
        <a:p>
          <a:pPr marL="0" lvl="0" indent="0" algn="l" defTabSz="488950">
            <a:lnSpc>
              <a:spcPct val="90000"/>
            </a:lnSpc>
            <a:spcBef>
              <a:spcPct val="0"/>
            </a:spcBef>
            <a:spcAft>
              <a:spcPct val="35000"/>
            </a:spcAft>
            <a:buNone/>
          </a:pPr>
          <a:r>
            <a:rPr lang="en-US" sz="1100" kern="1200" dirty="0"/>
            <a:t>Grandparents can stay close to their grandchildren</a:t>
          </a:r>
        </a:p>
      </dsp:txBody>
      <dsp:txXfrm>
        <a:off x="4838496" y="1329432"/>
        <a:ext cx="1099196" cy="923325"/>
      </dsp:txXfrm>
    </dsp:sp>
    <dsp:sp modelId="{356343A5-5D62-4C79-8E24-3353654CD495}">
      <dsp:nvSpPr>
        <dsp:cNvPr id="0" name=""/>
        <dsp:cNvSpPr/>
      </dsp:nvSpPr>
      <dsp:spPr>
        <a:xfrm>
          <a:off x="5157263" y="898547"/>
          <a:ext cx="461662" cy="461662"/>
        </a:xfrm>
        <a:prstGeom prst="ellipse">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993" tIns="12700" rIns="35993" bIns="12700" numCol="1" spcCol="1270" anchor="ctr" anchorCtr="0">
          <a:noAutofit/>
        </a:bodyPr>
        <a:lstStyle/>
        <a:p>
          <a:pPr marL="0" lvl="0" indent="0" algn="ctr" defTabSz="933450">
            <a:lnSpc>
              <a:spcPct val="90000"/>
            </a:lnSpc>
            <a:spcBef>
              <a:spcPct val="0"/>
            </a:spcBef>
            <a:spcAft>
              <a:spcPct val="35000"/>
            </a:spcAft>
            <a:buNone/>
          </a:pPr>
          <a:r>
            <a:rPr lang="en-US" sz="2100" kern="1200" dirty="0"/>
            <a:t>5</a:t>
          </a:r>
        </a:p>
      </dsp:txBody>
      <dsp:txXfrm>
        <a:off x="5224872" y="966156"/>
        <a:ext cx="326444" cy="326444"/>
      </dsp:txXfrm>
    </dsp:sp>
    <dsp:sp modelId="{48D14C04-0156-403C-BDFC-4620CEA609D7}">
      <dsp:nvSpPr>
        <dsp:cNvPr id="0" name=""/>
        <dsp:cNvSpPr/>
      </dsp:nvSpPr>
      <dsp:spPr>
        <a:xfrm>
          <a:off x="4838496" y="2283463"/>
          <a:ext cx="1099196" cy="72"/>
        </a:xfrm>
        <a:prstGeom prst="rect">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6T13:38:54.825"/>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15:40:17.613"/>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 1,'0'0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6T15:11:31.166"/>
    </inkml:context>
    <inkml:brush xml:id="br0">
      <inkml:brushProperty name="width" value="0.2" units="cm"/>
      <inkml:brushProperty name="height" value="0.2" units="cm"/>
    </inkml:brush>
  </inkml:definitions>
  <inkml:trace contextRef="#ctx0" brushRef="#br0">2831 625 24575,'-16'1'0,"0"0"0,1 1 0,0 1 0,-1 0 0,1 1 0,0 0 0,-27 13 0,15-7 0,-1-1 0,0-2 0,0-1 0,-1-2 0,-41 3 0,-8 1 0,41 0 0,0 1 0,1 2 0,0 2 0,-67 33 0,-10 4 0,25-23 0,66-22 0,0 1 0,0 1 0,1 1 0,-32 17 0,-70 49 0,-256 112 0,350-174 0,-1 2 0,2 0 0,0 3 0,1 0 0,1 1 0,0 2 0,-24 23 0,24-20 0,-31 20 0,29-23 0,-35 33 0,-60 52 0,83-73 0,1 1 0,-54 61 0,-82 144 0,152-205 0,3-1 0,2 1 0,2 0 0,0 2 0,3-1 0,1 2 0,-11 49 0,12-26 0,-8 111 0,16 61 0,3-225 0,-4 57 0,-2 0 0,-28 120 0,2-19 0,1 51 0,7-77 0,14-91 0,2 0 0,-2 60 0,10-64 0,0 2 0,-2 0 0,-10 56 0,6-57 0,2 0 0,2 61 0,2-63 0,-1-1 0,-13 82 0,1-69 0,3 0 0,3 1 0,-1 72 0,10 916 0,-3-627 0,3-398 0,-1 1 0,2-1 0,1 0 0,0 0 0,1 0 0,1-1 0,1 0 0,9 20 0,80 124 0,-94-156 0,44 58 0,70 77 0,-107-130 0,13 12 0,1-2 0,1 0 0,0-1 0,42 23 0,-11-6 0,-35-25 0,-1-1 0,2 0 0,-1-2 0,1 0 0,23 4 0,18 8 0,183 56 0,-27-8 0,-181-55 0,1-2 0,0-1 0,1-2 0,0-2 0,64 3 0,27-3 0,239 45 0,-166-18 0,125 20 0,-245-44 0,138-5 0,-25-2 0,-153 1 0,1 2 0,64 15 0,-57-11 0,0-2 0,0-2 0,0-2 0,58-5 0,-38 1 0,33 1 0,253-13 0,26-6 0,-130 11 0,650-8 0,-692 17 0,21-14 0,-19-1 0,-124 13 0,170-24 0,150-21 0,2 39 0,-202-5 0,-31 0 0,327 10 0,-350 3 0,-111-3 0,0-3 0,72-15 0,-69 10 0,0 3 0,48-3 0,-33 9 0,29-1 0,94-14 0,-76 3 0,-43 6 0,67-16 0,-112 18 0,-1-1 0,0 0 0,0-2 0,-1 0 0,0-2 0,0 0 0,25-18 0,-35 20 0,0 0 0,-1-1 0,0 1 0,0-2 0,-1 1 0,9-15 0,33-68 0,-17 28 0,-3 12 0,103-195 0,-71 109 0,13-24 0,28-62 0,-23 45 0,21-47 0,-27 58 0,68-166 0,-130 300 0,10-39 0,-14 44 0,1 0 0,15-35 0,-6 24 0,-1-1 0,-3 0 0,-1 0 0,-2-1 0,-2-1 0,-2 0 0,-2 0 0,-1-52 0,-3-115 0,-3-340 0,1 489 0,-2 0 0,-3 0 0,-3 1 0,-29-103 0,1 47 0,-28-78 0,50 147 0,-15-75 0,19 69 0,-20-55 0,13 53 0,7 20 0,-1 0 0,-30-56 0,-89-174 0,97 186 0,-2 2 0,-75-112 0,30 79 0,-6 4 0,-164-156 0,187 208 0,-111-71 0,65 49 0,-272-187 0,311 208 0,39 28 0,-39-23 0,43 32 0,-303-170 0,317 182 0,0 1 0,-1 0 0,0 1 0,0 1 0,0 0 0,-18 0 0,11 1 0,-40-10 0,-137-60 0,140 47 0,-1 2 0,-64-14 0,-11 4 0,82 17 0,0 3 0,-2 3 0,-82-6 0,8 15 0,-126-7 0,-381-35 0,-152 28 0,525 8 0,74 3 0,-51-23 0,100 8 0,111 18 0,1 1 0,-1 1 0,-49 8 0,-13 2 0,75-10 0,1 2 0,-1 0 0,1 1 0,-1 0 0,-22 11 0,-77 42 0,-10 3 0,-279 93 0,342-127 0,36-14 0,0-2 0,-31 9 0,27-10 0,1 1 0,-36 18 0,-5 2 0,-21-4 0,68-20 0,0 0 0,0 2 0,-36 17 0,9-2-1365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38.36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39.398"/>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39.78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40.585"/>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28.57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30.74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0,'4'1,"0"-1,0 1,0-1,0 1,0 0,0 1,0-1,-1 1,1-1,-1 1,1 0,4 4,38 36,-9-8,-2-6,39 37,-62-53,-1 1,-1 0,0 0,0 1,-2 0,12 24,-12-21,27 60,-32-72,1 1,-1-1,1 0,0 0,0 0,0-1,1 1,-1-1,1 0,9 5,-13-8,0-1,0 1,0-1,0 1,0-1,0 1,0-1,0 0,0 1,0-1,0 0,1 0,-1 0,0 0,0 0,0 0,0 0,0 0,1-1,-1 1,0 0,0-1,0 1,0-1,1 0,0 0,-1-1,0 1,0-1,1 1,-1-1,0 0,0 1,-1-1,1 0,0 0,-1 0,1 1,0-4,0-3,0 1,0-1,-1 1,0-1,0 0,-3-11,0 7,-2-1,1 1,-2 0,1 0,-2 1,1 0,-15-17,-63-67,82 93,0 0,-1 0,1-1,0 1,-1 1,1-1,-1 0,0 1,1-1,-1 1,0 0,0 0,-5-2,6 4,1-1,-1 0,1 1,-1-1,1 1,0-1,-1 1,1-1,0 1,-1 0,1 0,0 0,0 0,0 0,0 0,0 0,0 0,0 0,0 1,0-1,0 0,1 0,-1 1,1-1,-1 1,1-1,-1 1,1-1,0 0,-1 3,-2 10,0 0,0 0,1 0,1 0,1 1,0-1,0 0,2 0,-1 0,2 0,0 0,1 0,0 0,1-1,0 0,1 0,13 20,41 64,-51-82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32.06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1,'5'0,"0"1,0 0,0 0,-1 0,1 1,0-1,-1 1,1 0,-1 0,8 6,41 33,-38-28,41 33,142 126,-149-125,119 105,-109-101,-43-38</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37.24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761 652,'0'-1,"-1"0,1-1,-1 1,1 0,-1 0,1 0,-1 0,0 0,0 0,0 0,0 0,1 0,-1 0,0 0,0 0,-1 1,1-1,0 0,-2 0,-30-15,20 10,-22-11,-48-34,72 43,-1-1,1-1,1 0,0 0,0-1,1 0,-11-18,7 9,-1 1,-1 0,0 0,-2 2,0 0,-36-27,28 22,0-1,-37-46,-19-20,69 79,1 1,-1 0,0 0,-1 1,0 1,-17-7,6 4,3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6T13:38:55.477"/>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42.363"/>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43.944"/>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0,'33'1,"1"2,-1 1,0 1,0 2,51 17,-29-3,-1 2,68 41,-90-45,-2 1,0 1,-1 2,-2 0,0 2,31 39,-43-44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46.76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947 420,'31'65,"-11"-20,2 0,2-2,47 65,-37-76,-33-32,-1 1,1 0,0-1,0 1,0-1,0 1,0-1,0 1,0-1,0 0,0 1,0-1,0 0,0 0,0 0,2 0,-3 0,1-1,-1 1,1-1,-1 1,1-1,-1 1,1-1,-1 1,0-1,1 1,-1-1,0 1,1-1,-1 0,0 1,0-1,1 0,-1 1,0-1,0 0,0 1,0-1,0 0,0 1,0-1,0 0,0 1,0-1,-1 0,-1-11,-1 0,0 1,0 0,-2 0,1 0,-1 0,-1 0,-9-13,-5-10,-62-117,81 150,0 0,0-1,0 1,0 0,0-1,1 1,-1-1,0 0,1 1,0-1,-1 1,1-1,0 0,0 1,0-1,0 0,0 1,0-1,0 0,0 1,1-1,0-2,1 3,0 0,-1 0,1 0,0 0,0 0,0 0,0 0,0 1,0-1,0 1,0 0,1-1,-1 1,3 0,-5 0,0 0,0 0,0 0,-1 0,1 0,0 0,0-1,0 1,0 0,0 0,0 0,0 0,0-1,0 1,-1 0,1 0,0 0,0-1,0 1,0 0,0 0,0 0,0-1,0 1,0 0,0 0,1 0,-1 0,0-1,0 1,0 0,0 0,0 0,0 0,0-1,0 1,0 0,1 0,-1 0,0 0,0 0,0-1,0 1,0 0,1 0,-1 0,0 0,0 0,0 0,1 0,-1 0,0 0,0 0,0 0,0 0,1 0,-1 0,0 0,0 0,1 0,-22-12,-71-29,-167-47,194 67,-320-91,317 89,51 14,15 3,3 5,1 0,0 0,0 0,0 0,0 0,0 1,0-1,-1 1,1 0,4-1,75-4,136 7,-122 1,-54-3,-86-5,-21-1,-337-49,392 54,-35-3,44 4,1 0,-1 0,0 0,0 0,0 0,0 0,1 1,-1-1,0 1,0-1,0 1,1 0,-1-1,0 1,1 0,-3 2,5 3,13 3,30 8,1-2,1-1,58 8,-35-7,304 64,-356-75,-1 0,0 1,0 1,23 11,-35-15,-1 0,1 1,0-1,-1 1,0 0,1 0,-1 0,0 0,-1 0,1 1,-1-1,1 1,-1 0,0 0,0 0,-1 0,1 0,-1 0,0 0,0 0,1 9,-3 4,0-1,0 1,-2-1,-7 29,5-27,1-1,1 1,-1 34,4-50,0 1,1 0,-1-1,1 1,-1-1,1 1,0-1,0 1,0-1,0 0,1 0,-1 1,0-1,1 0,3 3,32 23,-2-1,13 23,-25-25,1-1,52 41,-52-50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49.737"/>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01.08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02.295"/>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1 154,'0'7,"1"1,0 0,1 0,0-1,0 1,0-1,1 0,1 1,-1-1,1 0,6 8,8 9,33 36,-29-36,35 35,72 58,-28-28,161 130,-222-190,2-3,1-1,1-2,88 32,-127-53,1 0,-1 0,1-1,-1 0,1 0,-1 0,1-1,0 0,7-1,-11 1,1-1,-1 0,0 0,0 0,0 0,0 0,0 0,0 0,-1 0,1-1,0 1,-1-1,1 0,-1 1,1-1,-1 0,0 0,1 0,-1 0,0 0,0 0,-1 0,1 0,0 0,-1-1,1-2,1-11,-1 0,-1-1,0 1,-1-1,0 1,-2 0,-7-27,-11-42,-4 1,-64-145,-105-146,175 345,19 30,0 0,0 0,0-1,-1 1,1 0,0 0,0-1,0 1,0 0,0 0,-1 0,1-1,0 1,0 0,0 0,-1 0,1 0,0-1,0 1,-1 0,1 0,0 0,0 0,0 0,-1 0,1 0,0 0,-1 0,1 0,0 0,0 0,-1 0,1 0,0 0,0 0,-1 0,1 0,0 0,0 0,-1 0,1 0,0 0,0 1,0-1,-1 0,1 0,0 0,0 0,0 1,-1-1,1 0,0 0,0 0,0 1,0-1,0 0,0 0,-1 1,-1 16,2-16,-7 231,4-185,-2 7,5 96,4-127,2-3</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02.647"/>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0,'0'4,"0"6,4 5,6 0,5 2,4 2,3-3,-2-3</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02.98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6T13:37:53.5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6T13:38:55.827"/>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6T13:38:56.229"/>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6T13:38:56.579"/>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6T13:38:56.930"/>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0T12:38:54.824"/>
    </inkml:context>
    <inkml:brush xml:id="br0">
      <inkml:brushProperty name="width" value="0.05" units="cm"/>
      <inkml:brushProperty name="height" value="0.05" units="cm"/>
      <inkml:brushProperty name="color" value="#E71224"/>
    </inkml:brush>
  </inkml:definitions>
  <inkml:trace contextRef="#ctx0" brushRef="#br0">737 95 24575,'-135'-1'0,"-149"3"0,266-1 0,1 1 0,0 1 0,0 1 0,-29 9 0,35-9 0,1 1 0,1 0 0,-1 0 0,1 1 0,0 0 0,0 1 0,0 0 0,-12 14 0,10-9 0,0 0 0,2 1 0,-1 1 0,2 0 0,0 0 0,0 0 0,1 1 0,-5 18 0,6-12 0,1 0 0,1 0 0,1 0 0,1 0 0,1 38 0,1-13 0,0-19 0,3 37 0,-1-55 0,-1 0 0,1 0 0,1 0 0,0 0 0,0-1 0,0 0 0,1 1 0,6 7 0,19 26 0,62 65 0,-11-14 0,-71-83 0,1 0 0,0 0 0,0-1 0,1 0 0,0 0 0,1-2 0,0 1 0,0-1 0,1-1 0,0 0 0,0-1 0,0-1 0,17 4 0,18 2 0,0-2 0,70 1 0,-84-7 0,57 9 0,-60-6 0,0-1 0,32-1 0,-52-3 0,1-1 0,-1-1 0,0 1 0,0-2 0,-1 1 0,1-2 0,0 1 0,-1-2 0,15-7 0,5-5 0,-1-1 0,-1-2 0,-1-1 0,-1-1 0,-1-1 0,36-42 0,-46 41 0,-1 0 0,-1-1 0,-1 0 0,-2-1 0,13-45 0,-17 52 0,2-14 0,-2-1 0,-1 0 0,-2 0 0,-1 0 0,-5-66 0,1 17 0,3 76 0,-2-1 0,1 1 0,-1 0 0,0 0 0,0 0 0,-1 0 0,0 0 0,0 0 0,-1 0 0,0 0 0,0 1 0,0 0 0,-1-1 0,-6-7 0,3 7 0,0 1 0,0-1 0,0 1 0,-1 1 0,0-1 0,-1 1 0,1 1 0,-1-1 0,0 1 0,-13-3 0,-414-127 0,415 128 0,13 3 0,-1 0 0,0 0 0,-1 1 0,1 0 0,0 1 0,-1 0 0,1 0 0,-1 1 0,1 0 0,0 1 0,-15 2 0,22-2-49,0 0 1,0 1-1,0-1 0,0 0 0,1 1 1,-1-1-1,0 1 0,1-1 0,-1 1 1,1 0-1,-1 0 0,1-1 0,0 1 1,0 0-1,0 0 0,0 1 0,0-1 1,0 0-1,0 0 0,1 0 0,-1 0 1,1 1-1,0-1 0,0 0 0,0 1 0,0-1 1,0 4-1,1 17-6777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3:39:33.414"/>
    </inkml:context>
    <inkml:brush xml:id="br0">
      <inkml:brushProperty name="width" value="0.2" units="cm"/>
      <inkml:brushProperty name="height" value="0.2" units="cm"/>
    </inkml:brush>
  </inkml:definitions>
  <inkml:trace contextRef="#ctx0" brushRef="#br0">6957 174 24575,'0'1'0,"0"-1"0,-1 1 0,1 0 0,0-1 0,0 1 0,-1 0 0,1-1 0,0 1 0,-1 0 0,1-1 0,0 1 0,-1-1 0,1 1 0,-1-1 0,1 1 0,-1-1 0,1 1 0,-1-1 0,1 0 0,-1 1 0,0-1 0,1 0 0,-1 1 0,0-1 0,1 0 0,-2 1 0,-22 4 0,17-4 0,-65 11 0,-134 7 0,-77-19 0,129-2 0,-1087 2 0,1133 5 0,-197 36 0,181-20 0,-33-8 0,33-3 0,-26 1 0,-165-11 0,140-2 0,-2459 2 0,2607 1 0,-49 9 0,-4 1 0,30-5 0,0 2 0,-76 22 0,-10 3 0,119-30 0,-1 1 0,1 1 0,0 1 0,0 0 0,0 1 0,1 1 0,-23 14 0,28-14 0,1 1 0,0-1 0,0 1 0,0 1 0,2 0 0,-1 1 0,1-1 0,1 1 0,0 1 0,-10 20 0,6 0 0,1 0 0,2 0 0,1 1 0,-4 58 0,9-80 0,-4 72 0,7 108 0,1-72 0,-2 621 0,2-710 0,1-1 0,1 1 0,11 37 0,-7-32 0,7 60 0,-12-43 0,-2-19 0,1 0 0,2 0 0,1 0 0,2-1 0,12 38 0,-11-47 0,-1 1 0,-1 0 0,-1 0 0,3 38 0,-6 99 0,-2-117 0,1-8 0,3-1 0,1 0 0,12 45 0,5 34 0,1 8 0,-20-108 0,0-1 0,2 1 0,0-1 0,0 0 0,11 17 0,41 60 0,-38-61 0,-12-20 0,0-1 0,0 0 0,1-1 0,0 0 0,0 0 0,0-1 0,1 0 0,0 0 0,0-1 0,1 0 0,-1 0 0,1-1 0,0-1 0,0 0 0,1 0 0,15 2 0,17 1 0,0-2 0,71-3 0,-105-1 0,420-4 0,-409 2 0,-1 0 0,0-1 0,0-1 0,0 0 0,0-2 0,-1 0 0,19-10 0,-13 7 0,3 2 0,-1 0 0,2 2 0,-1 1 0,0 2 0,1 0 0,37 3 0,-24 0 0,762 1 0,-775-3 0,54-10 0,-53 5 0,45-1 0,-39 4 0,1-1 0,-1-2 0,56-18 0,-52 13 0,0 2 0,62-7 0,20 12 0,29-3 0,419-8 0,-439 16 0,-83 1 0,1 3 0,68 15 0,-1 0 0,152 9 0,-48-6 0,69 3 0,-186-20 0,140 27 0,-161-20 0,126 22 0,157 21 0,-258-49 0,111-8 0,-66-2 0,599 3 0,-719 0 0,0-2 0,0-1 0,0-1 0,0-2 0,36-11 0,-15 4 0,1 2 0,78-7 0,-57 10 0,-43 4 0,1 0 0,-1 0 0,0-2 0,0-1 0,51-20 0,-56 18 0,0 1 0,0 2 0,1 0 0,0 2 0,0 0 0,0 2 0,30 2 0,2-2 0,131-19 0,139 19 0,-174 3 0,31 12 0,-5 0 0,-67-13 0,522 24 0,-407 6 0,-89-9 0,253 4 0,-147-43 0,-67 8 0,-112 9 0,82-13 0,-72 6 0,1 3 0,95 6 0,-64 1 0,1265-1 0,-1311-4 0,108-20 0,-106 13 0,91-5 0,432 17 0,-5 41 0,-450-27 0,162-1 0,-258-15 0,110-6 0,-128 4 0,0-1 0,1-2 0,-1 0 0,0 0 0,26-13 0,-19 3 0,0-1 0,-2-1 0,1-1 0,-2-2 0,34-35 0,11-9 0,-49 47 0,-1-2 0,-1 0 0,-1-1 0,0-1 0,-2 0 0,0-1 0,-2 0 0,0-1 0,15-46 0,-10 25 0,56-164 0,-63 173 0,-2-1 0,-1 0 0,-2 0 0,0-39 0,-5 39 0,17-300 0,16-151 0,-34-3 0,-1 197 0,3 268 0,-1 1 0,-1 0 0,-1 0 0,-2 1 0,0-1 0,-1 0 0,-1 1 0,-16-37 0,-85-174 0,86 195 0,-42-61 0,50 82 0,-1 1 0,-1 1 0,0 0 0,-1 1 0,-25-17 0,-19-11 0,-3 2 0,-1 3 0,-95-40 0,138 71 0,0 2 0,0 0 0,0 1 0,0 2 0,-1 0 0,-34 2 0,29 0 0,0-1 0,0-1 0,-40-9 0,24 1 0,1 1 0,-2 2 0,1 2 0,0 2 0,-1 2 0,0 2 0,-57 8 0,0 7 0,-35 6 0,-151 5 0,135-27 0,-82 5 0,194-2 0,0 2 0,1 2 0,-71 22 0,74-20 0,0-1 0,0-2 0,-1-1 0,-69-1 0,15 0 0,-4 2 0,-193 21 0,179-11 0,-158 2 0,-113-28 0,-31-19 0,-149-8 0,-267 32 0,454 8 0,-2291-3 0,2263-20-1365,323 11-5461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15:40:04.368"/>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11/3/2023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dirty="0"/>
          </a:p>
        </p:txBody>
      </p:sp>
    </p:spTree>
    <p:extLst>
      <p:ext uri="{BB962C8B-B14F-4D97-AF65-F5344CB8AC3E}">
        <p14:creationId xmlns:p14="http://schemas.microsoft.com/office/powerpoint/2010/main" val="1476435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around us </a:t>
            </a:r>
          </a:p>
        </p:txBody>
      </p:sp>
      <p:sp>
        <p:nvSpPr>
          <p:cNvPr id="4" name="Slide Number Placeholder 3"/>
          <p:cNvSpPr>
            <a:spLocks noGrp="1"/>
          </p:cNvSpPr>
          <p:nvPr>
            <p:ph type="sldNum" sz="quarter" idx="5"/>
          </p:nvPr>
        </p:nvSpPr>
        <p:spPr/>
        <p:txBody>
          <a:bodyPr/>
          <a:lstStyle/>
          <a:p>
            <a:fld id="{E0746DE6-3336-457D-A091-FA20AC1C536E}" type="slidenum">
              <a:rPr lang="en-US" smtClean="0"/>
              <a:t>13</a:t>
            </a:fld>
            <a:endParaRPr lang="en-US" dirty="0"/>
          </a:p>
        </p:txBody>
      </p:sp>
    </p:spTree>
    <p:extLst>
      <p:ext uri="{BB962C8B-B14F-4D97-AF65-F5344CB8AC3E}">
        <p14:creationId xmlns:p14="http://schemas.microsoft.com/office/powerpoint/2010/main" val="3841392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24</a:t>
            </a:fld>
            <a:endParaRPr lang="en-US" dirty="0"/>
          </a:p>
        </p:txBody>
      </p:sp>
    </p:spTree>
    <p:extLst>
      <p:ext uri="{BB962C8B-B14F-4D97-AF65-F5344CB8AC3E}">
        <p14:creationId xmlns:p14="http://schemas.microsoft.com/office/powerpoint/2010/main" val="3395084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11/3/2023</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0051395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dirty="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1404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dirty="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62897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dirty="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882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05858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dirty="0"/>
              <a:t>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60718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dirty="0"/>
              <a:t>11/3/2023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27059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dirty="0"/>
              <a:t>11/3/2023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86757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5205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35309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t>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6652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11/3/2023</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799640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ruedesboulets.com/Marblehead-Manchester-by-the-sea"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ustomXml" Target="../ink/ink9.xml"/><Relationship Id="rId1" Type="http://schemas.openxmlformats.org/officeDocument/2006/relationships/slideLayout" Target="../slideLayouts/slideLayout1.xml"/><Relationship Id="rId4" Type="http://schemas.openxmlformats.org/officeDocument/2006/relationships/customXml" Target="../ink/ink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hyperlink" Target="https://creativecommons.org/licenses/by-nc-nd/3.0/" TargetMode="External"/><Relationship Id="rId4" Type="http://schemas.openxmlformats.org/officeDocument/2006/relationships/hyperlink" Target="https://www.flickr.com/photos/danielmennerich/1575225234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2.png"/><Relationship Id="rId7" Type="http://schemas.openxmlformats.org/officeDocument/2006/relationships/customXml" Target="../ink/ink5.xml"/><Relationship Id="rId2" Type="http://schemas.openxmlformats.org/officeDocument/2006/relationships/customXml" Target="../ink/ink1.xml"/><Relationship Id="rId1" Type="http://schemas.openxmlformats.org/officeDocument/2006/relationships/slideLayout" Target="../slideLayouts/slideLayout1.xml"/><Relationship Id="rId6" Type="http://schemas.openxmlformats.org/officeDocument/2006/relationships/customXml" Target="../ink/ink4.xml"/><Relationship Id="rId5" Type="http://schemas.openxmlformats.org/officeDocument/2006/relationships/customXml" Target="../ink/ink3.xml"/><Relationship Id="rId4" Type="http://schemas.openxmlformats.org/officeDocument/2006/relationships/customXml" Target="../ink/ink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20.png"/></Relationships>
</file>

<file path=ppt/slides/_rels/slide22.xml.rels><?xml version="1.0" encoding="UTF-8" standalone="yes"?>
<Relationships xmlns="http://schemas.openxmlformats.org/package/2006/relationships"><Relationship Id="rId3" Type="http://schemas.openxmlformats.org/officeDocument/2006/relationships/hyperlink" Target="https://www.maathiildee.com/marblehead-ete-boston/"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Layout" Target="../diagrams/layout4.xml"/><Relationship Id="rId7" Type="http://schemas.openxmlformats.org/officeDocument/2006/relationships/image" Target="../media/image5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54.svg"/></Relationships>
</file>

<file path=ppt/slides/_rels/slide2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hyperlink" Target="https://www.maathiildee.com/marblehead-ete-boston/" TargetMode="External"/><Relationship Id="rId7" Type="http://schemas.openxmlformats.org/officeDocument/2006/relationships/diagramColors" Target="../diagrams/colors5.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hyperlink" Target="https://creativecommons.org/licenses/by-nc-nd/3.0/"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diagramLayout" Target="../diagrams/layout6.xml"/><Relationship Id="rId7" Type="http://schemas.openxmlformats.org/officeDocument/2006/relationships/customXml" Target="../ink/ink12.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customXml" Target="../ink/ink15.xml"/><Relationship Id="rId5" Type="http://schemas.openxmlformats.org/officeDocument/2006/relationships/diagramColors" Target="../diagrams/colors6.xml"/><Relationship Id="rId10" Type="http://schemas.openxmlformats.org/officeDocument/2006/relationships/customXml" Target="../ink/ink14.xml"/><Relationship Id="rId4" Type="http://schemas.openxmlformats.org/officeDocument/2006/relationships/diagramQuickStyle" Target="../diagrams/quickStyle6.xml"/><Relationship Id="rId9" Type="http://schemas.openxmlformats.org/officeDocument/2006/relationships/customXml" Target="../ink/ink13.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450.png"/><Relationship Id="rId13" Type="http://schemas.openxmlformats.org/officeDocument/2006/relationships/customXml" Target="../ink/ink21.xml"/><Relationship Id="rId18" Type="http://schemas.openxmlformats.org/officeDocument/2006/relationships/customXml" Target="../ink/ink24.xml"/><Relationship Id="rId3" Type="http://schemas.openxmlformats.org/officeDocument/2006/relationships/customXml" Target="../ink/ink16.xml"/><Relationship Id="rId21" Type="http://schemas.openxmlformats.org/officeDocument/2006/relationships/customXml" Target="../ink/ink26.xml"/><Relationship Id="rId7" Type="http://schemas.openxmlformats.org/officeDocument/2006/relationships/customXml" Target="../ink/ink18.xml"/><Relationship Id="rId12" Type="http://schemas.openxmlformats.org/officeDocument/2006/relationships/image" Target="../media/image470.png"/><Relationship Id="rId17" Type="http://schemas.openxmlformats.org/officeDocument/2006/relationships/customXml" Target="../ink/ink23.xml"/><Relationship Id="rId2" Type="http://schemas.openxmlformats.org/officeDocument/2006/relationships/image" Target="../media/image64.png"/><Relationship Id="rId16" Type="http://schemas.openxmlformats.org/officeDocument/2006/relationships/image" Target="../media/image490.png"/><Relationship Id="rId20" Type="http://schemas.openxmlformats.org/officeDocument/2006/relationships/image" Target="../media/image500.png"/><Relationship Id="rId1" Type="http://schemas.openxmlformats.org/officeDocument/2006/relationships/slideLayout" Target="../slideLayouts/slideLayout2.xml"/><Relationship Id="rId6" Type="http://schemas.openxmlformats.org/officeDocument/2006/relationships/image" Target="../media/image440.png"/><Relationship Id="rId11" Type="http://schemas.openxmlformats.org/officeDocument/2006/relationships/customXml" Target="../ink/ink20.xml"/><Relationship Id="rId5" Type="http://schemas.openxmlformats.org/officeDocument/2006/relationships/customXml" Target="../ink/ink17.xml"/><Relationship Id="rId15" Type="http://schemas.openxmlformats.org/officeDocument/2006/relationships/customXml" Target="../ink/ink22.xml"/><Relationship Id="rId23" Type="http://schemas.openxmlformats.org/officeDocument/2006/relationships/customXml" Target="../ink/ink27.xml"/><Relationship Id="rId10" Type="http://schemas.openxmlformats.org/officeDocument/2006/relationships/image" Target="../media/image460.png"/><Relationship Id="rId19" Type="http://schemas.openxmlformats.org/officeDocument/2006/relationships/customXml" Target="../ink/ink25.xml"/><Relationship Id="rId4" Type="http://schemas.openxmlformats.org/officeDocument/2006/relationships/image" Target="../media/image430.png"/><Relationship Id="rId9" Type="http://schemas.openxmlformats.org/officeDocument/2006/relationships/customXml" Target="../ink/ink19.xml"/><Relationship Id="rId14" Type="http://schemas.openxmlformats.org/officeDocument/2006/relationships/image" Target="../media/image480.png"/><Relationship Id="rId22" Type="http://schemas.openxmlformats.org/officeDocument/2006/relationships/image" Target="../media/image510.png"/></Relationships>
</file>

<file path=ppt/slides/_rels/slide36.xml.rels><?xml version="1.0" encoding="UTF-8" standalone="yes"?>
<Relationships xmlns="http://schemas.openxmlformats.org/package/2006/relationships"><Relationship Id="rId3" Type="http://schemas.openxmlformats.org/officeDocument/2006/relationships/hyperlink" Target="https://ggwash.org/view/42112/in-praise-of-the-stacked-townhouse" TargetMode="External"/><Relationship Id="rId2" Type="http://schemas.openxmlformats.org/officeDocument/2006/relationships/image" Target="../media/image65.jpg"/><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hyperlink" Target="https://www.flickr.com/photos/sightline_middle_housing/48147903581" TargetMode="External"/><Relationship Id="rId2" Type="http://schemas.openxmlformats.org/officeDocument/2006/relationships/image" Target="../media/image67.jpg"/><Relationship Id="rId1" Type="http://schemas.openxmlformats.org/officeDocument/2006/relationships/slideLayout" Target="../slideLayouts/slideLayout5.xml"/><Relationship Id="rId5" Type="http://schemas.openxmlformats.org/officeDocument/2006/relationships/hyperlink" Target="https://www.flickr.com/photos/sightline_middle_housing/48104840292/in/photostream/" TargetMode="External"/><Relationship Id="rId4" Type="http://schemas.openxmlformats.org/officeDocument/2006/relationships/image" Target="../media/image68.jpg"/></Relationships>
</file>

<file path=ppt/slides/_rels/slide3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5.xml"/><Relationship Id="rId4" Type="http://schemas.openxmlformats.org/officeDocument/2006/relationships/hyperlink" Target="https://www.flickr.com/photos/ethomsen/7868761808/" TargetMode="Externa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diagramColors" Target="../diagrams/colors9.xml"/><Relationship Id="rId3" Type="http://schemas.openxmlformats.org/officeDocument/2006/relationships/image" Target="../media/image600.png"/><Relationship Id="rId7" Type="http://schemas.openxmlformats.org/officeDocument/2006/relationships/diagramColors" Target="../diagrams/colors8.xml"/><Relationship Id="rId12" Type="http://schemas.openxmlformats.org/officeDocument/2006/relationships/diagramQuickStyle" Target="../diagrams/quickStyle9.xml"/><Relationship Id="rId2" Type="http://schemas.openxmlformats.org/officeDocument/2006/relationships/customXml" Target="../ink/ink28.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Layout" Target="../diagrams/layout9.xml"/><Relationship Id="rId5" Type="http://schemas.openxmlformats.org/officeDocument/2006/relationships/diagramLayout" Target="../diagrams/layout8.xml"/><Relationship Id="rId10" Type="http://schemas.openxmlformats.org/officeDocument/2006/relationships/diagramData" Target="../diagrams/data9.xml"/><Relationship Id="rId4" Type="http://schemas.openxmlformats.org/officeDocument/2006/relationships/diagramData" Target="../diagrams/data8.xml"/><Relationship Id="rId9" Type="http://schemas.openxmlformats.org/officeDocument/2006/relationships/image" Target="../media/image71.png"/><Relationship Id="rId14" Type="http://schemas.microsoft.com/office/2007/relationships/diagramDrawing" Target="../diagrams/drawing9.xml"/></Relationships>
</file>

<file path=ppt/slides/_rels/slide4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en.wikipedia.org/wiki/File:Abbott_Hall,_Marblehead_MA.jpg" TargetMode="External"/><Relationship Id="rId2" Type="http://schemas.openxmlformats.org/officeDocument/2006/relationships/image" Target="../media/image76.jpg"/><Relationship Id="rId1" Type="http://schemas.openxmlformats.org/officeDocument/2006/relationships/slideLayout" Target="../slideLayouts/slideLayout3.xml"/><Relationship Id="rId5" Type="http://schemas.openxmlformats.org/officeDocument/2006/relationships/hyperlink" Target="mailto:Rebeccac@marblehead.org" TargetMode="External"/><Relationship Id="rId4" Type="http://schemas.openxmlformats.org/officeDocument/2006/relationships/hyperlink" Target="https://creativecommons.org/licenses/by-sa/3.0/" TargetMode="External"/></Relationships>
</file>

<file path=ppt/slides/_rels/slide5.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47800690@N03/6660550485/"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commons.wikimedia.org/wiki/File:Marblehead,_MA.jpg"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1.xml"/><Relationship Id="rId7" Type="http://schemas.openxmlformats.org/officeDocument/2006/relationships/customXml" Target="../ink/ink8.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F575D68-1B79-46A3-8676-195856BA3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1489"/>
            <a:ext cx="11292840" cy="26065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14400" y="4624001"/>
            <a:ext cx="9777603" cy="1152524"/>
          </a:xfrm>
        </p:spPr>
        <p:txBody>
          <a:bodyPr>
            <a:normAutofit/>
          </a:bodyPr>
          <a:lstStyle/>
          <a:p>
            <a:r>
              <a:rPr lang="en-US" sz="4800" dirty="0"/>
              <a:t>MBTA Zoning</a:t>
            </a:r>
          </a:p>
        </p:txBody>
      </p:sp>
      <p:sp>
        <p:nvSpPr>
          <p:cNvPr id="3" name="Content Placeholder 2"/>
          <p:cNvSpPr>
            <a:spLocks noGrp="1"/>
          </p:cNvSpPr>
          <p:nvPr>
            <p:ph type="subTitle" idx="1"/>
          </p:nvPr>
        </p:nvSpPr>
        <p:spPr>
          <a:xfrm>
            <a:off x="914400" y="5889307"/>
            <a:ext cx="9777603" cy="565785"/>
          </a:xfrm>
        </p:spPr>
        <p:txBody>
          <a:bodyPr>
            <a:normAutofit/>
          </a:bodyPr>
          <a:lstStyle/>
          <a:p>
            <a:r>
              <a:rPr lang="en-US" sz="1800" dirty="0"/>
              <a:t>November 2, 2023</a:t>
            </a:r>
          </a:p>
        </p:txBody>
      </p:sp>
      <p:sp>
        <p:nvSpPr>
          <p:cNvPr id="23" name="Rectangle 22">
            <a:extLst>
              <a:ext uri="{FF2B5EF4-FFF2-40B4-BE49-F238E27FC236}">
                <a16:creationId xmlns:a16="http://schemas.microsoft.com/office/drawing/2014/main" id="{28E0418F-EF32-49B5-A0CF-7CE8D1664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A street with cars parked on it">
            <a:extLst>
              <a:ext uri="{FF2B5EF4-FFF2-40B4-BE49-F238E27FC236}">
                <a16:creationId xmlns:a16="http://schemas.microsoft.com/office/drawing/2014/main" id="{97BCDA70-B991-26FC-43A0-9F5D4A6656B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625478" y="292830"/>
            <a:ext cx="6938523" cy="4587080"/>
          </a:xfrm>
          <a:prstGeom prst="rect">
            <a:avLst/>
          </a:prstGeom>
        </p:spPr>
      </p:pic>
    </p:spTree>
    <p:extLst>
      <p:ext uri="{BB962C8B-B14F-4D97-AF65-F5344CB8AC3E}">
        <p14:creationId xmlns:p14="http://schemas.microsoft.com/office/powerpoint/2010/main" val="2521487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3FC43A-F2E5-409E-8C82-7DC3B69EA2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811"/>
            <a:ext cx="4059081"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EEBFF7B-A218-4767-9A82-7ADFE8C9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4" y="0"/>
            <a:ext cx="7232906"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F6040F-FEF5-A3A2-C941-24CF73AAB100}"/>
              </a:ext>
            </a:extLst>
          </p:cNvPr>
          <p:cNvSpPr>
            <a:spLocks noGrp="1"/>
          </p:cNvSpPr>
          <p:nvPr>
            <p:ph type="ctrTitle"/>
          </p:nvPr>
        </p:nvSpPr>
        <p:spPr>
          <a:xfrm>
            <a:off x="470517" y="539552"/>
            <a:ext cx="6742403" cy="5816859"/>
          </a:xfrm>
        </p:spPr>
        <p:txBody>
          <a:bodyPr anchor="ctr">
            <a:normAutofit/>
          </a:bodyPr>
          <a:lstStyle/>
          <a:p>
            <a:r>
              <a:rPr lang="en-US" sz="6000" dirty="0">
                <a:solidFill>
                  <a:srgbClr val="FFFFFF"/>
                </a:solidFill>
              </a:rPr>
              <a:t>No one likes a mandate! </a:t>
            </a:r>
            <a:br>
              <a:rPr lang="en-US" sz="6000" dirty="0">
                <a:solidFill>
                  <a:srgbClr val="FFFFFF"/>
                </a:solidFill>
              </a:rPr>
            </a:br>
            <a:endParaRPr lang="en-US" sz="6000" dirty="0">
              <a:solidFill>
                <a:srgbClr val="FFFFFF"/>
              </a:solidFill>
            </a:endParaRPr>
          </a:p>
        </p:txBody>
      </p:sp>
      <p:sp>
        <p:nvSpPr>
          <p:cNvPr id="3" name="Subtitle 2">
            <a:extLst>
              <a:ext uri="{FF2B5EF4-FFF2-40B4-BE49-F238E27FC236}">
                <a16:creationId xmlns:a16="http://schemas.microsoft.com/office/drawing/2014/main" id="{D3523889-A2E3-1D9E-79FA-16227C621297}"/>
              </a:ext>
            </a:extLst>
          </p:cNvPr>
          <p:cNvSpPr>
            <a:spLocks noGrp="1"/>
          </p:cNvSpPr>
          <p:nvPr>
            <p:ph type="subTitle" idx="1"/>
          </p:nvPr>
        </p:nvSpPr>
        <p:spPr>
          <a:xfrm>
            <a:off x="7534655" y="228601"/>
            <a:ext cx="3436450" cy="6431540"/>
          </a:xfrm>
          <a:noFill/>
        </p:spPr>
        <p:txBody>
          <a:bodyPr anchor="ctr">
            <a:normAutofit/>
          </a:bodyPr>
          <a:lstStyle/>
          <a:p>
            <a:pPr algn="r"/>
            <a:r>
              <a:rPr lang="en-US" sz="2800" dirty="0">
                <a:solidFill>
                  <a:srgbClr val="FFFFFF"/>
                </a:solidFill>
              </a:rPr>
              <a:t>But there is one so we are going  through this  exercise to see how and if we can do this in a way that benefits  Marblehead </a:t>
            </a:r>
          </a:p>
        </p:txBody>
      </p:sp>
      <p:sp>
        <p:nvSpPr>
          <p:cNvPr id="4" name="TextBox 3">
            <a:extLst>
              <a:ext uri="{FF2B5EF4-FFF2-40B4-BE49-F238E27FC236}">
                <a16:creationId xmlns:a16="http://schemas.microsoft.com/office/drawing/2014/main" id="{E58FB7BD-0367-96E1-8B9B-89BA62AC5D04}"/>
              </a:ext>
            </a:extLst>
          </p:cNvPr>
          <p:cNvSpPr txBox="1"/>
          <p:nvPr/>
        </p:nvSpPr>
        <p:spPr>
          <a:xfrm>
            <a:off x="692459" y="4785064"/>
            <a:ext cx="7688062" cy="830997"/>
          </a:xfrm>
          <a:prstGeom prst="rect">
            <a:avLst/>
          </a:prstGeom>
          <a:noFill/>
        </p:spPr>
        <p:txBody>
          <a:bodyPr wrap="square" rtlCol="0">
            <a:spAutoFit/>
          </a:bodyPr>
          <a:lstStyle/>
          <a:p>
            <a:r>
              <a:rPr lang="en-US" sz="2400" dirty="0"/>
              <a:t>Ultimately any change to zoning MUST be adopted by Town Meeting</a:t>
            </a:r>
          </a:p>
        </p:txBody>
      </p:sp>
      <mc:AlternateContent xmlns:mc="http://schemas.openxmlformats.org/markup-compatibility/2006" xmlns:p14="http://schemas.microsoft.com/office/powerpoint/2010/main">
        <mc:Choice Requires="p14">
          <p:contentPart p14:bwMode="auto" r:id="rId2">
            <p14:nvContentPartPr>
              <p14:cNvPr id="7" name="Ink 6">
                <a:extLst>
                  <a:ext uri="{FF2B5EF4-FFF2-40B4-BE49-F238E27FC236}">
                    <a16:creationId xmlns:a16="http://schemas.microsoft.com/office/drawing/2014/main" id="{5C5D8D9C-2A8E-FD5B-36CB-3BD2110FF081}"/>
                  </a:ext>
                </a:extLst>
              </p14:cNvPr>
              <p14:cNvContentPartPr/>
              <p14:nvPr/>
            </p14:nvContentPartPr>
            <p14:xfrm>
              <a:off x="629689" y="4536028"/>
              <a:ext cx="360" cy="360"/>
            </p14:xfrm>
          </p:contentPart>
        </mc:Choice>
        <mc:Fallback xmlns="">
          <p:pic>
            <p:nvPicPr>
              <p:cNvPr id="7" name="Ink 6">
                <a:extLst>
                  <a:ext uri="{FF2B5EF4-FFF2-40B4-BE49-F238E27FC236}">
                    <a16:creationId xmlns:a16="http://schemas.microsoft.com/office/drawing/2014/main" id="{5C5D8D9C-2A8E-FD5B-36CB-3BD2110FF081}"/>
                  </a:ext>
                </a:extLst>
              </p:cNvPr>
              <p:cNvPicPr/>
              <p:nvPr/>
            </p:nvPicPr>
            <p:blipFill>
              <a:blip r:embed="rId3"/>
              <a:stretch>
                <a:fillRect/>
              </a:stretch>
            </p:blipFill>
            <p:spPr>
              <a:xfrm>
                <a:off x="575689" y="44280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054EFDEB-F3DE-56CC-75A1-22A176499E63}"/>
                  </a:ext>
                </a:extLst>
              </p14:cNvPr>
              <p14:cNvContentPartPr/>
              <p14:nvPr/>
            </p14:nvContentPartPr>
            <p14:xfrm>
              <a:off x="807529" y="4633588"/>
              <a:ext cx="360" cy="360"/>
            </p14:xfrm>
          </p:contentPart>
        </mc:Choice>
        <mc:Fallback xmlns="">
          <p:pic>
            <p:nvPicPr>
              <p:cNvPr id="11" name="Ink 10">
                <a:extLst>
                  <a:ext uri="{FF2B5EF4-FFF2-40B4-BE49-F238E27FC236}">
                    <a16:creationId xmlns:a16="http://schemas.microsoft.com/office/drawing/2014/main" id="{054EFDEB-F3DE-56CC-75A1-22A176499E63}"/>
                  </a:ext>
                </a:extLst>
              </p:cNvPr>
              <p:cNvPicPr/>
              <p:nvPr/>
            </p:nvPicPr>
            <p:blipFill>
              <a:blip r:embed="rId3"/>
              <a:stretch>
                <a:fillRect/>
              </a:stretch>
            </p:blipFill>
            <p:spPr>
              <a:xfrm>
                <a:off x="753529" y="4525588"/>
                <a:ext cx="108000" cy="216000"/>
              </a:xfrm>
              <a:prstGeom prst="rect">
                <a:avLst/>
              </a:prstGeom>
            </p:spPr>
          </p:pic>
        </mc:Fallback>
      </mc:AlternateContent>
    </p:spTree>
    <p:extLst>
      <p:ext uri="{BB962C8B-B14F-4D97-AF65-F5344CB8AC3E}">
        <p14:creationId xmlns:p14="http://schemas.microsoft.com/office/powerpoint/2010/main" val="2445956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0FF873-0D97-4AE7-A97E-539910376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F2345A68-46D2-60CF-2AA2-3EE5227C0B02}"/>
              </a:ext>
            </a:extLst>
          </p:cNvPr>
          <p:cNvSpPr txBox="1"/>
          <p:nvPr/>
        </p:nvSpPr>
        <p:spPr>
          <a:xfrm>
            <a:off x="875228" y="674703"/>
            <a:ext cx="5449992" cy="5247590"/>
          </a:xfrm>
          <a:prstGeom prst="rect">
            <a:avLst/>
          </a:prstGeom>
          <a:noFill/>
        </p:spPr>
        <p:txBody>
          <a:bodyPr wrap="square" rtlCol="0">
            <a:spAutoFit/>
          </a:bodyPr>
          <a:lstStyle/>
          <a:p>
            <a:pPr defTabSz="393192"/>
            <a:r>
              <a:rPr lang="en-US" sz="2000" dirty="0"/>
              <a:t>A code that regulates how we can use land. </a:t>
            </a:r>
          </a:p>
          <a:p>
            <a:pPr defTabSz="393192"/>
            <a:r>
              <a:rPr lang="en-US" sz="2000" dirty="0"/>
              <a:t>Includes: </a:t>
            </a:r>
          </a:p>
          <a:p>
            <a:pPr defTabSz="393192"/>
            <a:endParaRPr lang="en-US" sz="2000" dirty="0"/>
          </a:p>
          <a:p>
            <a:pPr defTabSz="393192"/>
            <a:r>
              <a:rPr lang="en-US" sz="2000" dirty="0"/>
              <a:t>Shape (height and size) of buildings </a:t>
            </a:r>
          </a:p>
          <a:p>
            <a:pPr defTabSz="393192"/>
            <a:endParaRPr lang="en-US" sz="2000" dirty="0"/>
          </a:p>
          <a:p>
            <a:pPr defTabSz="393192"/>
            <a:r>
              <a:rPr lang="en-US" sz="2000" dirty="0"/>
              <a:t>Distance between buildings and other land uses</a:t>
            </a:r>
          </a:p>
          <a:p>
            <a:pPr defTabSz="393192"/>
            <a:endParaRPr lang="en-US" sz="2000" dirty="0"/>
          </a:p>
          <a:p>
            <a:pPr defTabSz="393192"/>
            <a:r>
              <a:rPr lang="en-US" sz="2000" dirty="0"/>
              <a:t>What the land can be used for</a:t>
            </a:r>
          </a:p>
          <a:p>
            <a:pPr marL="342900" indent="-342900" defTabSz="393192">
              <a:spcAft>
                <a:spcPts val="600"/>
              </a:spcAft>
              <a:buFont typeface="Arial" panose="020B0604020202020204" pitchFamily="34" charset="0"/>
              <a:buChar char="•"/>
            </a:pPr>
            <a:r>
              <a:rPr lang="en-US" sz="2000" dirty="0"/>
              <a:t>Residential - single or multifamily</a:t>
            </a:r>
          </a:p>
          <a:p>
            <a:pPr marL="342900" indent="-342900" defTabSz="393192">
              <a:spcAft>
                <a:spcPts val="600"/>
              </a:spcAft>
              <a:buFont typeface="Arial" panose="020B0604020202020204" pitchFamily="34" charset="0"/>
              <a:buChar char="•"/>
            </a:pPr>
            <a:r>
              <a:rPr lang="en-US" sz="2000" dirty="0"/>
              <a:t>Commercial</a:t>
            </a:r>
          </a:p>
          <a:p>
            <a:pPr marL="342900" indent="-342900" defTabSz="393192">
              <a:spcAft>
                <a:spcPts val="600"/>
              </a:spcAft>
              <a:buFont typeface="Arial" panose="020B0604020202020204" pitchFamily="34" charset="0"/>
              <a:buChar char="•"/>
            </a:pPr>
            <a:r>
              <a:rPr lang="en-US" sz="2000" dirty="0"/>
              <a:t>Industrial</a:t>
            </a:r>
          </a:p>
          <a:p>
            <a:pPr defTabSz="393192"/>
            <a:endParaRPr lang="en-US" sz="2000" dirty="0"/>
          </a:p>
          <a:p>
            <a:pPr defTabSz="393192"/>
            <a:r>
              <a:rPr lang="en-US" sz="2000" dirty="0"/>
              <a:t>Can also include requirements for things like parking, affordability, and design standards</a:t>
            </a:r>
          </a:p>
        </p:txBody>
      </p:sp>
      <p:pic>
        <p:nvPicPr>
          <p:cNvPr id="5" name="Picture 4">
            <a:extLst>
              <a:ext uri="{FF2B5EF4-FFF2-40B4-BE49-F238E27FC236}">
                <a16:creationId xmlns:a16="http://schemas.microsoft.com/office/drawing/2014/main" id="{EB82159D-9326-CE71-C54D-408DABA7604E}"/>
              </a:ext>
            </a:extLst>
          </p:cNvPr>
          <p:cNvPicPr>
            <a:picLocks noChangeAspect="1"/>
          </p:cNvPicPr>
          <p:nvPr/>
        </p:nvPicPr>
        <p:blipFill>
          <a:blip r:embed="rId2"/>
          <a:stretch>
            <a:fillRect/>
          </a:stretch>
        </p:blipFill>
        <p:spPr>
          <a:xfrm>
            <a:off x="6763645" y="197981"/>
            <a:ext cx="4297932" cy="1327355"/>
          </a:xfrm>
          <a:prstGeom prst="rect">
            <a:avLst/>
          </a:prstGeom>
        </p:spPr>
      </p:pic>
      <p:pic>
        <p:nvPicPr>
          <p:cNvPr id="9" name="Picture 8">
            <a:extLst>
              <a:ext uri="{FF2B5EF4-FFF2-40B4-BE49-F238E27FC236}">
                <a16:creationId xmlns:a16="http://schemas.microsoft.com/office/drawing/2014/main" id="{10286352-F34A-0DE3-B3FD-1013BCC04D40}"/>
              </a:ext>
            </a:extLst>
          </p:cNvPr>
          <p:cNvPicPr>
            <a:picLocks noChangeAspect="1"/>
          </p:cNvPicPr>
          <p:nvPr/>
        </p:nvPicPr>
        <p:blipFill>
          <a:blip r:embed="rId3"/>
          <a:stretch>
            <a:fillRect/>
          </a:stretch>
        </p:blipFill>
        <p:spPr>
          <a:xfrm>
            <a:off x="6726995" y="1302798"/>
            <a:ext cx="3932807" cy="3932807"/>
          </a:xfrm>
          <a:prstGeom prst="rect">
            <a:avLst/>
          </a:prstGeom>
        </p:spPr>
      </p:pic>
    </p:spTree>
    <p:extLst>
      <p:ext uri="{BB962C8B-B14F-4D97-AF65-F5344CB8AC3E}">
        <p14:creationId xmlns:p14="http://schemas.microsoft.com/office/powerpoint/2010/main" val="1142730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5">
            <a:extLst>
              <a:ext uri="{FF2B5EF4-FFF2-40B4-BE49-F238E27FC236}">
                <a16:creationId xmlns:a16="http://schemas.microsoft.com/office/drawing/2014/main" id="{7B6E78A2-19F0-6B4F-98C0-E2834FC08BA9}"/>
              </a:ext>
            </a:extLst>
          </p:cNvPr>
          <p:cNvGraphicFramePr>
            <a:graphicFrameLocks noGrp="1"/>
          </p:cNvGraphicFramePr>
          <p:nvPr>
            <p:ph sz="half" idx="2"/>
            <p:extLst>
              <p:ext uri="{D42A27DB-BD31-4B8C-83A1-F6EECF244321}">
                <p14:modId xmlns:p14="http://schemas.microsoft.com/office/powerpoint/2010/main" val="3987269396"/>
              </p:ext>
            </p:extLst>
          </p:nvPr>
        </p:nvGraphicFramePr>
        <p:xfrm>
          <a:off x="310718" y="843379"/>
          <a:ext cx="4481512" cy="5086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Content Placeholder 8">
            <a:extLst>
              <a:ext uri="{FF2B5EF4-FFF2-40B4-BE49-F238E27FC236}">
                <a16:creationId xmlns:a16="http://schemas.microsoft.com/office/drawing/2014/main" id="{67CC8CD8-FB69-00F3-CCE1-604FD4C029FE}"/>
              </a:ext>
            </a:extLst>
          </p:cNvPr>
          <p:cNvPicPr>
            <a:picLocks noGrp="1" noChangeAspect="1"/>
          </p:cNvPicPr>
          <p:nvPr>
            <p:ph sz="quarter" idx="4"/>
          </p:nvPr>
        </p:nvPicPr>
        <p:blipFill>
          <a:blip r:embed="rId7"/>
          <a:stretch>
            <a:fillRect/>
          </a:stretch>
        </p:blipFill>
        <p:spPr>
          <a:xfrm>
            <a:off x="4873014" y="1029811"/>
            <a:ext cx="6199271" cy="4101482"/>
          </a:xfrm>
          <a:prstGeom prst="rect">
            <a:avLst/>
          </a:prstGeom>
        </p:spPr>
      </p:pic>
    </p:spTree>
    <p:extLst>
      <p:ext uri="{BB962C8B-B14F-4D97-AF65-F5344CB8AC3E}">
        <p14:creationId xmlns:p14="http://schemas.microsoft.com/office/powerpoint/2010/main" val="1453972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75470D1-A9BC-450A-94B8-E09E222C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47B6C8D7-0EB7-4F01-BC86-9C07A9255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93473"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21" name="Rectangle 20">
            <a:extLst>
              <a:ext uri="{FF2B5EF4-FFF2-40B4-BE49-F238E27FC236}">
                <a16:creationId xmlns:a16="http://schemas.microsoft.com/office/drawing/2014/main" id="{28DDB9CF-8DB8-4CBE-ACC0-683555BD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170" y="0"/>
            <a:ext cx="8092670" cy="6858000"/>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2" name="Title 1"/>
          <p:cNvSpPr>
            <a:spLocks noGrp="1"/>
          </p:cNvSpPr>
          <p:nvPr>
            <p:ph type="title"/>
          </p:nvPr>
        </p:nvSpPr>
        <p:spPr>
          <a:xfrm>
            <a:off x="643467" y="228600"/>
            <a:ext cx="5452533" cy="6390564"/>
          </a:xfrm>
        </p:spPr>
        <p:txBody>
          <a:bodyPr vert="horz" lIns="91440" tIns="45720" rIns="91440" bIns="45720" rtlCol="0" anchor="ctr">
            <a:normAutofit/>
          </a:bodyPr>
          <a:lstStyle/>
          <a:p>
            <a:pPr>
              <a:lnSpc>
                <a:spcPct val="85000"/>
              </a:lnSpc>
            </a:pPr>
            <a:r>
              <a:rPr lang="en-US" sz="4000" dirty="0">
                <a:solidFill>
                  <a:srgbClr val="FFFFFF"/>
                </a:solidFill>
              </a:rPr>
              <a:t> 15 units per acre</a:t>
            </a:r>
          </a:p>
        </p:txBody>
      </p:sp>
      <p:pic>
        <p:nvPicPr>
          <p:cNvPr id="5" name="Picture 4" descr="A street with shops and stores on it&#10;&#10;Description automatically generated with medium confidence">
            <a:extLst>
              <a:ext uri="{FF2B5EF4-FFF2-40B4-BE49-F238E27FC236}">
                <a16:creationId xmlns:a16="http://schemas.microsoft.com/office/drawing/2014/main" id="{A0BC8949-000F-08B6-7168-CF9A42F08D83}"/>
              </a:ext>
            </a:extLst>
          </p:cNvPr>
          <p:cNvPicPr>
            <a:picLocks noChangeAspect="1"/>
          </p:cNvPicPr>
          <p:nvPr/>
        </p:nvPicPr>
        <p:blipFill>
          <a:blip r:embed="rId3">
            <a:alphaModFix amt="20000"/>
            <a:extLst>
              <a:ext uri="{837473B0-CC2E-450A-ABE3-18F120FF3D39}">
                <a1611:picAttrSrcUrl xmlns:a1611="http://schemas.microsoft.com/office/drawing/2016/11/main" r:id="rId4"/>
              </a:ext>
            </a:extLst>
          </a:blip>
          <a:stretch>
            <a:fillRect/>
          </a:stretch>
        </p:blipFill>
        <p:spPr>
          <a:xfrm>
            <a:off x="1219200" y="95250"/>
            <a:ext cx="9753600" cy="6667500"/>
          </a:xfrm>
          <a:prstGeom prst="rect">
            <a:avLst/>
          </a:prstGeom>
        </p:spPr>
      </p:pic>
      <p:sp>
        <p:nvSpPr>
          <p:cNvPr id="7" name="TextBox 6">
            <a:extLst>
              <a:ext uri="{FF2B5EF4-FFF2-40B4-BE49-F238E27FC236}">
                <a16:creationId xmlns:a16="http://schemas.microsoft.com/office/drawing/2014/main" id="{AF7B5B24-E390-9D01-1318-3942DABEA606}"/>
              </a:ext>
            </a:extLst>
          </p:cNvPr>
          <p:cNvSpPr txBox="1"/>
          <p:nvPr/>
        </p:nvSpPr>
        <p:spPr>
          <a:xfrm>
            <a:off x="1219200" y="6762750"/>
            <a:ext cx="9753600" cy="230832"/>
          </a:xfrm>
          <a:prstGeom prst="rect">
            <a:avLst/>
          </a:prstGeom>
          <a:noFill/>
        </p:spPr>
        <p:txBody>
          <a:bodyPr wrap="square" rtlCol="0">
            <a:spAutoFit/>
          </a:bodyPr>
          <a:lstStyle/>
          <a:p>
            <a:r>
              <a:rPr lang="en-US" sz="900" dirty="0">
                <a:hlinkClick r:id="rId4" tooltip="https://www.flickr.com/photos/danielmennerich/15752252349/"/>
              </a:rPr>
              <a:t>This Photo</a:t>
            </a:r>
            <a:r>
              <a:rPr lang="en-US" sz="900" dirty="0"/>
              <a:t> by Unknown Author is licensed under </a:t>
            </a:r>
            <a:r>
              <a:rPr lang="en-US" sz="900" dirty="0">
                <a:hlinkClick r:id="rId5" tooltip="https://creativecommons.org/licenses/by-nc-nd/3.0/"/>
              </a:rPr>
              <a:t>CC BY-NC-ND</a:t>
            </a:r>
            <a:endParaRPr lang="en-US" sz="900" dirty="0"/>
          </a:p>
        </p:txBody>
      </p:sp>
      <p:sp>
        <p:nvSpPr>
          <p:cNvPr id="3" name="Content Placeholder 2"/>
          <p:cNvSpPr>
            <a:spLocks noGrp="1"/>
          </p:cNvSpPr>
          <p:nvPr>
            <p:ph type="body" sz="half" idx="2"/>
          </p:nvPr>
        </p:nvSpPr>
        <p:spPr>
          <a:xfrm>
            <a:off x="7534655" y="228601"/>
            <a:ext cx="3436450" cy="6431540"/>
          </a:xfrm>
          <a:noFill/>
        </p:spPr>
        <p:txBody>
          <a:bodyPr vert="horz" lIns="91440" tIns="45720" rIns="91440" bIns="45720" rtlCol="0" anchor="ctr">
            <a:normAutofit/>
          </a:bodyPr>
          <a:lstStyle/>
          <a:p>
            <a:pPr algn="r">
              <a:lnSpc>
                <a:spcPct val="95000"/>
              </a:lnSpc>
              <a:spcBef>
                <a:spcPts val="1400"/>
              </a:spcBef>
            </a:pPr>
            <a:r>
              <a:rPr lang="en-US" sz="2800" dirty="0">
                <a:solidFill>
                  <a:srgbClr val="FFFFFF"/>
                </a:solidFill>
              </a:rPr>
              <a:t>This density is all around us – we already have this type of density and much denser  </a:t>
            </a:r>
          </a:p>
        </p:txBody>
      </p:sp>
    </p:spTree>
    <p:extLst>
      <p:ext uri="{BB962C8B-B14F-4D97-AF65-F5344CB8AC3E}">
        <p14:creationId xmlns:p14="http://schemas.microsoft.com/office/powerpoint/2010/main" val="223275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2">
            <a:extLst>
              <a:ext uri="{FF2B5EF4-FFF2-40B4-BE49-F238E27FC236}">
                <a16:creationId xmlns:a16="http://schemas.microsoft.com/office/drawing/2014/main" id="{0E99ED6D-365F-4CAE-942F-ECA78F74B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24">
            <a:extLst>
              <a:ext uri="{FF2B5EF4-FFF2-40B4-BE49-F238E27FC236}">
                <a16:creationId xmlns:a16="http://schemas.microsoft.com/office/drawing/2014/main" id="{C42F24F1-C1EF-471F-A19B-A340CE541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6">
            <a:extLst>
              <a:ext uri="{FF2B5EF4-FFF2-40B4-BE49-F238E27FC236}">
                <a16:creationId xmlns:a16="http://schemas.microsoft.com/office/drawing/2014/main" id="{E56C425C-3C64-47BA-B583-94D39B9B7F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6568"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Content Placeholder 17">
            <a:extLst>
              <a:ext uri="{FF2B5EF4-FFF2-40B4-BE49-F238E27FC236}">
                <a16:creationId xmlns:a16="http://schemas.microsoft.com/office/drawing/2014/main" id="{FB5F5432-DE1C-85A1-2A9D-CBE0D9B84E71}"/>
              </a:ext>
            </a:extLst>
          </p:cNvPr>
          <p:cNvPicPr>
            <a:picLocks noGrp="1" noChangeAspect="1"/>
          </p:cNvPicPr>
          <p:nvPr>
            <p:ph idx="1"/>
          </p:nvPr>
        </p:nvPicPr>
        <p:blipFill>
          <a:blip r:embed="rId2"/>
          <a:stretch>
            <a:fillRect/>
          </a:stretch>
        </p:blipFill>
        <p:spPr>
          <a:xfrm>
            <a:off x="990173" y="2830004"/>
            <a:ext cx="3837536" cy="2872832"/>
          </a:xfrm>
          <a:prstGeom prst="rect">
            <a:avLst/>
          </a:prstGeom>
        </p:spPr>
      </p:pic>
      <p:sp>
        <p:nvSpPr>
          <p:cNvPr id="6" name="Text Placeholder 5">
            <a:extLst>
              <a:ext uri="{FF2B5EF4-FFF2-40B4-BE49-F238E27FC236}">
                <a16:creationId xmlns:a16="http://schemas.microsoft.com/office/drawing/2014/main" id="{780B491E-3462-0CAE-35A6-072543E256D3}"/>
              </a:ext>
            </a:extLst>
          </p:cNvPr>
          <p:cNvSpPr>
            <a:spLocks noGrp="1"/>
          </p:cNvSpPr>
          <p:nvPr>
            <p:ph type="body" idx="4294967295"/>
          </p:nvPr>
        </p:nvSpPr>
        <p:spPr>
          <a:xfrm>
            <a:off x="643467" y="1145930"/>
            <a:ext cx="3516802" cy="1443247"/>
          </a:xfrm>
        </p:spPr>
        <p:txBody>
          <a:bodyPr>
            <a:normAutofit/>
          </a:bodyPr>
          <a:lstStyle/>
          <a:p>
            <a:pPr marL="195682" indent="-195682" defTabSz="978408">
              <a:lnSpc>
                <a:spcPct val="120000"/>
              </a:lnSpc>
              <a:spcBef>
                <a:spcPts val="0"/>
              </a:spcBef>
              <a:spcAft>
                <a:spcPts val="0"/>
              </a:spcAft>
            </a:pPr>
            <a:r>
              <a:rPr lang="en-US" sz="1700" kern="1200" spc="11" baseline="0" dirty="0">
                <a:solidFill>
                  <a:schemeClr val="tx1"/>
                </a:solidFill>
                <a:latin typeface="+mn-lt"/>
                <a:ea typeface="+mn-ea"/>
                <a:cs typeface="+mn-cs"/>
              </a:rPr>
              <a:t>State Street</a:t>
            </a:r>
          </a:p>
          <a:p>
            <a:pPr marL="195682" indent="-195682" defTabSz="978408">
              <a:lnSpc>
                <a:spcPct val="120000"/>
              </a:lnSpc>
              <a:spcBef>
                <a:spcPts val="0"/>
              </a:spcBef>
              <a:spcAft>
                <a:spcPts val="0"/>
              </a:spcAft>
            </a:pPr>
            <a:r>
              <a:rPr lang="en-US" sz="1700" kern="1200" spc="11" baseline="0" dirty="0">
                <a:solidFill>
                  <a:schemeClr val="tx1"/>
                </a:solidFill>
                <a:latin typeface="+mn-lt"/>
                <a:ea typeface="+mn-ea"/>
                <a:cs typeface="+mn-cs"/>
              </a:rPr>
              <a:t>No. of Units: 4</a:t>
            </a:r>
          </a:p>
          <a:p>
            <a:pPr marL="195682" indent="-195682" defTabSz="978408">
              <a:lnSpc>
                <a:spcPct val="120000"/>
              </a:lnSpc>
              <a:spcBef>
                <a:spcPts val="0"/>
              </a:spcBef>
              <a:spcAft>
                <a:spcPts val="0"/>
              </a:spcAft>
            </a:pPr>
            <a:r>
              <a:rPr lang="en-US" sz="1700" kern="1200" spc="11" baseline="0" dirty="0">
                <a:solidFill>
                  <a:schemeClr val="tx1"/>
                </a:solidFill>
                <a:latin typeface="+mn-lt"/>
                <a:ea typeface="+mn-ea"/>
                <a:cs typeface="+mn-cs"/>
              </a:rPr>
              <a:t>Parcel Acreage: .256</a:t>
            </a:r>
          </a:p>
          <a:p>
            <a:pPr marL="195682" indent="-195682" defTabSz="978408">
              <a:lnSpc>
                <a:spcPct val="120000"/>
              </a:lnSpc>
              <a:spcBef>
                <a:spcPts val="0"/>
              </a:spcBef>
              <a:spcAft>
                <a:spcPts val="0"/>
              </a:spcAft>
            </a:pPr>
            <a:r>
              <a:rPr lang="en-US" sz="1700" kern="1200" spc="11" baseline="0" dirty="0">
                <a:solidFill>
                  <a:schemeClr val="tx1"/>
                </a:solidFill>
                <a:latin typeface="+mn-lt"/>
                <a:ea typeface="+mn-ea"/>
                <a:cs typeface="+mn-cs"/>
              </a:rPr>
              <a:t>Density: 15 units/acre</a:t>
            </a:r>
          </a:p>
          <a:p>
            <a:endParaRPr lang="en-US" sz="1700" dirty="0"/>
          </a:p>
        </p:txBody>
      </p:sp>
      <p:sp>
        <p:nvSpPr>
          <p:cNvPr id="8" name="Text Placeholder 7">
            <a:extLst>
              <a:ext uri="{FF2B5EF4-FFF2-40B4-BE49-F238E27FC236}">
                <a16:creationId xmlns:a16="http://schemas.microsoft.com/office/drawing/2014/main" id="{3E6F9A6D-D7DE-5621-FD75-4406BA64D80A}"/>
              </a:ext>
            </a:extLst>
          </p:cNvPr>
          <p:cNvSpPr>
            <a:spLocks noGrp="1"/>
          </p:cNvSpPr>
          <p:nvPr>
            <p:ph type="body" sz="quarter" idx="4294967295"/>
          </p:nvPr>
        </p:nvSpPr>
        <p:spPr>
          <a:xfrm>
            <a:off x="4827709" y="1145928"/>
            <a:ext cx="3064216" cy="1443248"/>
          </a:xfrm>
        </p:spPr>
        <p:txBody>
          <a:bodyPr>
            <a:normAutofit/>
          </a:bodyPr>
          <a:lstStyle/>
          <a:p>
            <a:pPr marL="0" indent="0" defTabSz="978408">
              <a:lnSpc>
                <a:spcPct val="120000"/>
              </a:lnSpc>
              <a:spcBef>
                <a:spcPts val="0"/>
              </a:spcBef>
              <a:spcAft>
                <a:spcPts val="0"/>
              </a:spcAft>
              <a:buNone/>
            </a:pPr>
            <a:r>
              <a:rPr lang="en-US" sz="1700" kern="1200" spc="11" baseline="0" dirty="0">
                <a:solidFill>
                  <a:schemeClr val="tx1"/>
                </a:solidFill>
                <a:latin typeface="+mn-lt"/>
                <a:ea typeface="+mn-ea"/>
                <a:cs typeface="+mn-cs"/>
              </a:rPr>
              <a:t>182 Pleasant Street </a:t>
            </a:r>
          </a:p>
          <a:p>
            <a:pPr marL="0" indent="0" defTabSz="978408">
              <a:lnSpc>
                <a:spcPct val="120000"/>
              </a:lnSpc>
              <a:spcBef>
                <a:spcPts val="0"/>
              </a:spcBef>
              <a:spcAft>
                <a:spcPts val="0"/>
              </a:spcAft>
              <a:buNone/>
            </a:pPr>
            <a:r>
              <a:rPr lang="en-US" sz="1700" kern="1200" spc="11" baseline="0" dirty="0">
                <a:solidFill>
                  <a:schemeClr val="tx1"/>
                </a:solidFill>
                <a:latin typeface="+mn-lt"/>
                <a:ea typeface="+mn-ea"/>
                <a:cs typeface="+mn-cs"/>
              </a:rPr>
              <a:t>No. of Units: 4</a:t>
            </a:r>
          </a:p>
          <a:p>
            <a:pPr marL="0" indent="0" defTabSz="978408">
              <a:lnSpc>
                <a:spcPct val="120000"/>
              </a:lnSpc>
              <a:spcBef>
                <a:spcPts val="0"/>
              </a:spcBef>
              <a:spcAft>
                <a:spcPts val="0"/>
              </a:spcAft>
              <a:buNone/>
            </a:pPr>
            <a:r>
              <a:rPr lang="en-US" sz="1700" kern="1200" spc="11" baseline="0" dirty="0">
                <a:solidFill>
                  <a:schemeClr val="tx1"/>
                </a:solidFill>
                <a:latin typeface="+mn-lt"/>
                <a:ea typeface="+mn-ea"/>
                <a:cs typeface="+mn-cs"/>
              </a:rPr>
              <a:t>Parcel Acreage: .216</a:t>
            </a:r>
          </a:p>
          <a:p>
            <a:pPr marL="0" indent="0" defTabSz="978408">
              <a:lnSpc>
                <a:spcPct val="120000"/>
              </a:lnSpc>
              <a:spcBef>
                <a:spcPts val="0"/>
              </a:spcBef>
              <a:spcAft>
                <a:spcPts val="0"/>
              </a:spcAft>
              <a:buNone/>
            </a:pPr>
            <a:r>
              <a:rPr lang="en-US" sz="1700" kern="1200" spc="11" baseline="0" dirty="0">
                <a:solidFill>
                  <a:schemeClr val="tx1"/>
                </a:solidFill>
                <a:latin typeface="+mn-lt"/>
                <a:ea typeface="+mn-ea"/>
                <a:cs typeface="+mn-cs"/>
              </a:rPr>
              <a:t>Density: 18 units/acre</a:t>
            </a:r>
          </a:p>
          <a:p>
            <a:endParaRPr lang="en-US" sz="1700" dirty="0"/>
          </a:p>
        </p:txBody>
      </p:sp>
      <p:pic>
        <p:nvPicPr>
          <p:cNvPr id="15" name="Content Placeholder 14">
            <a:extLst>
              <a:ext uri="{FF2B5EF4-FFF2-40B4-BE49-F238E27FC236}">
                <a16:creationId xmlns:a16="http://schemas.microsoft.com/office/drawing/2014/main" id="{6CB18B3C-E4F5-1B8D-D46B-D97EDC194CD7}"/>
              </a:ext>
            </a:extLst>
          </p:cNvPr>
          <p:cNvPicPr>
            <a:picLocks noGrp="1" noChangeAspect="1"/>
          </p:cNvPicPr>
          <p:nvPr>
            <p:ph sz="quarter" idx="4294967295"/>
          </p:nvPr>
        </p:nvPicPr>
        <p:blipFill>
          <a:blip r:embed="rId3"/>
          <a:stretch>
            <a:fillRect/>
          </a:stretch>
        </p:blipFill>
        <p:spPr>
          <a:xfrm>
            <a:off x="4827708" y="2830004"/>
            <a:ext cx="2760106" cy="2872833"/>
          </a:xfrm>
          <a:prstGeom prst="rect">
            <a:avLst/>
          </a:prstGeom>
        </p:spPr>
      </p:pic>
      <p:pic>
        <p:nvPicPr>
          <p:cNvPr id="3" name="Picture 2">
            <a:extLst>
              <a:ext uri="{FF2B5EF4-FFF2-40B4-BE49-F238E27FC236}">
                <a16:creationId xmlns:a16="http://schemas.microsoft.com/office/drawing/2014/main" id="{BA7A6CC5-A4E5-5DF9-DD21-4FD1CF54FA58}"/>
              </a:ext>
            </a:extLst>
          </p:cNvPr>
          <p:cNvPicPr>
            <a:picLocks noChangeAspect="1"/>
          </p:cNvPicPr>
          <p:nvPr/>
        </p:nvPicPr>
        <p:blipFill>
          <a:blip r:embed="rId4"/>
          <a:stretch>
            <a:fillRect/>
          </a:stretch>
        </p:blipFill>
        <p:spPr>
          <a:xfrm>
            <a:off x="7587815" y="2830004"/>
            <a:ext cx="3960718" cy="2882068"/>
          </a:xfrm>
          <a:prstGeom prst="rect">
            <a:avLst/>
          </a:prstGeom>
        </p:spPr>
      </p:pic>
      <p:sp>
        <p:nvSpPr>
          <p:cNvPr id="4" name="TextBox 3">
            <a:extLst>
              <a:ext uri="{FF2B5EF4-FFF2-40B4-BE49-F238E27FC236}">
                <a16:creationId xmlns:a16="http://schemas.microsoft.com/office/drawing/2014/main" id="{80B430E8-5A36-3ADF-114D-53392B0B014D}"/>
              </a:ext>
            </a:extLst>
          </p:cNvPr>
          <p:cNvSpPr txBox="1"/>
          <p:nvPr/>
        </p:nvSpPr>
        <p:spPr>
          <a:xfrm>
            <a:off x="8762645" y="1145928"/>
            <a:ext cx="2785888" cy="1881925"/>
          </a:xfrm>
          <a:prstGeom prst="rect">
            <a:avLst/>
          </a:prstGeom>
          <a:noFill/>
        </p:spPr>
        <p:txBody>
          <a:bodyPr wrap="square" rtlCol="0">
            <a:spAutoFit/>
          </a:bodyPr>
          <a:lstStyle/>
          <a:p>
            <a:pPr defTabSz="489204">
              <a:spcAft>
                <a:spcPts val="600"/>
              </a:spcAft>
            </a:pPr>
            <a:r>
              <a:rPr lang="en-US" sz="1926" kern="1200" dirty="0">
                <a:solidFill>
                  <a:schemeClr val="tx1"/>
                </a:solidFill>
                <a:latin typeface="+mn-lt"/>
                <a:ea typeface="+mn-ea"/>
                <a:cs typeface="+mn-cs"/>
              </a:rPr>
              <a:t>53 Allerton Place</a:t>
            </a:r>
          </a:p>
          <a:p>
            <a:pPr defTabSz="489204">
              <a:spcAft>
                <a:spcPts val="600"/>
              </a:spcAft>
            </a:pPr>
            <a:r>
              <a:rPr lang="en-US" sz="1926" kern="1200" dirty="0">
                <a:solidFill>
                  <a:schemeClr val="tx1"/>
                </a:solidFill>
                <a:latin typeface="+mn-lt"/>
                <a:ea typeface="+mn-ea"/>
                <a:cs typeface="+mn-cs"/>
              </a:rPr>
              <a:t>No. of Units: 4 </a:t>
            </a:r>
          </a:p>
          <a:p>
            <a:pPr defTabSz="489204">
              <a:spcAft>
                <a:spcPts val="600"/>
              </a:spcAft>
            </a:pPr>
            <a:r>
              <a:rPr lang="en-US" sz="1926" kern="1200" dirty="0">
                <a:solidFill>
                  <a:schemeClr val="tx1"/>
                </a:solidFill>
                <a:latin typeface="+mn-lt"/>
                <a:ea typeface="+mn-ea"/>
                <a:cs typeface="+mn-cs"/>
              </a:rPr>
              <a:t>Parcel Acreage .114</a:t>
            </a:r>
          </a:p>
          <a:p>
            <a:pPr defTabSz="489204">
              <a:spcAft>
                <a:spcPts val="600"/>
              </a:spcAft>
            </a:pPr>
            <a:r>
              <a:rPr lang="en-US" sz="1926" kern="1200" dirty="0">
                <a:solidFill>
                  <a:schemeClr val="tx1"/>
                </a:solidFill>
                <a:latin typeface="+mn-lt"/>
                <a:ea typeface="+mn-ea"/>
                <a:cs typeface="+mn-cs"/>
              </a:rPr>
              <a:t>Density: 35 units/acre </a:t>
            </a:r>
          </a:p>
          <a:p>
            <a:pPr defTabSz="489204">
              <a:spcAft>
                <a:spcPts val="600"/>
              </a:spcAft>
            </a:pPr>
            <a:r>
              <a:rPr lang="en-US" sz="1926" kern="1200" dirty="0">
                <a:solidFill>
                  <a:schemeClr val="tx1"/>
                </a:solidFill>
                <a:latin typeface="+mn-lt"/>
                <a:ea typeface="+mn-ea"/>
                <a:cs typeface="+mn-cs"/>
              </a:rPr>
              <a:t>  </a:t>
            </a:r>
            <a:endParaRPr lang="en-US" dirty="0"/>
          </a:p>
        </p:txBody>
      </p:sp>
    </p:spTree>
    <p:extLst>
      <p:ext uri="{BB962C8B-B14F-4D97-AF65-F5344CB8AC3E}">
        <p14:creationId xmlns:p14="http://schemas.microsoft.com/office/powerpoint/2010/main" val="3505763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F82D3C-A335-0342-484E-8282A165E849}"/>
              </a:ext>
            </a:extLst>
          </p:cNvPr>
          <p:cNvSpPr>
            <a:spLocks noGrp="1"/>
          </p:cNvSpPr>
          <p:nvPr>
            <p:ph type="body" idx="1"/>
          </p:nvPr>
        </p:nvSpPr>
        <p:spPr>
          <a:xfrm>
            <a:off x="805184" y="697584"/>
            <a:ext cx="3076351" cy="1747591"/>
          </a:xfrm>
        </p:spPr>
        <p:txBody>
          <a:bodyPr>
            <a:noAutofit/>
          </a:bodyPr>
          <a:lstStyle/>
          <a:p>
            <a:endParaRPr lang="en-US" sz="1600" dirty="0"/>
          </a:p>
          <a:p>
            <a:pPr>
              <a:lnSpc>
                <a:spcPct val="100000"/>
              </a:lnSpc>
              <a:spcAft>
                <a:spcPts val="0"/>
              </a:spcAft>
            </a:pPr>
            <a:endParaRPr lang="en-US" sz="1600" dirty="0"/>
          </a:p>
          <a:p>
            <a:pPr>
              <a:lnSpc>
                <a:spcPct val="100000"/>
              </a:lnSpc>
              <a:spcAft>
                <a:spcPts val="0"/>
              </a:spcAft>
            </a:pPr>
            <a:endParaRPr lang="en-US" sz="1600" dirty="0"/>
          </a:p>
          <a:p>
            <a:pPr>
              <a:lnSpc>
                <a:spcPct val="100000"/>
              </a:lnSpc>
              <a:spcAft>
                <a:spcPts val="0"/>
              </a:spcAft>
            </a:pPr>
            <a:endParaRPr lang="en-US" sz="1600" dirty="0"/>
          </a:p>
          <a:p>
            <a:pPr>
              <a:lnSpc>
                <a:spcPct val="100000"/>
              </a:lnSpc>
              <a:spcAft>
                <a:spcPts val="0"/>
              </a:spcAft>
            </a:pPr>
            <a:endParaRPr lang="en-US" sz="1600" dirty="0"/>
          </a:p>
          <a:p>
            <a:pPr>
              <a:lnSpc>
                <a:spcPct val="100000"/>
              </a:lnSpc>
              <a:spcAft>
                <a:spcPts val="0"/>
              </a:spcAft>
            </a:pPr>
            <a:r>
              <a:rPr lang="en-US" sz="1600" dirty="0"/>
              <a:t>8 Franklin Street</a:t>
            </a:r>
          </a:p>
          <a:p>
            <a:pPr>
              <a:lnSpc>
                <a:spcPct val="100000"/>
              </a:lnSpc>
              <a:spcAft>
                <a:spcPts val="0"/>
              </a:spcAft>
            </a:pPr>
            <a:r>
              <a:rPr lang="en-US" sz="1600" dirty="0"/>
              <a:t>No of Units: 20</a:t>
            </a:r>
          </a:p>
          <a:p>
            <a:pPr>
              <a:lnSpc>
                <a:spcPct val="100000"/>
              </a:lnSpc>
              <a:spcAft>
                <a:spcPts val="0"/>
              </a:spcAft>
            </a:pPr>
            <a:r>
              <a:rPr lang="en-US" sz="1600" dirty="0"/>
              <a:t>Parcel Acreage: 0.477</a:t>
            </a:r>
          </a:p>
          <a:p>
            <a:pPr>
              <a:lnSpc>
                <a:spcPct val="100000"/>
              </a:lnSpc>
              <a:spcAft>
                <a:spcPts val="0"/>
              </a:spcAft>
            </a:pPr>
            <a:r>
              <a:rPr lang="en-US" sz="1600" dirty="0"/>
              <a:t>Density: 41 units/acre</a:t>
            </a:r>
          </a:p>
          <a:p>
            <a:r>
              <a:rPr lang="en-US" sz="1600" dirty="0"/>
              <a:t> </a:t>
            </a:r>
          </a:p>
          <a:p>
            <a:endParaRPr lang="en-US" sz="1600" dirty="0"/>
          </a:p>
        </p:txBody>
      </p:sp>
      <p:pic>
        <p:nvPicPr>
          <p:cNvPr id="8" name="Content Placeholder 7">
            <a:extLst>
              <a:ext uri="{FF2B5EF4-FFF2-40B4-BE49-F238E27FC236}">
                <a16:creationId xmlns:a16="http://schemas.microsoft.com/office/drawing/2014/main" id="{7B681D29-4D5E-A6D4-13B2-60C50A45196A}"/>
              </a:ext>
            </a:extLst>
          </p:cNvPr>
          <p:cNvPicPr>
            <a:picLocks noGrp="1" noChangeAspect="1"/>
          </p:cNvPicPr>
          <p:nvPr>
            <p:ph sz="half" idx="2"/>
          </p:nvPr>
        </p:nvPicPr>
        <p:blipFill>
          <a:blip r:embed="rId2"/>
          <a:stretch>
            <a:fillRect/>
          </a:stretch>
        </p:blipFill>
        <p:spPr>
          <a:xfrm>
            <a:off x="858352" y="2900515"/>
            <a:ext cx="3300600" cy="2473995"/>
          </a:xfrm>
          <a:prstGeom prst="rect">
            <a:avLst/>
          </a:prstGeom>
        </p:spPr>
      </p:pic>
      <p:sp>
        <p:nvSpPr>
          <p:cNvPr id="5" name="Text Placeholder 4">
            <a:extLst>
              <a:ext uri="{FF2B5EF4-FFF2-40B4-BE49-F238E27FC236}">
                <a16:creationId xmlns:a16="http://schemas.microsoft.com/office/drawing/2014/main" id="{75651FA1-D079-0902-D507-43E5A91FB909}"/>
              </a:ext>
            </a:extLst>
          </p:cNvPr>
          <p:cNvSpPr>
            <a:spLocks noGrp="1"/>
          </p:cNvSpPr>
          <p:nvPr>
            <p:ph type="body" sz="quarter" idx="3"/>
          </p:nvPr>
        </p:nvSpPr>
        <p:spPr>
          <a:xfrm>
            <a:off x="3984171" y="584462"/>
            <a:ext cx="3076351" cy="1622710"/>
          </a:xfrm>
        </p:spPr>
        <p:txBody>
          <a:bodyPr>
            <a:norm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000000"/>
                </a:solidFill>
                <a:latin typeface="+mj-lt"/>
                <a:ea typeface="Georgia"/>
                <a:cs typeface="Georgia"/>
                <a:sym typeface="Georgia"/>
              </a:rPr>
              <a:t>Bradford Court </a:t>
            </a:r>
          </a:p>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000000"/>
                </a:solidFill>
                <a:latin typeface="+mj-lt"/>
                <a:ea typeface="Georgia"/>
                <a:cs typeface="Georgia"/>
                <a:sym typeface="Georgia"/>
              </a:rPr>
              <a:t>Residential Units: 23</a:t>
            </a:r>
          </a:p>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000000"/>
                </a:solidFill>
                <a:latin typeface="+mj-lt"/>
                <a:ea typeface="Georgia"/>
                <a:cs typeface="Georgia"/>
                <a:sym typeface="Georgia"/>
              </a:rPr>
              <a:t>Parcel Acreage: .977 total</a:t>
            </a:r>
          </a:p>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000000"/>
                </a:solidFill>
                <a:latin typeface="+mj-lt"/>
                <a:ea typeface="Georgia"/>
                <a:cs typeface="Georgia"/>
                <a:sym typeface="Georgia"/>
              </a:rPr>
              <a:t>Parcel Density: 23 units/acre</a:t>
            </a:r>
          </a:p>
          <a:p>
            <a:pPr marL="0" marR="0" lvl="0" indent="0" algn="l" rtl="0">
              <a:lnSpc>
                <a:spcPct val="100000"/>
              </a:lnSpc>
              <a:spcBef>
                <a:spcPts val="0"/>
              </a:spcBef>
              <a:spcAft>
                <a:spcPts val="0"/>
              </a:spcAft>
              <a:buClr>
                <a:srgbClr val="000000"/>
              </a:buClr>
              <a:buSzPts val="1400"/>
              <a:buFont typeface="Arial"/>
              <a:buNone/>
            </a:pPr>
            <a:endParaRPr lang="en-US" sz="1600" b="0" i="0" u="none" strike="noStrike" cap="none" dirty="0">
              <a:solidFill>
                <a:srgbClr val="000000"/>
              </a:solidFill>
              <a:latin typeface="+mj-lt"/>
              <a:ea typeface="Georgia"/>
              <a:cs typeface="Georgia"/>
              <a:sym typeface="Georgia"/>
            </a:endParaRPr>
          </a:p>
        </p:txBody>
      </p:sp>
      <p:pic>
        <p:nvPicPr>
          <p:cNvPr id="7" name="Content Placeholder 6">
            <a:extLst>
              <a:ext uri="{FF2B5EF4-FFF2-40B4-BE49-F238E27FC236}">
                <a16:creationId xmlns:a16="http://schemas.microsoft.com/office/drawing/2014/main" id="{83AA02F3-AF0B-E202-DC43-AE2C403EBD48}"/>
              </a:ext>
            </a:extLst>
          </p:cNvPr>
          <p:cNvPicPr>
            <a:picLocks noGrp="1" noChangeAspect="1"/>
          </p:cNvPicPr>
          <p:nvPr>
            <p:ph sz="quarter" idx="4"/>
          </p:nvPr>
        </p:nvPicPr>
        <p:blipFill>
          <a:blip r:embed="rId3"/>
          <a:stretch>
            <a:fillRect/>
          </a:stretch>
        </p:blipFill>
        <p:spPr>
          <a:xfrm>
            <a:off x="4158952" y="2896101"/>
            <a:ext cx="3300866" cy="2478409"/>
          </a:xfrm>
          <a:prstGeom prst="rect">
            <a:avLst/>
          </a:prstGeom>
        </p:spPr>
      </p:pic>
      <p:pic>
        <p:nvPicPr>
          <p:cNvPr id="2" name="Picture 1">
            <a:extLst>
              <a:ext uri="{FF2B5EF4-FFF2-40B4-BE49-F238E27FC236}">
                <a16:creationId xmlns:a16="http://schemas.microsoft.com/office/drawing/2014/main" id="{DC02C911-8E61-71F8-2900-7CDB0775AAF0}"/>
              </a:ext>
            </a:extLst>
          </p:cNvPr>
          <p:cNvPicPr>
            <a:picLocks noChangeAspect="1"/>
          </p:cNvPicPr>
          <p:nvPr/>
        </p:nvPicPr>
        <p:blipFill>
          <a:blip r:embed="rId4"/>
          <a:stretch>
            <a:fillRect/>
          </a:stretch>
        </p:blipFill>
        <p:spPr>
          <a:xfrm>
            <a:off x="7478013" y="2846059"/>
            <a:ext cx="3117371" cy="2528451"/>
          </a:xfrm>
          <a:prstGeom prst="rect">
            <a:avLst/>
          </a:prstGeom>
        </p:spPr>
      </p:pic>
      <p:sp>
        <p:nvSpPr>
          <p:cNvPr id="11" name="TextBox 10">
            <a:extLst>
              <a:ext uri="{FF2B5EF4-FFF2-40B4-BE49-F238E27FC236}">
                <a16:creationId xmlns:a16="http://schemas.microsoft.com/office/drawing/2014/main" id="{C0948B35-820F-82E5-4511-693ADFB4812B}"/>
              </a:ext>
            </a:extLst>
          </p:cNvPr>
          <p:cNvSpPr txBox="1"/>
          <p:nvPr/>
        </p:nvSpPr>
        <p:spPr>
          <a:xfrm>
            <a:off x="7439250" y="989814"/>
            <a:ext cx="3076351" cy="1138773"/>
          </a:xfrm>
          <a:prstGeom prst="rect">
            <a:avLst/>
          </a:prstGeom>
          <a:noFill/>
        </p:spPr>
        <p:txBody>
          <a:bodyPr wrap="square" rtlCol="0">
            <a:spAutoFit/>
          </a:bodyPr>
          <a:lstStyle/>
          <a:p>
            <a:r>
              <a:rPr lang="en-US" sz="1700" dirty="0"/>
              <a:t>78 Pleasant Street </a:t>
            </a:r>
          </a:p>
          <a:p>
            <a:r>
              <a:rPr lang="en-US" sz="1700" dirty="0"/>
              <a:t>No. of Units: 10</a:t>
            </a:r>
          </a:p>
          <a:p>
            <a:r>
              <a:rPr lang="en-US" sz="1700" dirty="0"/>
              <a:t>Parcel Acreage: .20</a:t>
            </a:r>
          </a:p>
          <a:p>
            <a:r>
              <a:rPr lang="en-US" sz="1700" dirty="0"/>
              <a:t>Density: 50 units/acre</a:t>
            </a:r>
          </a:p>
        </p:txBody>
      </p:sp>
      <p:pic>
        <p:nvPicPr>
          <p:cNvPr id="4" name="Picture 3">
            <a:extLst>
              <a:ext uri="{FF2B5EF4-FFF2-40B4-BE49-F238E27FC236}">
                <a16:creationId xmlns:a16="http://schemas.microsoft.com/office/drawing/2014/main" id="{DA52654D-CD9A-94BA-7AA8-A2D85BDD4FA3}"/>
              </a:ext>
            </a:extLst>
          </p:cNvPr>
          <p:cNvPicPr>
            <a:picLocks noChangeAspect="1"/>
          </p:cNvPicPr>
          <p:nvPr/>
        </p:nvPicPr>
        <p:blipFill>
          <a:blip r:embed="rId5"/>
          <a:stretch>
            <a:fillRect/>
          </a:stretch>
        </p:blipFill>
        <p:spPr>
          <a:xfrm>
            <a:off x="4205183" y="2907132"/>
            <a:ext cx="3208404" cy="2406303"/>
          </a:xfrm>
          <a:prstGeom prst="rect">
            <a:avLst/>
          </a:prstGeom>
        </p:spPr>
      </p:pic>
    </p:spTree>
    <p:extLst>
      <p:ext uri="{BB962C8B-B14F-4D97-AF65-F5344CB8AC3E}">
        <p14:creationId xmlns:p14="http://schemas.microsoft.com/office/powerpoint/2010/main" val="1562721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74649B-1458-5F43-CFAF-970CDCE91BAB}"/>
              </a:ext>
            </a:extLst>
          </p:cNvPr>
          <p:cNvSpPr>
            <a:spLocks noGrp="1"/>
          </p:cNvSpPr>
          <p:nvPr>
            <p:ph type="body" idx="1"/>
          </p:nvPr>
        </p:nvSpPr>
        <p:spPr>
          <a:xfrm>
            <a:off x="727904" y="1145628"/>
            <a:ext cx="3450233" cy="1299547"/>
          </a:xfrm>
        </p:spPr>
        <p:txBody>
          <a:bodyPr>
            <a:noAutofit/>
          </a:bodyPr>
          <a:lstStyle/>
          <a:p>
            <a:r>
              <a:rPr lang="en-US" sz="1800" dirty="0"/>
              <a:t>29 Pleasant Street  </a:t>
            </a:r>
          </a:p>
          <a:p>
            <a:r>
              <a:rPr lang="en-US" sz="1800" dirty="0"/>
              <a:t>No. of Units: 9 </a:t>
            </a:r>
          </a:p>
          <a:p>
            <a:r>
              <a:rPr lang="en-US" sz="1800" dirty="0"/>
              <a:t>Size of parcel: .08 acres </a:t>
            </a:r>
          </a:p>
          <a:p>
            <a:r>
              <a:rPr lang="en-US" sz="1800" dirty="0"/>
              <a:t>Density: 112 units/acre</a:t>
            </a:r>
          </a:p>
          <a:p>
            <a:r>
              <a:rPr lang="en-US" sz="1800" dirty="0"/>
              <a:t>1 bedroom units </a:t>
            </a:r>
          </a:p>
        </p:txBody>
      </p:sp>
      <p:pic>
        <p:nvPicPr>
          <p:cNvPr id="7" name="Content Placeholder 6">
            <a:extLst>
              <a:ext uri="{FF2B5EF4-FFF2-40B4-BE49-F238E27FC236}">
                <a16:creationId xmlns:a16="http://schemas.microsoft.com/office/drawing/2014/main" id="{327D52B7-A270-80CB-B71F-4FBC60CFFC58}"/>
              </a:ext>
            </a:extLst>
          </p:cNvPr>
          <p:cNvPicPr>
            <a:picLocks noGrp="1" noChangeAspect="1"/>
          </p:cNvPicPr>
          <p:nvPr>
            <p:ph sz="half" idx="2"/>
          </p:nvPr>
        </p:nvPicPr>
        <p:blipFill>
          <a:blip r:embed="rId2"/>
          <a:stretch>
            <a:fillRect/>
          </a:stretch>
        </p:blipFill>
        <p:spPr>
          <a:xfrm>
            <a:off x="416689" y="3366137"/>
            <a:ext cx="3766144" cy="2654059"/>
          </a:xfrm>
          <a:prstGeom prst="rect">
            <a:avLst/>
          </a:prstGeom>
        </p:spPr>
      </p:pic>
      <p:sp>
        <p:nvSpPr>
          <p:cNvPr id="5" name="Text Placeholder 4">
            <a:extLst>
              <a:ext uri="{FF2B5EF4-FFF2-40B4-BE49-F238E27FC236}">
                <a16:creationId xmlns:a16="http://schemas.microsoft.com/office/drawing/2014/main" id="{C8A8257A-EDCB-0F2E-6C5F-2047EC29FCDC}"/>
              </a:ext>
            </a:extLst>
          </p:cNvPr>
          <p:cNvSpPr>
            <a:spLocks noGrp="1"/>
          </p:cNvSpPr>
          <p:nvPr>
            <p:ph type="body" sz="quarter" idx="3"/>
          </p:nvPr>
        </p:nvSpPr>
        <p:spPr>
          <a:xfrm>
            <a:off x="4351105" y="1226916"/>
            <a:ext cx="3281962" cy="1539433"/>
          </a:xfrm>
        </p:spPr>
        <p:txBody>
          <a:bodyPr>
            <a:noAutofit/>
          </a:bodyPr>
          <a:lstStyle/>
          <a:p>
            <a:endParaRPr lang="en-US" dirty="0"/>
          </a:p>
          <a:p>
            <a:endParaRPr lang="en-US" dirty="0"/>
          </a:p>
          <a:p>
            <a:endParaRPr lang="en-US" dirty="0"/>
          </a:p>
          <a:p>
            <a:endParaRPr lang="en-US" dirty="0"/>
          </a:p>
          <a:p>
            <a:endParaRPr lang="en-US" dirty="0"/>
          </a:p>
          <a:p>
            <a:endParaRPr lang="en-US" dirty="0"/>
          </a:p>
          <a:p>
            <a:r>
              <a:rPr lang="en-US" sz="1800" dirty="0"/>
              <a:t>52 Washington Street</a:t>
            </a:r>
          </a:p>
          <a:p>
            <a:r>
              <a:rPr lang="en-US" sz="1800" dirty="0"/>
              <a:t>No. of Units: 9 </a:t>
            </a:r>
          </a:p>
          <a:p>
            <a:r>
              <a:rPr lang="en-US" sz="1800" dirty="0"/>
              <a:t>Size of parcel: .09 acres </a:t>
            </a:r>
          </a:p>
          <a:p>
            <a:r>
              <a:rPr lang="en-US" sz="1800" dirty="0"/>
              <a:t>Density 100 units/acre</a:t>
            </a:r>
          </a:p>
          <a:p>
            <a:r>
              <a:rPr lang="en-US" dirty="0"/>
              <a:t>1- &amp; 2-bedroom units</a:t>
            </a:r>
          </a:p>
        </p:txBody>
      </p:sp>
      <p:pic>
        <p:nvPicPr>
          <p:cNvPr id="9" name="Content Placeholder 8">
            <a:extLst>
              <a:ext uri="{FF2B5EF4-FFF2-40B4-BE49-F238E27FC236}">
                <a16:creationId xmlns:a16="http://schemas.microsoft.com/office/drawing/2014/main" id="{ED1746C2-7580-488A-EE47-D4E71FE94799}"/>
              </a:ext>
            </a:extLst>
          </p:cNvPr>
          <p:cNvPicPr>
            <a:picLocks noGrp="1" noChangeAspect="1"/>
          </p:cNvPicPr>
          <p:nvPr>
            <p:ph sz="quarter" idx="4"/>
          </p:nvPr>
        </p:nvPicPr>
        <p:blipFill>
          <a:blip r:embed="rId3"/>
          <a:stretch>
            <a:fillRect/>
          </a:stretch>
        </p:blipFill>
        <p:spPr>
          <a:xfrm>
            <a:off x="7632700" y="3429000"/>
            <a:ext cx="2974975" cy="2591196"/>
          </a:xfrm>
          <a:prstGeom prst="rect">
            <a:avLst/>
          </a:prstGeom>
        </p:spPr>
      </p:pic>
      <p:pic>
        <p:nvPicPr>
          <p:cNvPr id="6" name="Picture 5">
            <a:extLst>
              <a:ext uri="{FF2B5EF4-FFF2-40B4-BE49-F238E27FC236}">
                <a16:creationId xmlns:a16="http://schemas.microsoft.com/office/drawing/2014/main" id="{76940292-6A1C-4DF4-E2DF-02B70C48F690}"/>
              </a:ext>
            </a:extLst>
          </p:cNvPr>
          <p:cNvPicPr>
            <a:picLocks noChangeAspect="1"/>
          </p:cNvPicPr>
          <p:nvPr/>
        </p:nvPicPr>
        <p:blipFill>
          <a:blip r:embed="rId4"/>
          <a:stretch>
            <a:fillRect/>
          </a:stretch>
        </p:blipFill>
        <p:spPr>
          <a:xfrm>
            <a:off x="4182833" y="3429000"/>
            <a:ext cx="3450233" cy="2591196"/>
          </a:xfrm>
          <a:prstGeom prst="rect">
            <a:avLst/>
          </a:prstGeom>
        </p:spPr>
      </p:pic>
      <p:sp>
        <p:nvSpPr>
          <p:cNvPr id="10" name="TextBox 9">
            <a:extLst>
              <a:ext uri="{FF2B5EF4-FFF2-40B4-BE49-F238E27FC236}">
                <a16:creationId xmlns:a16="http://schemas.microsoft.com/office/drawing/2014/main" id="{AC15D023-E780-9880-B7DA-A0E71E9A1F44}"/>
              </a:ext>
            </a:extLst>
          </p:cNvPr>
          <p:cNvSpPr txBox="1"/>
          <p:nvPr/>
        </p:nvSpPr>
        <p:spPr>
          <a:xfrm>
            <a:off x="7743463" y="1145628"/>
            <a:ext cx="2864212" cy="1200329"/>
          </a:xfrm>
          <a:prstGeom prst="rect">
            <a:avLst/>
          </a:prstGeom>
          <a:noFill/>
        </p:spPr>
        <p:txBody>
          <a:bodyPr wrap="square" rtlCol="0">
            <a:spAutoFit/>
          </a:bodyPr>
          <a:lstStyle/>
          <a:p>
            <a:r>
              <a:rPr lang="en-US" dirty="0"/>
              <a:t>18 /20 Darling Street</a:t>
            </a:r>
          </a:p>
          <a:p>
            <a:r>
              <a:rPr lang="en-US" dirty="0"/>
              <a:t>No. of Units: 5</a:t>
            </a:r>
          </a:p>
          <a:p>
            <a:r>
              <a:rPr lang="en-US" dirty="0"/>
              <a:t> Size of Parcel .208 acres </a:t>
            </a:r>
          </a:p>
          <a:p>
            <a:r>
              <a:rPr lang="en-US" dirty="0"/>
              <a:t>Density: 24 units/acre </a:t>
            </a:r>
          </a:p>
        </p:txBody>
      </p:sp>
    </p:spTree>
    <p:extLst>
      <p:ext uri="{BB962C8B-B14F-4D97-AF65-F5344CB8AC3E}">
        <p14:creationId xmlns:p14="http://schemas.microsoft.com/office/powerpoint/2010/main" val="4117408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DC6E4F-74AB-761A-C795-A0966B20D07D}"/>
              </a:ext>
            </a:extLst>
          </p:cNvPr>
          <p:cNvSpPr>
            <a:spLocks noGrp="1"/>
          </p:cNvSpPr>
          <p:nvPr>
            <p:ph type="body" idx="1"/>
          </p:nvPr>
        </p:nvSpPr>
        <p:spPr>
          <a:xfrm>
            <a:off x="1261872" y="1194318"/>
            <a:ext cx="4480560" cy="1250857"/>
          </a:xfrm>
        </p:spPr>
        <p:txBody>
          <a:bodyPr>
            <a:normAutofit fontScale="92500" lnSpcReduction="10000"/>
          </a:bodyPr>
          <a:lstStyle/>
          <a:p>
            <a:r>
              <a:rPr lang="en-US" dirty="0"/>
              <a:t>28 Darling Street</a:t>
            </a:r>
          </a:p>
          <a:p>
            <a:r>
              <a:rPr lang="en-US" dirty="0"/>
              <a:t>No. of Units: 5 </a:t>
            </a:r>
          </a:p>
          <a:p>
            <a:r>
              <a:rPr lang="en-US" dirty="0"/>
              <a:t>Parcel Size: .09 acre</a:t>
            </a:r>
          </a:p>
          <a:p>
            <a:r>
              <a:rPr lang="en-US" dirty="0"/>
              <a:t>55 units per acre  </a:t>
            </a:r>
          </a:p>
        </p:txBody>
      </p:sp>
      <p:pic>
        <p:nvPicPr>
          <p:cNvPr id="7" name="Content Placeholder 6">
            <a:extLst>
              <a:ext uri="{FF2B5EF4-FFF2-40B4-BE49-F238E27FC236}">
                <a16:creationId xmlns:a16="http://schemas.microsoft.com/office/drawing/2014/main" id="{97980FAF-3D0F-E809-5A6F-FB1288BF91FE}"/>
              </a:ext>
            </a:extLst>
          </p:cNvPr>
          <p:cNvPicPr>
            <a:picLocks noGrp="1" noChangeAspect="1"/>
          </p:cNvPicPr>
          <p:nvPr>
            <p:ph sz="half" idx="2"/>
          </p:nvPr>
        </p:nvPicPr>
        <p:blipFill>
          <a:blip r:embed="rId2"/>
          <a:stretch>
            <a:fillRect/>
          </a:stretch>
        </p:blipFill>
        <p:spPr>
          <a:xfrm>
            <a:off x="1262063" y="2660253"/>
            <a:ext cx="4479925" cy="3359943"/>
          </a:xfrm>
          <a:prstGeom prst="rect">
            <a:avLst/>
          </a:prstGeom>
        </p:spPr>
      </p:pic>
      <p:sp>
        <p:nvSpPr>
          <p:cNvPr id="5" name="Text Placeholder 4">
            <a:extLst>
              <a:ext uri="{FF2B5EF4-FFF2-40B4-BE49-F238E27FC236}">
                <a16:creationId xmlns:a16="http://schemas.microsoft.com/office/drawing/2014/main" id="{563129A3-F2AA-3791-B0A1-414F3BD0107E}"/>
              </a:ext>
            </a:extLst>
          </p:cNvPr>
          <p:cNvSpPr>
            <a:spLocks noGrp="1"/>
          </p:cNvSpPr>
          <p:nvPr>
            <p:ph type="body" sz="quarter" idx="3"/>
          </p:nvPr>
        </p:nvSpPr>
        <p:spPr>
          <a:xfrm>
            <a:off x="6126480" y="1268963"/>
            <a:ext cx="4480560" cy="1176212"/>
          </a:xfrm>
        </p:spPr>
        <p:txBody>
          <a:bodyPr>
            <a:normAutofit fontScale="92500" lnSpcReduction="10000"/>
          </a:bodyPr>
          <a:lstStyle/>
          <a:p>
            <a:r>
              <a:rPr lang="en-US" dirty="0"/>
              <a:t>59 Gregory Street</a:t>
            </a:r>
          </a:p>
          <a:p>
            <a:r>
              <a:rPr lang="en-US" dirty="0"/>
              <a:t>No of Units 4 </a:t>
            </a:r>
          </a:p>
          <a:p>
            <a:r>
              <a:rPr lang="en-US" dirty="0"/>
              <a:t>Parcel Size:  .188 </a:t>
            </a:r>
          </a:p>
          <a:p>
            <a:r>
              <a:rPr lang="en-US" dirty="0"/>
              <a:t>21 units per acre </a:t>
            </a:r>
          </a:p>
        </p:txBody>
      </p:sp>
      <p:pic>
        <p:nvPicPr>
          <p:cNvPr id="8" name="Content Placeholder 7">
            <a:extLst>
              <a:ext uri="{FF2B5EF4-FFF2-40B4-BE49-F238E27FC236}">
                <a16:creationId xmlns:a16="http://schemas.microsoft.com/office/drawing/2014/main" id="{2655D144-4301-EE37-301F-941B01139C4C}"/>
              </a:ext>
            </a:extLst>
          </p:cNvPr>
          <p:cNvPicPr>
            <a:picLocks noGrp="1" noChangeAspect="1"/>
          </p:cNvPicPr>
          <p:nvPr>
            <p:ph sz="quarter" idx="4"/>
          </p:nvPr>
        </p:nvPicPr>
        <p:blipFill>
          <a:blip r:embed="rId3"/>
          <a:stretch>
            <a:fillRect/>
          </a:stretch>
        </p:blipFill>
        <p:spPr>
          <a:xfrm>
            <a:off x="6126163" y="2659658"/>
            <a:ext cx="4481512" cy="3361134"/>
          </a:xfrm>
          <a:prstGeom prst="rect">
            <a:avLst/>
          </a:prstGeom>
        </p:spPr>
      </p:pic>
    </p:spTree>
    <p:extLst>
      <p:ext uri="{BB962C8B-B14F-4D97-AF65-F5344CB8AC3E}">
        <p14:creationId xmlns:p14="http://schemas.microsoft.com/office/powerpoint/2010/main" val="375663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FAF0FC0-68A7-CB68-9FB6-C02C118DF85D}"/>
              </a:ext>
            </a:extLst>
          </p:cNvPr>
          <p:cNvSpPr>
            <a:spLocks noGrp="1"/>
          </p:cNvSpPr>
          <p:nvPr>
            <p:ph type="body" idx="1"/>
          </p:nvPr>
        </p:nvSpPr>
        <p:spPr>
          <a:xfrm>
            <a:off x="428264" y="528838"/>
            <a:ext cx="3420481" cy="1496733"/>
          </a:xfrm>
        </p:spPr>
        <p:txBody>
          <a:bodyPr>
            <a:normAutofit/>
          </a:bodyPr>
          <a:lstStyle/>
          <a:p>
            <a:r>
              <a:rPr lang="en-US" dirty="0"/>
              <a:t>Reserve at Olivers Pond </a:t>
            </a:r>
          </a:p>
          <a:p>
            <a:r>
              <a:rPr lang="en-US" dirty="0"/>
              <a:t>No of Units: 20  </a:t>
            </a:r>
          </a:p>
          <a:p>
            <a:r>
              <a:rPr lang="en-US" dirty="0"/>
              <a:t>Density:13 units per acre </a:t>
            </a:r>
          </a:p>
          <a:p>
            <a:endParaRPr lang="en-US" dirty="0"/>
          </a:p>
        </p:txBody>
      </p:sp>
      <p:pic>
        <p:nvPicPr>
          <p:cNvPr id="2" name="Content Placeholder 1">
            <a:extLst>
              <a:ext uri="{FF2B5EF4-FFF2-40B4-BE49-F238E27FC236}">
                <a16:creationId xmlns:a16="http://schemas.microsoft.com/office/drawing/2014/main" id="{3865D57D-9098-6C1A-38E6-247B627371DF}"/>
              </a:ext>
            </a:extLst>
          </p:cNvPr>
          <p:cNvPicPr>
            <a:picLocks noGrp="1" noChangeAspect="1"/>
          </p:cNvPicPr>
          <p:nvPr>
            <p:ph sz="quarter" idx="4"/>
          </p:nvPr>
        </p:nvPicPr>
        <p:blipFill>
          <a:blip r:embed="rId2"/>
          <a:stretch>
            <a:fillRect/>
          </a:stretch>
        </p:blipFill>
        <p:spPr>
          <a:xfrm>
            <a:off x="3408908" y="2842179"/>
            <a:ext cx="4103062" cy="2725244"/>
          </a:xfrm>
          <a:prstGeom prst="rect">
            <a:avLst/>
          </a:prstGeom>
        </p:spPr>
      </p:pic>
      <p:sp>
        <p:nvSpPr>
          <p:cNvPr id="19" name="Text Placeholder 14">
            <a:extLst>
              <a:ext uri="{FF2B5EF4-FFF2-40B4-BE49-F238E27FC236}">
                <a16:creationId xmlns:a16="http://schemas.microsoft.com/office/drawing/2014/main" id="{64FEF2D9-3F33-6371-7364-5997ACA1BC00}"/>
              </a:ext>
            </a:extLst>
          </p:cNvPr>
          <p:cNvSpPr>
            <a:spLocks noGrp="1"/>
          </p:cNvSpPr>
          <p:nvPr>
            <p:ph type="body" sz="quarter" idx="3"/>
          </p:nvPr>
        </p:nvSpPr>
        <p:spPr>
          <a:xfrm>
            <a:off x="3848745" y="891251"/>
            <a:ext cx="3964166" cy="1553499"/>
          </a:xfrm>
        </p:spPr>
        <p:txBody>
          <a:bodyPr>
            <a:normAutofit/>
          </a:bodyPr>
          <a:lstStyle/>
          <a:p>
            <a:r>
              <a:rPr lang="en-US" dirty="0"/>
              <a:t>Marblehead Highlands</a:t>
            </a:r>
          </a:p>
          <a:p>
            <a:r>
              <a:rPr lang="en-US" dirty="0"/>
              <a:t>No. of Units: 88</a:t>
            </a:r>
          </a:p>
          <a:p>
            <a:r>
              <a:rPr lang="en-US" dirty="0"/>
              <a:t>Parcel size: 4.4 acres</a:t>
            </a:r>
          </a:p>
          <a:p>
            <a:r>
              <a:rPr lang="en-US" dirty="0"/>
              <a:t>Density: 20 units per acre</a:t>
            </a:r>
          </a:p>
          <a:p>
            <a:endParaRPr lang="en-US" dirty="0"/>
          </a:p>
        </p:txBody>
      </p:sp>
      <p:pic>
        <p:nvPicPr>
          <p:cNvPr id="25" name="Content Placeholder 24">
            <a:extLst>
              <a:ext uri="{FF2B5EF4-FFF2-40B4-BE49-F238E27FC236}">
                <a16:creationId xmlns:a16="http://schemas.microsoft.com/office/drawing/2014/main" id="{9FBFC731-685F-1A34-26A5-0FC89910862B}"/>
              </a:ext>
            </a:extLst>
          </p:cNvPr>
          <p:cNvPicPr>
            <a:picLocks noGrp="1" noChangeAspect="1"/>
          </p:cNvPicPr>
          <p:nvPr>
            <p:ph sz="half" idx="2"/>
          </p:nvPr>
        </p:nvPicPr>
        <p:blipFill>
          <a:blip r:embed="rId3"/>
          <a:stretch>
            <a:fillRect/>
          </a:stretch>
        </p:blipFill>
        <p:spPr>
          <a:xfrm>
            <a:off x="150418" y="2842178"/>
            <a:ext cx="3675125" cy="2725243"/>
          </a:xfrm>
          <a:prstGeom prst="rect">
            <a:avLst/>
          </a:prstGeom>
        </p:spPr>
      </p:pic>
      <p:pic>
        <p:nvPicPr>
          <p:cNvPr id="3" name="Picture 2">
            <a:extLst>
              <a:ext uri="{FF2B5EF4-FFF2-40B4-BE49-F238E27FC236}">
                <a16:creationId xmlns:a16="http://schemas.microsoft.com/office/drawing/2014/main" id="{7DABB360-817F-9D9F-FBF7-55941AC9814E}"/>
              </a:ext>
            </a:extLst>
          </p:cNvPr>
          <p:cNvPicPr>
            <a:picLocks noChangeAspect="1"/>
          </p:cNvPicPr>
          <p:nvPr/>
        </p:nvPicPr>
        <p:blipFill>
          <a:blip r:embed="rId4"/>
          <a:stretch>
            <a:fillRect/>
          </a:stretch>
        </p:blipFill>
        <p:spPr>
          <a:xfrm>
            <a:off x="7511970" y="2842179"/>
            <a:ext cx="3628721" cy="2725244"/>
          </a:xfrm>
          <a:prstGeom prst="rect">
            <a:avLst/>
          </a:prstGeom>
        </p:spPr>
      </p:pic>
      <p:sp>
        <p:nvSpPr>
          <p:cNvPr id="4" name="TextBox 3">
            <a:extLst>
              <a:ext uri="{FF2B5EF4-FFF2-40B4-BE49-F238E27FC236}">
                <a16:creationId xmlns:a16="http://schemas.microsoft.com/office/drawing/2014/main" id="{C9E30E7D-B19E-4E34-A819-E414AA3409EC}"/>
              </a:ext>
            </a:extLst>
          </p:cNvPr>
          <p:cNvSpPr txBox="1"/>
          <p:nvPr/>
        </p:nvSpPr>
        <p:spPr>
          <a:xfrm>
            <a:off x="7946796" y="528838"/>
            <a:ext cx="2790334" cy="1477328"/>
          </a:xfrm>
          <a:prstGeom prst="rect">
            <a:avLst/>
          </a:prstGeom>
          <a:noFill/>
        </p:spPr>
        <p:txBody>
          <a:bodyPr wrap="square" rtlCol="0">
            <a:spAutoFit/>
          </a:bodyPr>
          <a:lstStyle/>
          <a:p>
            <a:endParaRPr lang="en-US" dirty="0"/>
          </a:p>
          <a:p>
            <a:r>
              <a:rPr lang="en-US" dirty="0"/>
              <a:t>217 Washington </a:t>
            </a:r>
          </a:p>
          <a:p>
            <a:r>
              <a:rPr lang="en-US" dirty="0"/>
              <a:t>No of Units: 7</a:t>
            </a:r>
          </a:p>
          <a:p>
            <a:r>
              <a:rPr lang="en-US" dirty="0"/>
              <a:t>Parcel Size: .092 acres</a:t>
            </a:r>
          </a:p>
          <a:p>
            <a:r>
              <a:rPr lang="en-US" dirty="0"/>
              <a:t>Density: 76 units/acre </a:t>
            </a:r>
          </a:p>
        </p:txBody>
      </p:sp>
    </p:spTree>
    <p:extLst>
      <p:ext uri="{BB962C8B-B14F-4D97-AF65-F5344CB8AC3E}">
        <p14:creationId xmlns:p14="http://schemas.microsoft.com/office/powerpoint/2010/main" val="3911317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9294" y="275208"/>
            <a:ext cx="4605490" cy="2273257"/>
          </a:xfrm>
        </p:spPr>
        <p:txBody>
          <a:bodyPr>
            <a:normAutofit/>
          </a:bodyPr>
          <a:lstStyle/>
          <a:p>
            <a:r>
              <a:rPr lang="en-US" sz="3400" dirty="0"/>
              <a:t>If we already have this density, why aren’t we in compliance? </a:t>
            </a:r>
          </a:p>
        </p:txBody>
      </p:sp>
      <p:sp>
        <p:nvSpPr>
          <p:cNvPr id="3" name="Content Placeholder 2"/>
          <p:cNvSpPr>
            <a:spLocks noGrp="1"/>
          </p:cNvSpPr>
          <p:nvPr>
            <p:ph type="body" idx="1"/>
          </p:nvPr>
        </p:nvSpPr>
        <p:spPr>
          <a:xfrm>
            <a:off x="559293" y="2548465"/>
            <a:ext cx="4384773" cy="3736447"/>
          </a:xfrm>
        </p:spPr>
        <p:txBody>
          <a:bodyPr>
            <a:normAutofit fontScale="92500"/>
          </a:bodyPr>
          <a:lstStyle/>
          <a:p>
            <a:r>
              <a:rPr lang="en-US" sz="2400" dirty="0"/>
              <a:t>Although Marblehead has many multi family housing units at high densities, they are scattered throughout the town.  </a:t>
            </a:r>
          </a:p>
          <a:p>
            <a:r>
              <a:rPr lang="en-US" sz="2400" dirty="0"/>
              <a:t>We are required to have  at least one district of a certain size and density where multi family use is allowed as a matter of right. </a:t>
            </a:r>
          </a:p>
          <a:p>
            <a:endParaRPr lang="en-US" sz="2400" i="1" dirty="0"/>
          </a:p>
          <a:p>
            <a:endParaRPr lang="en-US" sz="1500" dirty="0"/>
          </a:p>
        </p:txBody>
      </p:sp>
      <p:sp>
        <p:nvSpPr>
          <p:cNvPr id="20" name="Rectangle 19">
            <a:extLst>
              <a:ext uri="{FF2B5EF4-FFF2-40B4-BE49-F238E27FC236}">
                <a16:creationId xmlns:a16="http://schemas.microsoft.com/office/drawing/2014/main" id="{B9C655CB-AA1F-4349-ABB4-980B8591A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103" y="733410"/>
            <a:ext cx="2369900" cy="2566218"/>
          </a:xfrm>
          <a:prstGeom prst="rect">
            <a:avLst/>
          </a:prstGeom>
          <a:solidFill>
            <a:srgbClr val="FFFFFF"/>
          </a:solidFill>
          <a:ln w="1270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Suburban scene">
            <a:extLst>
              <a:ext uri="{FF2B5EF4-FFF2-40B4-BE49-F238E27FC236}">
                <a16:creationId xmlns:a16="http://schemas.microsoft.com/office/drawing/2014/main" id="{98220D3C-F3CD-E874-FB65-39ECE55462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72789" y="1047255"/>
            <a:ext cx="1938528" cy="1938528"/>
          </a:xfrm>
          <a:prstGeom prst="rect">
            <a:avLst/>
          </a:prstGeom>
        </p:spPr>
      </p:pic>
      <p:sp>
        <p:nvSpPr>
          <p:cNvPr id="22" name="Rectangle 21">
            <a:extLst>
              <a:ext uri="{FF2B5EF4-FFF2-40B4-BE49-F238E27FC236}">
                <a16:creationId xmlns:a16="http://schemas.microsoft.com/office/drawing/2014/main" id="{2352D320-0280-41F6-B398-08C78FE47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45145" y="733410"/>
            <a:ext cx="2369900" cy="2566218"/>
          </a:xfrm>
          <a:prstGeom prst="rect">
            <a:avLst/>
          </a:prstGeom>
          <a:solidFill>
            <a:srgbClr val="FFFFFF"/>
          </a:solidFill>
          <a:ln w="1270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D82D6B0-C67E-9CBD-0FA9-D92A25E39FEE}"/>
              </a:ext>
            </a:extLst>
          </p:cNvPr>
          <p:cNvPicPr>
            <a:picLocks noChangeAspect="1"/>
          </p:cNvPicPr>
          <p:nvPr/>
        </p:nvPicPr>
        <p:blipFill>
          <a:blip r:embed="rId4"/>
          <a:stretch>
            <a:fillRect/>
          </a:stretch>
        </p:blipFill>
        <p:spPr>
          <a:xfrm>
            <a:off x="8660831" y="1047255"/>
            <a:ext cx="1938528" cy="1938528"/>
          </a:xfrm>
          <a:prstGeom prst="rect">
            <a:avLst/>
          </a:prstGeom>
        </p:spPr>
      </p:pic>
      <p:sp>
        <p:nvSpPr>
          <p:cNvPr id="24" name="Rectangle 23">
            <a:extLst>
              <a:ext uri="{FF2B5EF4-FFF2-40B4-BE49-F238E27FC236}">
                <a16:creationId xmlns:a16="http://schemas.microsoft.com/office/drawing/2014/main" id="{4C87BAB3-F535-453A-BE0D-E5BD8D4B0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103" y="3502828"/>
            <a:ext cx="2369900" cy="2566218"/>
          </a:xfrm>
          <a:prstGeom prst="rect">
            <a:avLst/>
          </a:prstGeom>
          <a:solidFill>
            <a:srgbClr val="FFFFFF"/>
          </a:solidFill>
          <a:ln w="1270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3540DDA-94D9-6E86-92EE-A2B73A17F7BD}"/>
              </a:ext>
            </a:extLst>
          </p:cNvPr>
          <p:cNvPicPr>
            <a:picLocks noChangeAspect="1"/>
          </p:cNvPicPr>
          <p:nvPr/>
        </p:nvPicPr>
        <p:blipFill>
          <a:blip r:embed="rId4"/>
          <a:stretch>
            <a:fillRect/>
          </a:stretch>
        </p:blipFill>
        <p:spPr>
          <a:xfrm>
            <a:off x="6072789" y="3802483"/>
            <a:ext cx="1938528" cy="1938528"/>
          </a:xfrm>
          <a:prstGeom prst="rect">
            <a:avLst/>
          </a:prstGeom>
        </p:spPr>
      </p:pic>
      <p:sp>
        <p:nvSpPr>
          <p:cNvPr id="26" name="Rectangle 25">
            <a:extLst>
              <a:ext uri="{FF2B5EF4-FFF2-40B4-BE49-F238E27FC236}">
                <a16:creationId xmlns:a16="http://schemas.microsoft.com/office/drawing/2014/main" id="{D7475AAA-7F7C-467B-BF5D-93FE15D13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45146" y="3488638"/>
            <a:ext cx="2369900" cy="2566218"/>
          </a:xfrm>
          <a:prstGeom prst="rect">
            <a:avLst/>
          </a:prstGeom>
          <a:solidFill>
            <a:srgbClr val="FFFFFF"/>
          </a:solidFill>
          <a:ln w="1270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EA94CD3-CED9-326D-D892-B51515D0EA6D}"/>
              </a:ext>
            </a:extLst>
          </p:cNvPr>
          <p:cNvPicPr>
            <a:picLocks noChangeAspect="1"/>
          </p:cNvPicPr>
          <p:nvPr/>
        </p:nvPicPr>
        <p:blipFill>
          <a:blip r:embed="rId4"/>
          <a:stretch>
            <a:fillRect/>
          </a:stretch>
        </p:blipFill>
        <p:spPr>
          <a:xfrm>
            <a:off x="8660832" y="3802483"/>
            <a:ext cx="1938528" cy="1938528"/>
          </a:xfrm>
          <a:prstGeom prst="rect">
            <a:avLst/>
          </a:prstGeom>
        </p:spPr>
      </p:pic>
    </p:spTree>
    <p:extLst>
      <p:ext uri="{BB962C8B-B14F-4D97-AF65-F5344CB8AC3E}">
        <p14:creationId xmlns:p14="http://schemas.microsoft.com/office/powerpoint/2010/main" val="2951049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0E99ED6D-365F-4CAE-942F-ECA78F74B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038DCEBF-A9AE-A50D-4109-04B4951D8E88}"/>
              </a:ext>
            </a:extLst>
          </p:cNvPr>
          <p:cNvSpPr>
            <a:spLocks noGrp="1"/>
          </p:cNvSpPr>
          <p:nvPr>
            <p:ph type="subTitle" idx="1"/>
          </p:nvPr>
        </p:nvSpPr>
        <p:spPr>
          <a:xfrm>
            <a:off x="643467" y="1602556"/>
            <a:ext cx="5559370" cy="3959258"/>
          </a:xfrm>
        </p:spPr>
        <p:txBody>
          <a:bodyPr>
            <a:noAutofit/>
          </a:bodyPr>
          <a:lstStyle/>
          <a:p>
            <a:pPr defTabSz="859536">
              <a:spcBef>
                <a:spcPts val="1316"/>
              </a:spcBef>
              <a:spcAft>
                <a:spcPts val="188"/>
              </a:spcAft>
            </a:pPr>
            <a:r>
              <a:rPr lang="en-US" sz="2256" kern="1200" spc="9" baseline="0" dirty="0">
                <a:solidFill>
                  <a:schemeClr val="tx1">
                    <a:lumMod val="75000"/>
                  </a:schemeClr>
                </a:solidFill>
                <a:latin typeface="+mn-lt"/>
                <a:ea typeface="+mn-ea"/>
                <a:cs typeface="+mn-cs"/>
              </a:rPr>
              <a:t> </a:t>
            </a:r>
          </a:p>
          <a:p>
            <a:pPr defTabSz="859536">
              <a:lnSpc>
                <a:spcPct val="100000"/>
              </a:lnSpc>
              <a:spcBef>
                <a:spcPts val="0"/>
              </a:spcBef>
              <a:spcAft>
                <a:spcPts val="0"/>
              </a:spcAft>
            </a:pPr>
            <a:r>
              <a:rPr lang="en-US" sz="2256" kern="1200" spc="9" baseline="0" dirty="0">
                <a:solidFill>
                  <a:schemeClr val="tx1"/>
                </a:solidFill>
                <a:latin typeface="+mn-lt"/>
                <a:ea typeface="+mn-ea"/>
                <a:cs typeface="+mn-cs"/>
              </a:rPr>
              <a:t>Marblehead Planning Board </a:t>
            </a:r>
          </a:p>
          <a:p>
            <a:pPr defTabSz="859536">
              <a:lnSpc>
                <a:spcPct val="120000"/>
              </a:lnSpc>
              <a:spcBef>
                <a:spcPts val="0"/>
              </a:spcBef>
              <a:spcAft>
                <a:spcPts val="0"/>
              </a:spcAft>
            </a:pPr>
            <a:r>
              <a:rPr lang="en-US" sz="2256" spc="9" dirty="0">
                <a:solidFill>
                  <a:schemeClr val="tx1"/>
                </a:solidFill>
              </a:rPr>
              <a:t>  </a:t>
            </a:r>
          </a:p>
          <a:p>
            <a:pPr defTabSz="859536">
              <a:lnSpc>
                <a:spcPct val="120000"/>
              </a:lnSpc>
              <a:spcBef>
                <a:spcPts val="0"/>
              </a:spcBef>
              <a:spcAft>
                <a:spcPts val="0"/>
              </a:spcAft>
            </a:pPr>
            <a:r>
              <a:rPr lang="en-US" sz="2256" spc="9" dirty="0">
                <a:solidFill>
                  <a:schemeClr val="tx1"/>
                </a:solidFill>
              </a:rPr>
              <a:t>  </a:t>
            </a:r>
            <a:r>
              <a:rPr lang="en-US" sz="2256" kern="1200" spc="9" baseline="0" dirty="0">
                <a:solidFill>
                  <a:schemeClr val="tx1"/>
                </a:solidFill>
                <a:latin typeface="+mn-lt"/>
                <a:ea typeface="+mn-ea"/>
                <a:cs typeface="+mn-cs"/>
              </a:rPr>
              <a:t>Bob Schaeffner , Chair</a:t>
            </a:r>
          </a:p>
          <a:p>
            <a:pPr defTabSz="859536">
              <a:lnSpc>
                <a:spcPct val="120000"/>
              </a:lnSpc>
              <a:spcBef>
                <a:spcPts val="0"/>
              </a:spcBef>
              <a:spcAft>
                <a:spcPts val="0"/>
              </a:spcAft>
            </a:pPr>
            <a:r>
              <a:rPr lang="en-US" sz="2256" spc="9" dirty="0">
                <a:solidFill>
                  <a:schemeClr val="tx1"/>
                </a:solidFill>
              </a:rPr>
              <a:t>  </a:t>
            </a:r>
            <a:r>
              <a:rPr lang="en-US" sz="2256" kern="1200" spc="9" baseline="0" dirty="0">
                <a:solidFill>
                  <a:schemeClr val="tx1"/>
                </a:solidFill>
                <a:latin typeface="+mn-lt"/>
                <a:ea typeface="+mn-ea"/>
                <a:cs typeface="+mn-cs"/>
              </a:rPr>
              <a:t>Andrew Christensen, Vice Chair</a:t>
            </a:r>
          </a:p>
          <a:p>
            <a:pPr defTabSz="859536">
              <a:lnSpc>
                <a:spcPct val="120000"/>
              </a:lnSpc>
              <a:spcBef>
                <a:spcPts val="0"/>
              </a:spcBef>
              <a:spcAft>
                <a:spcPts val="0"/>
              </a:spcAft>
            </a:pPr>
            <a:r>
              <a:rPr lang="en-US" sz="2256" spc="9" dirty="0">
                <a:solidFill>
                  <a:schemeClr val="tx1"/>
                </a:solidFill>
              </a:rPr>
              <a:t>  </a:t>
            </a:r>
            <a:r>
              <a:rPr lang="en-US" sz="2256" kern="1200" spc="9" baseline="0" dirty="0">
                <a:solidFill>
                  <a:schemeClr val="tx1"/>
                </a:solidFill>
                <a:latin typeface="+mn-lt"/>
                <a:ea typeface="+mn-ea"/>
                <a:cs typeface="+mn-cs"/>
              </a:rPr>
              <a:t>Barton Hyte, Secretary</a:t>
            </a:r>
          </a:p>
          <a:p>
            <a:pPr defTabSz="859536">
              <a:lnSpc>
                <a:spcPct val="120000"/>
              </a:lnSpc>
              <a:spcBef>
                <a:spcPts val="0"/>
              </a:spcBef>
              <a:spcAft>
                <a:spcPts val="0"/>
              </a:spcAft>
            </a:pPr>
            <a:r>
              <a:rPr lang="en-US" sz="2256" spc="9" dirty="0">
                <a:solidFill>
                  <a:schemeClr val="tx1"/>
                </a:solidFill>
              </a:rPr>
              <a:t>  </a:t>
            </a:r>
            <a:r>
              <a:rPr lang="en-US" sz="2256" kern="1200" spc="9" baseline="0" dirty="0">
                <a:solidFill>
                  <a:schemeClr val="tx1"/>
                </a:solidFill>
                <a:latin typeface="+mn-lt"/>
                <a:ea typeface="+mn-ea"/>
                <a:cs typeface="+mn-cs"/>
              </a:rPr>
              <a:t>Marc Liebman </a:t>
            </a:r>
          </a:p>
          <a:p>
            <a:pPr defTabSz="859536">
              <a:lnSpc>
                <a:spcPct val="120000"/>
              </a:lnSpc>
              <a:spcBef>
                <a:spcPts val="0"/>
              </a:spcBef>
              <a:spcAft>
                <a:spcPts val="0"/>
              </a:spcAft>
            </a:pPr>
            <a:r>
              <a:rPr lang="en-US" sz="2256" spc="9" dirty="0">
                <a:solidFill>
                  <a:schemeClr val="tx1"/>
                </a:solidFill>
              </a:rPr>
              <a:t>  </a:t>
            </a:r>
            <a:r>
              <a:rPr lang="en-US" sz="2256" kern="1200" spc="9" baseline="0" dirty="0">
                <a:solidFill>
                  <a:schemeClr val="tx1"/>
                </a:solidFill>
                <a:latin typeface="+mn-lt"/>
                <a:ea typeface="+mn-ea"/>
                <a:cs typeface="+mn-cs"/>
              </a:rPr>
              <a:t>Edward Nilsson</a:t>
            </a:r>
          </a:p>
          <a:p>
            <a:pPr defTabSz="859536">
              <a:lnSpc>
                <a:spcPct val="120000"/>
              </a:lnSpc>
              <a:spcBef>
                <a:spcPts val="0"/>
              </a:spcBef>
              <a:spcAft>
                <a:spcPts val="0"/>
              </a:spcAft>
            </a:pPr>
            <a:r>
              <a:rPr lang="en-US" sz="2256" spc="9" dirty="0">
                <a:solidFill>
                  <a:schemeClr val="tx1"/>
                </a:solidFill>
              </a:rPr>
              <a:t>  </a:t>
            </a:r>
            <a:r>
              <a:rPr lang="en-US" sz="2256" kern="1200" spc="9" baseline="0" dirty="0">
                <a:solidFill>
                  <a:schemeClr val="tx1"/>
                </a:solidFill>
                <a:latin typeface="+mn-lt"/>
                <a:ea typeface="+mn-ea"/>
                <a:cs typeface="+mn-cs"/>
              </a:rPr>
              <a:t>Steven Leverone, Associate Member</a:t>
            </a:r>
            <a:r>
              <a:rPr lang="en-US" sz="2256" kern="1200" spc="9" baseline="0" dirty="0">
                <a:solidFill>
                  <a:schemeClr val="tx1">
                    <a:lumMod val="75000"/>
                  </a:schemeClr>
                </a:solidFill>
                <a:latin typeface="+mn-lt"/>
                <a:ea typeface="+mn-ea"/>
                <a:cs typeface="+mn-cs"/>
              </a:rPr>
              <a:t> </a:t>
            </a:r>
          </a:p>
          <a:p>
            <a:pPr defTabSz="859536">
              <a:lnSpc>
                <a:spcPct val="120000"/>
              </a:lnSpc>
              <a:spcBef>
                <a:spcPts val="0"/>
              </a:spcBef>
              <a:spcAft>
                <a:spcPts val="0"/>
              </a:spcAft>
            </a:pPr>
            <a:r>
              <a:rPr lang="en-US" sz="2256" spc="9" dirty="0"/>
              <a:t>  </a:t>
            </a:r>
            <a:r>
              <a:rPr lang="en-US" sz="2256" spc="9" dirty="0">
                <a:solidFill>
                  <a:schemeClr val="tx1"/>
                </a:solidFill>
              </a:rPr>
              <a:t>Becky Curran Cutting – Town Planner </a:t>
            </a:r>
            <a:endParaRPr lang="en-US" sz="2256" kern="1200" spc="9" baseline="0" dirty="0">
              <a:solidFill>
                <a:schemeClr val="tx1"/>
              </a:solidFill>
              <a:latin typeface="+mn-lt"/>
              <a:ea typeface="+mn-ea"/>
              <a:cs typeface="+mn-cs"/>
            </a:endParaRPr>
          </a:p>
          <a:p>
            <a:pPr defTabSz="859536">
              <a:spcBef>
                <a:spcPts val="1316"/>
              </a:spcBef>
              <a:spcAft>
                <a:spcPts val="188"/>
              </a:spcAft>
            </a:pPr>
            <a:r>
              <a:rPr lang="en-US" sz="2256" kern="1200" spc="9" baseline="0" dirty="0">
                <a:solidFill>
                  <a:schemeClr val="tx1">
                    <a:lumMod val="75000"/>
                  </a:schemeClr>
                </a:solidFill>
                <a:latin typeface="+mn-lt"/>
                <a:ea typeface="+mn-ea"/>
                <a:cs typeface="+mn-cs"/>
              </a:rPr>
              <a:t>	</a:t>
            </a:r>
            <a:endParaRPr lang="en-US" sz="2400"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59631DCC-44B9-B814-3C9F-B0DCFC063E45}"/>
                  </a:ext>
                </a:extLst>
              </p14:cNvPr>
              <p14:cNvContentPartPr/>
              <p14:nvPr/>
            </p14:nvContentPartPr>
            <p14:xfrm>
              <a:off x="5367738" y="2432754"/>
              <a:ext cx="341" cy="341"/>
            </p14:xfrm>
          </p:contentPart>
        </mc:Choice>
        <mc:Fallback xmlns="">
          <p:pic>
            <p:nvPicPr>
              <p:cNvPr id="4" name="Ink 3">
                <a:extLst>
                  <a:ext uri="{FF2B5EF4-FFF2-40B4-BE49-F238E27FC236}">
                    <a16:creationId xmlns:a16="http://schemas.microsoft.com/office/drawing/2014/main" id="{59631DCC-44B9-B814-3C9F-B0DCFC063E45}"/>
                  </a:ext>
                </a:extLst>
              </p:cNvPr>
              <p:cNvPicPr/>
              <p:nvPr/>
            </p:nvPicPr>
            <p:blipFill>
              <a:blip r:embed="rId3"/>
              <a:stretch>
                <a:fillRect/>
              </a:stretch>
            </p:blipFill>
            <p:spPr>
              <a:xfrm>
                <a:off x="5316588" y="2330454"/>
                <a:ext cx="102300" cy="2046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DA2AE441-6A3D-D413-4E9D-4256093F9837}"/>
                  </a:ext>
                </a:extLst>
              </p14:cNvPr>
              <p14:cNvContentPartPr/>
              <p14:nvPr/>
            </p14:nvContentPartPr>
            <p14:xfrm>
              <a:off x="5994261" y="2502255"/>
              <a:ext cx="341" cy="341"/>
            </p14:xfrm>
          </p:contentPart>
        </mc:Choice>
        <mc:Fallback xmlns="">
          <p:pic>
            <p:nvPicPr>
              <p:cNvPr id="5" name="Ink 4">
                <a:extLst>
                  <a:ext uri="{FF2B5EF4-FFF2-40B4-BE49-F238E27FC236}">
                    <a16:creationId xmlns:a16="http://schemas.microsoft.com/office/drawing/2014/main" id="{DA2AE441-6A3D-D413-4E9D-4256093F9837}"/>
                  </a:ext>
                </a:extLst>
              </p:cNvPr>
              <p:cNvPicPr/>
              <p:nvPr/>
            </p:nvPicPr>
            <p:blipFill>
              <a:blip r:embed="rId3"/>
              <a:stretch>
                <a:fillRect/>
              </a:stretch>
            </p:blipFill>
            <p:spPr>
              <a:xfrm>
                <a:off x="5943111" y="2399955"/>
                <a:ext cx="102300" cy="204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085EEED9-314B-77B6-951E-526DC33D1BF8}"/>
                  </a:ext>
                </a:extLst>
              </p14:cNvPr>
              <p14:cNvContentPartPr/>
              <p14:nvPr/>
            </p14:nvContentPartPr>
            <p14:xfrm>
              <a:off x="5994261" y="2502255"/>
              <a:ext cx="341" cy="341"/>
            </p14:xfrm>
          </p:contentPart>
        </mc:Choice>
        <mc:Fallback xmlns="">
          <p:pic>
            <p:nvPicPr>
              <p:cNvPr id="6" name="Ink 5">
                <a:extLst>
                  <a:ext uri="{FF2B5EF4-FFF2-40B4-BE49-F238E27FC236}">
                    <a16:creationId xmlns:a16="http://schemas.microsoft.com/office/drawing/2014/main" id="{085EEED9-314B-77B6-951E-526DC33D1BF8}"/>
                  </a:ext>
                </a:extLst>
              </p:cNvPr>
              <p:cNvPicPr/>
              <p:nvPr/>
            </p:nvPicPr>
            <p:blipFill>
              <a:blip r:embed="rId3"/>
              <a:stretch>
                <a:fillRect/>
              </a:stretch>
            </p:blipFill>
            <p:spPr>
              <a:xfrm>
                <a:off x="5943111" y="2399955"/>
                <a:ext cx="102300" cy="204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0CCBBF90-CF49-D460-B145-D4F930A7B6A3}"/>
                  </a:ext>
                </a:extLst>
              </p14:cNvPr>
              <p14:cNvContentPartPr/>
              <p14:nvPr/>
            </p14:nvContentPartPr>
            <p14:xfrm>
              <a:off x="5924761" y="2591514"/>
              <a:ext cx="341" cy="341"/>
            </p14:xfrm>
          </p:contentPart>
        </mc:Choice>
        <mc:Fallback xmlns="">
          <p:pic>
            <p:nvPicPr>
              <p:cNvPr id="7" name="Ink 6">
                <a:extLst>
                  <a:ext uri="{FF2B5EF4-FFF2-40B4-BE49-F238E27FC236}">
                    <a16:creationId xmlns:a16="http://schemas.microsoft.com/office/drawing/2014/main" id="{0CCBBF90-CF49-D460-B145-D4F930A7B6A3}"/>
                  </a:ext>
                </a:extLst>
              </p:cNvPr>
              <p:cNvPicPr/>
              <p:nvPr/>
            </p:nvPicPr>
            <p:blipFill>
              <a:blip r:embed="rId3"/>
              <a:stretch>
                <a:fillRect/>
              </a:stretch>
            </p:blipFill>
            <p:spPr>
              <a:xfrm>
                <a:off x="5873611" y="2489214"/>
                <a:ext cx="102300" cy="204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3042BE33-A074-5C85-285F-EF0C5945C1E9}"/>
                  </a:ext>
                </a:extLst>
              </p14:cNvPr>
              <p14:cNvContentPartPr/>
              <p14:nvPr/>
            </p14:nvContentPartPr>
            <p14:xfrm>
              <a:off x="5924761" y="2591514"/>
              <a:ext cx="341" cy="341"/>
            </p14:xfrm>
          </p:contentPart>
        </mc:Choice>
        <mc:Fallback xmlns="">
          <p:pic>
            <p:nvPicPr>
              <p:cNvPr id="8" name="Ink 7">
                <a:extLst>
                  <a:ext uri="{FF2B5EF4-FFF2-40B4-BE49-F238E27FC236}">
                    <a16:creationId xmlns:a16="http://schemas.microsoft.com/office/drawing/2014/main" id="{3042BE33-A074-5C85-285F-EF0C5945C1E9}"/>
                  </a:ext>
                </a:extLst>
              </p:cNvPr>
              <p:cNvPicPr/>
              <p:nvPr/>
            </p:nvPicPr>
            <p:blipFill>
              <a:blip r:embed="rId3"/>
              <a:stretch>
                <a:fillRect/>
              </a:stretch>
            </p:blipFill>
            <p:spPr>
              <a:xfrm>
                <a:off x="5873611" y="2489214"/>
                <a:ext cx="102300" cy="204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E1A885A6-90AB-15DA-6E56-2774BD1661CE}"/>
                  </a:ext>
                </a:extLst>
              </p14:cNvPr>
              <p14:cNvContentPartPr/>
              <p14:nvPr/>
            </p14:nvContentPartPr>
            <p14:xfrm>
              <a:off x="4740874" y="2551995"/>
              <a:ext cx="341" cy="341"/>
            </p14:xfrm>
          </p:contentPart>
        </mc:Choice>
        <mc:Fallback xmlns="">
          <p:pic>
            <p:nvPicPr>
              <p:cNvPr id="9" name="Ink 8">
                <a:extLst>
                  <a:ext uri="{FF2B5EF4-FFF2-40B4-BE49-F238E27FC236}">
                    <a16:creationId xmlns:a16="http://schemas.microsoft.com/office/drawing/2014/main" id="{E1A885A6-90AB-15DA-6E56-2774BD1661CE}"/>
                  </a:ext>
                </a:extLst>
              </p:cNvPr>
              <p:cNvPicPr/>
              <p:nvPr/>
            </p:nvPicPr>
            <p:blipFill>
              <a:blip r:embed="rId3"/>
              <a:stretch>
                <a:fillRect/>
              </a:stretch>
            </p:blipFill>
            <p:spPr>
              <a:xfrm>
                <a:off x="4689724" y="2449695"/>
                <a:ext cx="102300" cy="204600"/>
              </a:xfrm>
              <a:prstGeom prst="rect">
                <a:avLst/>
              </a:prstGeom>
            </p:spPr>
          </p:pic>
        </mc:Fallback>
      </mc:AlternateContent>
      <p:sp>
        <p:nvSpPr>
          <p:cNvPr id="10" name="TextBox 9">
            <a:extLst>
              <a:ext uri="{FF2B5EF4-FFF2-40B4-BE49-F238E27FC236}">
                <a16:creationId xmlns:a16="http://schemas.microsoft.com/office/drawing/2014/main" id="{B56768C7-F20B-E6DA-1B45-851F2D6EE63C}"/>
              </a:ext>
            </a:extLst>
          </p:cNvPr>
          <p:cNvSpPr txBox="1"/>
          <p:nvPr/>
        </p:nvSpPr>
        <p:spPr>
          <a:xfrm>
            <a:off x="2867487" y="612560"/>
            <a:ext cx="5710561" cy="523220"/>
          </a:xfrm>
          <a:prstGeom prst="rect">
            <a:avLst/>
          </a:prstGeom>
          <a:noFill/>
        </p:spPr>
        <p:txBody>
          <a:bodyPr wrap="square">
            <a:spAutoFit/>
          </a:bodyPr>
          <a:lstStyle/>
          <a:p>
            <a:r>
              <a:rPr lang="en-US" sz="2800" dirty="0"/>
              <a:t>Introductions </a:t>
            </a:r>
          </a:p>
        </p:txBody>
      </p:sp>
    </p:spTree>
    <p:extLst>
      <p:ext uri="{BB962C8B-B14F-4D97-AF65-F5344CB8AC3E}">
        <p14:creationId xmlns:p14="http://schemas.microsoft.com/office/powerpoint/2010/main" val="2049690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9683EB-D202-4B4D-B1BD-8BA6965FB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29284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8">
            <a:extLst>
              <a:ext uri="{FF2B5EF4-FFF2-40B4-BE49-F238E27FC236}">
                <a16:creationId xmlns:a16="http://schemas.microsoft.com/office/drawing/2014/main" id="{81DB22B6-81A9-0850-C34F-3A31B68A19DF}"/>
              </a:ext>
            </a:extLst>
          </p:cNvPr>
          <p:cNvPicPr>
            <a:picLocks noChangeAspect="1"/>
          </p:cNvPicPr>
          <p:nvPr/>
        </p:nvPicPr>
        <p:blipFill rotWithShape="1">
          <a:blip r:embed="rId2">
            <a:alphaModFix amt="35000"/>
          </a:blip>
          <a:srcRect t="3454" b="4880"/>
          <a:stretch/>
        </p:blipFill>
        <p:spPr>
          <a:xfrm>
            <a:off x="20" y="10"/>
            <a:ext cx="11292820" cy="6857990"/>
          </a:xfrm>
          <a:prstGeom prst="rect">
            <a:avLst/>
          </a:prstGeom>
        </p:spPr>
      </p:pic>
      <p:sp>
        <p:nvSpPr>
          <p:cNvPr id="3" name="Content Placeholder 2">
            <a:extLst>
              <a:ext uri="{FF2B5EF4-FFF2-40B4-BE49-F238E27FC236}">
                <a16:creationId xmlns:a16="http://schemas.microsoft.com/office/drawing/2014/main" id="{5627E75E-21E7-589B-EC29-D084F5986709}"/>
              </a:ext>
            </a:extLst>
          </p:cNvPr>
          <p:cNvSpPr>
            <a:spLocks noGrp="1"/>
          </p:cNvSpPr>
          <p:nvPr>
            <p:ph idx="1"/>
          </p:nvPr>
        </p:nvSpPr>
        <p:spPr>
          <a:xfrm>
            <a:off x="2041864" y="0"/>
            <a:ext cx="9685538" cy="6180137"/>
          </a:xfrm>
        </p:spPr>
        <p:txBody>
          <a:bodyPr>
            <a:normAutofit fontScale="92500" lnSpcReduction="20000"/>
          </a:bodyPr>
          <a:lstStyle/>
          <a:p>
            <a:endParaRPr lang="en-US" sz="3200" dirty="0">
              <a:solidFill>
                <a:schemeClr val="bg1"/>
              </a:solidFill>
            </a:endParaRPr>
          </a:p>
          <a:p>
            <a:r>
              <a:rPr lang="en-US" sz="3200" dirty="0">
                <a:solidFill>
                  <a:schemeClr val="bg1"/>
                </a:solidFill>
              </a:rPr>
              <a:t>Presently we allow multi family by special permit in our unrestricted district</a:t>
            </a: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r>
              <a:rPr lang="en-US" sz="3200" dirty="0">
                <a:solidFill>
                  <a:schemeClr val="bg1"/>
                </a:solidFill>
              </a:rPr>
              <a:t>We also allow row houses (a type of multi family) in four of our zoning districts by special permit and we allow mixed use commercial with residential above in one district as a matter of right and by special permit in the others</a:t>
            </a:r>
          </a:p>
          <a:p>
            <a:endParaRPr lang="en-US" dirty="0">
              <a:solidFill>
                <a:schemeClr val="bg1"/>
              </a:solidFill>
            </a:endParaRPr>
          </a:p>
        </p:txBody>
      </p:sp>
    </p:spTree>
    <p:extLst>
      <p:ext uri="{BB962C8B-B14F-4D97-AF65-F5344CB8AC3E}">
        <p14:creationId xmlns:p14="http://schemas.microsoft.com/office/powerpoint/2010/main" val="2289314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C52CD-E540-E469-609C-E6249047CCEB}"/>
              </a:ext>
            </a:extLst>
          </p:cNvPr>
          <p:cNvSpPr>
            <a:spLocks noGrp="1"/>
          </p:cNvSpPr>
          <p:nvPr>
            <p:ph type="title"/>
          </p:nvPr>
        </p:nvSpPr>
        <p:spPr/>
        <p:txBody>
          <a:bodyPr/>
          <a:lstStyle/>
          <a:p>
            <a:r>
              <a:rPr lang="en-US" dirty="0"/>
              <a:t>Marblehead Housing Stock</a:t>
            </a:r>
            <a:br>
              <a:rPr lang="en-US" dirty="0"/>
            </a:br>
            <a:endParaRPr lang="en-US" dirty="0"/>
          </a:p>
        </p:txBody>
      </p:sp>
      <p:pic>
        <p:nvPicPr>
          <p:cNvPr id="4" name="Content Placeholder 3">
            <a:extLst>
              <a:ext uri="{FF2B5EF4-FFF2-40B4-BE49-F238E27FC236}">
                <a16:creationId xmlns:a16="http://schemas.microsoft.com/office/drawing/2014/main" id="{80329660-1725-DD88-95FA-33B1CB1A34B5}"/>
              </a:ext>
            </a:extLst>
          </p:cNvPr>
          <p:cNvPicPr>
            <a:picLocks noGrp="1" noChangeAspect="1"/>
          </p:cNvPicPr>
          <p:nvPr>
            <p:ph idx="1"/>
          </p:nvPr>
        </p:nvPicPr>
        <p:blipFill>
          <a:blip r:embed="rId2"/>
          <a:stretch>
            <a:fillRect/>
          </a:stretch>
        </p:blipFill>
        <p:spPr>
          <a:xfrm>
            <a:off x="2168165" y="1801384"/>
            <a:ext cx="6448106" cy="449572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45E9957E-D3BC-7A6B-F27D-FC51E76BB6A3}"/>
                  </a:ext>
                </a:extLst>
              </p14:cNvPr>
              <p14:cNvContentPartPr/>
              <p14:nvPr/>
            </p14:nvContentPartPr>
            <p14:xfrm>
              <a:off x="5192985" y="3385329"/>
              <a:ext cx="3886200" cy="2658960"/>
            </p14:xfrm>
          </p:contentPart>
        </mc:Choice>
        <mc:Fallback xmlns="">
          <p:pic>
            <p:nvPicPr>
              <p:cNvPr id="3" name="Ink 2">
                <a:extLst>
                  <a:ext uri="{FF2B5EF4-FFF2-40B4-BE49-F238E27FC236}">
                    <a16:creationId xmlns:a16="http://schemas.microsoft.com/office/drawing/2014/main" id="{45E9957E-D3BC-7A6B-F27D-FC51E76BB6A3}"/>
                  </a:ext>
                </a:extLst>
              </p:cNvPr>
              <p:cNvPicPr/>
              <p:nvPr/>
            </p:nvPicPr>
            <p:blipFill>
              <a:blip r:embed="rId4"/>
              <a:stretch>
                <a:fillRect/>
              </a:stretch>
            </p:blipFill>
            <p:spPr>
              <a:xfrm>
                <a:off x="5157345" y="3349689"/>
                <a:ext cx="3957840" cy="2730600"/>
              </a:xfrm>
              <a:prstGeom prst="rect">
                <a:avLst/>
              </a:prstGeom>
            </p:spPr>
          </p:pic>
        </mc:Fallback>
      </mc:AlternateContent>
    </p:spTree>
    <p:extLst>
      <p:ext uri="{BB962C8B-B14F-4D97-AF65-F5344CB8AC3E}">
        <p14:creationId xmlns:p14="http://schemas.microsoft.com/office/powerpoint/2010/main" val="2650556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89AE6DA-A080-475C-BE02-EF343FBA6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0" name="Rectangle 19">
            <a:extLst>
              <a:ext uri="{FF2B5EF4-FFF2-40B4-BE49-F238E27FC236}">
                <a16:creationId xmlns:a16="http://schemas.microsoft.com/office/drawing/2014/main" id="{0E9882B6-2E23-42C6-B992-F6154421DA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treet with houses on it">
            <a:extLst>
              <a:ext uri="{FF2B5EF4-FFF2-40B4-BE49-F238E27FC236}">
                <a16:creationId xmlns:a16="http://schemas.microsoft.com/office/drawing/2014/main" id="{4D106D30-96DF-7270-69BA-AC0AF676AC9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807285" y="936653"/>
            <a:ext cx="4842088" cy="3232093"/>
          </a:xfrm>
          <a:prstGeom prst="rect">
            <a:avLst/>
          </a:prstGeom>
        </p:spPr>
      </p:pic>
      <p:sp>
        <p:nvSpPr>
          <p:cNvPr id="22" name="Rectangle 21">
            <a:extLst>
              <a:ext uri="{FF2B5EF4-FFF2-40B4-BE49-F238E27FC236}">
                <a16:creationId xmlns:a16="http://schemas.microsoft.com/office/drawing/2014/main" id="{F89E7E8E-7F77-4626-8111-4BB607470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105400"/>
            <a:ext cx="11292840" cy="1752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B59F7800-3AC1-1800-8DAD-B0516C08DA47}"/>
              </a:ext>
            </a:extLst>
          </p:cNvPr>
          <p:cNvSpPr txBox="1"/>
          <p:nvPr/>
        </p:nvSpPr>
        <p:spPr>
          <a:xfrm>
            <a:off x="648070" y="1118586"/>
            <a:ext cx="4314547" cy="1200329"/>
          </a:xfrm>
          <a:prstGeom prst="rect">
            <a:avLst/>
          </a:prstGeom>
          <a:noFill/>
        </p:spPr>
        <p:txBody>
          <a:bodyPr wrap="square" rtlCol="0">
            <a:spAutoFit/>
          </a:bodyPr>
          <a:lstStyle/>
          <a:p>
            <a:r>
              <a:rPr lang="en-US" dirty="0"/>
              <a:t>This density already exists in Marblehead </a:t>
            </a:r>
          </a:p>
          <a:p>
            <a:r>
              <a:rPr lang="en-US" dirty="0"/>
              <a:t>The housing type – multi family already existing in Marblehead </a:t>
            </a:r>
          </a:p>
        </p:txBody>
      </p:sp>
    </p:spTree>
    <p:extLst>
      <p:ext uri="{BB962C8B-B14F-4D97-AF65-F5344CB8AC3E}">
        <p14:creationId xmlns:p14="http://schemas.microsoft.com/office/powerpoint/2010/main" val="1511523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89683EB-D202-4B4D-B1BD-8BA6965FB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29284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olls of blueprints">
            <a:extLst>
              <a:ext uri="{FF2B5EF4-FFF2-40B4-BE49-F238E27FC236}">
                <a16:creationId xmlns:a16="http://schemas.microsoft.com/office/drawing/2014/main" id="{9B5BFA1D-0ABB-9265-B6D5-CD1D891629DF}"/>
              </a:ext>
            </a:extLst>
          </p:cNvPr>
          <p:cNvPicPr>
            <a:picLocks noChangeAspect="1"/>
          </p:cNvPicPr>
          <p:nvPr/>
        </p:nvPicPr>
        <p:blipFill rotWithShape="1">
          <a:blip r:embed="rId2">
            <a:alphaModFix amt="35000"/>
          </a:blip>
          <a:srcRect t="4510" b="4510"/>
          <a:stretch/>
        </p:blipFill>
        <p:spPr>
          <a:xfrm>
            <a:off x="20" y="10"/>
            <a:ext cx="11292820" cy="6857990"/>
          </a:xfrm>
          <a:prstGeom prst="rect">
            <a:avLst/>
          </a:prstGeom>
        </p:spPr>
      </p:pic>
      <p:sp>
        <p:nvSpPr>
          <p:cNvPr id="3" name="Content Placeholder 2">
            <a:extLst>
              <a:ext uri="{FF2B5EF4-FFF2-40B4-BE49-F238E27FC236}">
                <a16:creationId xmlns:a16="http://schemas.microsoft.com/office/drawing/2014/main" id="{11BE5CED-849E-737E-500A-25F1EB9A126C}"/>
              </a:ext>
            </a:extLst>
          </p:cNvPr>
          <p:cNvSpPr>
            <a:spLocks noGrp="1"/>
          </p:cNvSpPr>
          <p:nvPr>
            <p:ph idx="1"/>
          </p:nvPr>
        </p:nvSpPr>
        <p:spPr>
          <a:xfrm>
            <a:off x="1012723" y="698090"/>
            <a:ext cx="8844509" cy="5482047"/>
          </a:xfrm>
        </p:spPr>
        <p:txBody>
          <a:bodyPr>
            <a:normAutofit fontScale="92500"/>
          </a:bodyPr>
          <a:lstStyle/>
          <a:p>
            <a:r>
              <a:rPr lang="en-US" sz="2400" dirty="0">
                <a:solidFill>
                  <a:schemeClr val="bg1"/>
                </a:solidFill>
              </a:rPr>
              <a:t>This is a </a:t>
            </a:r>
            <a:r>
              <a:rPr lang="en-US" sz="2400" b="1" u="sng" dirty="0">
                <a:solidFill>
                  <a:schemeClr val="bg1"/>
                </a:solidFill>
              </a:rPr>
              <a:t>zoning</a:t>
            </a:r>
            <a:r>
              <a:rPr lang="en-US" sz="2400" dirty="0">
                <a:solidFill>
                  <a:schemeClr val="bg1"/>
                </a:solidFill>
              </a:rPr>
              <a:t> mandate not a building project or a production mandate </a:t>
            </a:r>
          </a:p>
          <a:p>
            <a:endParaRPr lang="en-US" sz="2400" dirty="0">
              <a:solidFill>
                <a:schemeClr val="bg1"/>
              </a:solidFill>
            </a:endParaRPr>
          </a:p>
          <a:p>
            <a:pPr lvl="1"/>
            <a:r>
              <a:rPr lang="en-US" sz="2400" dirty="0">
                <a:solidFill>
                  <a:schemeClr val="bg1"/>
                </a:solidFill>
              </a:rPr>
              <a:t>Vinnin Square Smart Growth zone was adopted by Town Meeting in 2009 - the first application was in 2022</a:t>
            </a:r>
          </a:p>
          <a:p>
            <a:pPr lvl="1"/>
            <a:r>
              <a:rPr lang="en-US" sz="2400" dirty="0">
                <a:solidFill>
                  <a:schemeClr val="bg1"/>
                </a:solidFill>
              </a:rPr>
              <a:t>The Incentive zoning bylaw, which allows an increase in density townwide, was adopted in 1990 – the first and only application to date was in 2013 and the project was completed in 2021</a:t>
            </a:r>
          </a:p>
          <a:p>
            <a:pPr lvl="1"/>
            <a:r>
              <a:rPr lang="en-US" sz="2400" dirty="0">
                <a:solidFill>
                  <a:schemeClr val="bg1"/>
                </a:solidFill>
              </a:rPr>
              <a:t>Because the town has less than 10% affordable housing the town is subject to Chapter 40B. This allows a density increase in exchange for 25% of the housing units being affordable housing units. This can happen in any location in the town at any time. The law has existing since 1969 Marblehead has permitted four 40B developments two have been built and one is under construction the other was not built </a:t>
            </a:r>
          </a:p>
          <a:p>
            <a:endParaRPr lang="en-US" dirty="0">
              <a:solidFill>
                <a:schemeClr val="bg1"/>
              </a:solidFill>
            </a:endParaRPr>
          </a:p>
        </p:txBody>
      </p:sp>
    </p:spTree>
    <p:extLst>
      <p:ext uri="{BB962C8B-B14F-4D97-AF65-F5344CB8AC3E}">
        <p14:creationId xmlns:p14="http://schemas.microsoft.com/office/powerpoint/2010/main" val="335185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32F68-9D92-382C-EC03-DAACBC36F093}"/>
              </a:ext>
            </a:extLst>
          </p:cNvPr>
          <p:cNvSpPr>
            <a:spLocks noGrp="1"/>
          </p:cNvSpPr>
          <p:nvPr>
            <p:ph type="title"/>
          </p:nvPr>
        </p:nvSpPr>
        <p:spPr>
          <a:xfrm>
            <a:off x="2839004" y="88777"/>
            <a:ext cx="8123964" cy="1351236"/>
          </a:xfrm>
        </p:spPr>
        <p:txBody>
          <a:bodyPr>
            <a:normAutofit fontScale="90000"/>
          </a:bodyPr>
          <a:lstStyle/>
          <a:p>
            <a:r>
              <a:rPr lang="en-US" sz="4900" dirty="0"/>
              <a:t>How can we do this?</a:t>
            </a:r>
            <a:br>
              <a:rPr lang="en-US" sz="4900" dirty="0"/>
            </a:br>
            <a:r>
              <a:rPr lang="en-US" dirty="0"/>
              <a:t> </a:t>
            </a:r>
          </a:p>
        </p:txBody>
      </p:sp>
      <p:graphicFrame>
        <p:nvGraphicFramePr>
          <p:cNvPr id="8" name="Content Placeholder 2">
            <a:extLst>
              <a:ext uri="{FF2B5EF4-FFF2-40B4-BE49-F238E27FC236}">
                <a16:creationId xmlns:a16="http://schemas.microsoft.com/office/drawing/2014/main" id="{472F1B59-73B8-9A89-1F36-E1F0203C0A13}"/>
              </a:ext>
            </a:extLst>
          </p:cNvPr>
          <p:cNvGraphicFramePr>
            <a:graphicFrameLocks noGrp="1"/>
          </p:cNvGraphicFramePr>
          <p:nvPr>
            <p:ph idx="1"/>
            <p:extLst>
              <p:ext uri="{D42A27DB-BD31-4B8C-83A1-F6EECF244321}">
                <p14:modId xmlns:p14="http://schemas.microsoft.com/office/powerpoint/2010/main" val="1675210246"/>
              </p:ext>
            </p:extLst>
          </p:nvPr>
        </p:nvGraphicFramePr>
        <p:xfrm>
          <a:off x="2839004" y="1296141"/>
          <a:ext cx="8141858" cy="4883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black background with a black square&#10;&#10;Description automatically generated with medium confidence">
            <a:extLst>
              <a:ext uri="{FF2B5EF4-FFF2-40B4-BE49-F238E27FC236}">
                <a16:creationId xmlns:a16="http://schemas.microsoft.com/office/drawing/2014/main" id="{2D9C6308-6418-7D6A-6B76-27AE37CD5B25}"/>
              </a:ext>
            </a:extLst>
          </p:cNvPr>
          <p:cNvPicPr>
            <a:picLocks noChangeAspect="1"/>
          </p:cNvPicPr>
          <p:nvPr/>
        </p:nvPicPr>
        <p:blipFill>
          <a:blip r:embed="rId8"/>
          <a:stretch>
            <a:fillRect/>
          </a:stretch>
        </p:blipFill>
        <p:spPr>
          <a:xfrm>
            <a:off x="443060" y="640080"/>
            <a:ext cx="2413838" cy="2413838"/>
          </a:xfrm>
          <a:prstGeom prst="rect">
            <a:avLst/>
          </a:prstGeom>
        </p:spPr>
      </p:pic>
      <p:sp>
        <p:nvSpPr>
          <p:cNvPr id="5" name="TextBox 4">
            <a:extLst>
              <a:ext uri="{FF2B5EF4-FFF2-40B4-BE49-F238E27FC236}">
                <a16:creationId xmlns:a16="http://schemas.microsoft.com/office/drawing/2014/main" id="{0B0B41BA-78BF-24A7-62DF-2365368DCE2D}"/>
              </a:ext>
            </a:extLst>
          </p:cNvPr>
          <p:cNvSpPr txBox="1"/>
          <p:nvPr/>
        </p:nvSpPr>
        <p:spPr>
          <a:xfrm>
            <a:off x="763479" y="3169328"/>
            <a:ext cx="1695635" cy="1631216"/>
          </a:xfrm>
          <a:prstGeom prst="rect">
            <a:avLst/>
          </a:prstGeom>
          <a:noFill/>
        </p:spPr>
        <p:txBody>
          <a:bodyPr wrap="square" rtlCol="0">
            <a:spAutoFit/>
          </a:bodyPr>
          <a:lstStyle/>
          <a:p>
            <a:r>
              <a:rPr lang="en-US" sz="2000" dirty="0"/>
              <a:t>There are many, many ways to approach this </a:t>
            </a:r>
          </a:p>
        </p:txBody>
      </p:sp>
    </p:spTree>
    <p:extLst>
      <p:ext uri="{BB962C8B-B14F-4D97-AF65-F5344CB8AC3E}">
        <p14:creationId xmlns:p14="http://schemas.microsoft.com/office/powerpoint/2010/main" val="743677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76248C8-0720-48AB-91BA-5F530BB41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2209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2CB1DE-04C8-48E5-309A-303F4DFDC10B}"/>
              </a:ext>
            </a:extLst>
          </p:cNvPr>
          <p:cNvSpPr>
            <a:spLocks noGrp="1"/>
          </p:cNvSpPr>
          <p:nvPr>
            <p:ph type="title"/>
          </p:nvPr>
        </p:nvSpPr>
        <p:spPr>
          <a:xfrm>
            <a:off x="1261871" y="365760"/>
            <a:ext cx="9858383" cy="1325562"/>
          </a:xfrm>
        </p:spPr>
        <p:txBody>
          <a:bodyPr>
            <a:normAutofit/>
          </a:bodyPr>
          <a:lstStyle/>
          <a:p>
            <a:r>
              <a:rPr lang="en-US" dirty="0"/>
              <a:t>What are challenges of multi family housing ? </a:t>
            </a:r>
          </a:p>
        </p:txBody>
      </p:sp>
      <p:sp>
        <p:nvSpPr>
          <p:cNvPr id="17" name="Rectangle 16">
            <a:extLst>
              <a:ext uri="{FF2B5EF4-FFF2-40B4-BE49-F238E27FC236}">
                <a16:creationId xmlns:a16="http://schemas.microsoft.com/office/drawing/2014/main" id="{523BEDA7-D0B8-4802-8168-92452653B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D2EFF34B-7B1A-4F9D-8CEE-A40962BC7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63724"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1" name="Content Placeholder 2">
            <a:extLst>
              <a:ext uri="{FF2B5EF4-FFF2-40B4-BE49-F238E27FC236}">
                <a16:creationId xmlns:a16="http://schemas.microsoft.com/office/drawing/2014/main" id="{5A562BA1-87B9-E0D1-3F87-07C7972F13CE}"/>
              </a:ext>
            </a:extLst>
          </p:cNvPr>
          <p:cNvGraphicFramePr>
            <a:graphicFrameLocks noGrp="1"/>
          </p:cNvGraphicFramePr>
          <p:nvPr>
            <p:ph idx="1"/>
            <p:extLst>
              <p:ext uri="{D42A27DB-BD31-4B8C-83A1-F6EECF244321}">
                <p14:modId xmlns:p14="http://schemas.microsoft.com/office/powerpoint/2010/main" val="3541541359"/>
              </p:ext>
            </p:extLst>
          </p:nvPr>
        </p:nvGraphicFramePr>
        <p:xfrm>
          <a:off x="1262063" y="2013055"/>
          <a:ext cx="9858191" cy="4201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BED7652B-01BE-3185-AAF8-894BE8267C88}"/>
              </a:ext>
            </a:extLst>
          </p:cNvPr>
          <p:cNvPicPr>
            <a:picLocks noChangeAspect="1"/>
          </p:cNvPicPr>
          <p:nvPr/>
        </p:nvPicPr>
        <p:blipFill>
          <a:blip r:embed="rId7"/>
          <a:stretch>
            <a:fillRect/>
          </a:stretch>
        </p:blipFill>
        <p:spPr>
          <a:xfrm>
            <a:off x="5277137" y="2910663"/>
            <a:ext cx="1255885" cy="1255885"/>
          </a:xfrm>
          <a:prstGeom prst="rect">
            <a:avLst/>
          </a:prstGeom>
        </p:spPr>
      </p:pic>
      <p:sp>
        <p:nvSpPr>
          <p:cNvPr id="7" name="TextBox 6">
            <a:extLst>
              <a:ext uri="{FF2B5EF4-FFF2-40B4-BE49-F238E27FC236}">
                <a16:creationId xmlns:a16="http://schemas.microsoft.com/office/drawing/2014/main" id="{0B560B51-8350-99A6-0C58-1055FFED8810}"/>
              </a:ext>
            </a:extLst>
          </p:cNvPr>
          <p:cNvSpPr txBox="1"/>
          <p:nvPr/>
        </p:nvSpPr>
        <p:spPr>
          <a:xfrm>
            <a:off x="5355771" y="4330840"/>
            <a:ext cx="1177251" cy="738664"/>
          </a:xfrm>
          <a:prstGeom prst="rect">
            <a:avLst/>
          </a:prstGeom>
          <a:noFill/>
        </p:spPr>
        <p:txBody>
          <a:bodyPr wrap="square" rtlCol="0">
            <a:spAutoFit/>
          </a:bodyPr>
          <a:lstStyle/>
          <a:p>
            <a:r>
              <a:rPr lang="en-US" sz="1400" dirty="0"/>
              <a:t>IMPACT ON SCHOOLS</a:t>
            </a:r>
          </a:p>
        </p:txBody>
      </p:sp>
      <p:pic>
        <p:nvPicPr>
          <p:cNvPr id="9" name="Graphic 8" descr="Schoolhouse with solid fill">
            <a:extLst>
              <a:ext uri="{FF2B5EF4-FFF2-40B4-BE49-F238E27FC236}">
                <a16:creationId xmlns:a16="http://schemas.microsoft.com/office/drawing/2014/main" id="{A0246ED1-F2D6-59C8-7AD7-E4651B686B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83157" y="2971800"/>
            <a:ext cx="914400" cy="914400"/>
          </a:xfrm>
          <a:prstGeom prst="rect">
            <a:avLst/>
          </a:prstGeom>
        </p:spPr>
      </p:pic>
      <p:sp>
        <p:nvSpPr>
          <p:cNvPr id="10" name="TextBox 9">
            <a:extLst>
              <a:ext uri="{FF2B5EF4-FFF2-40B4-BE49-F238E27FC236}">
                <a16:creationId xmlns:a16="http://schemas.microsoft.com/office/drawing/2014/main" id="{D12E446B-EAD3-3AA6-BAEA-BEC9647F5EDF}"/>
              </a:ext>
            </a:extLst>
          </p:cNvPr>
          <p:cNvSpPr txBox="1"/>
          <p:nvPr/>
        </p:nvSpPr>
        <p:spPr>
          <a:xfrm>
            <a:off x="3758084" y="4561952"/>
            <a:ext cx="1256043" cy="369332"/>
          </a:xfrm>
          <a:prstGeom prst="rect">
            <a:avLst/>
          </a:prstGeom>
          <a:noFill/>
        </p:spPr>
        <p:txBody>
          <a:bodyPr wrap="square" rtlCol="0">
            <a:spAutoFit/>
          </a:bodyPr>
          <a:lstStyle/>
          <a:p>
            <a:r>
              <a:rPr lang="en-US" dirty="0"/>
              <a:t>TRAFFIC </a:t>
            </a:r>
          </a:p>
        </p:txBody>
      </p:sp>
    </p:spTree>
    <p:extLst>
      <p:ext uri="{BB962C8B-B14F-4D97-AF65-F5344CB8AC3E}">
        <p14:creationId xmlns:p14="http://schemas.microsoft.com/office/powerpoint/2010/main" val="172843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treet with houses on it&#10;&#10;Description automatically generated">
            <a:extLst>
              <a:ext uri="{FF2B5EF4-FFF2-40B4-BE49-F238E27FC236}">
                <a16:creationId xmlns:a16="http://schemas.microsoft.com/office/drawing/2014/main" id="{06983912-EE63-73DF-14A3-3EA9670F904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7516" b="1504"/>
          <a:stretch/>
        </p:blipFill>
        <p:spPr>
          <a:xfrm>
            <a:off x="53267" y="106542"/>
            <a:ext cx="11292820" cy="6857990"/>
          </a:xfrm>
          <a:prstGeom prst="rect">
            <a:avLst/>
          </a:prstGeom>
        </p:spPr>
      </p:pic>
      <p:sp>
        <p:nvSpPr>
          <p:cNvPr id="21" name="Rectangle 15">
            <a:extLst>
              <a:ext uri="{FF2B5EF4-FFF2-40B4-BE49-F238E27FC236}">
                <a16:creationId xmlns:a16="http://schemas.microsoft.com/office/drawing/2014/main" id="{9163A971-857A-4D4D-B458-BADAF926F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37169"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C111CDAD-A383-43B7-302C-ED908B0EE5F5}"/>
              </a:ext>
            </a:extLst>
          </p:cNvPr>
          <p:cNvSpPr>
            <a:spLocks noGrp="1"/>
          </p:cNvSpPr>
          <p:nvPr>
            <p:ph type="title"/>
          </p:nvPr>
        </p:nvSpPr>
        <p:spPr>
          <a:xfrm>
            <a:off x="3950563" y="381740"/>
            <a:ext cx="6884585" cy="1154005"/>
          </a:xfrm>
        </p:spPr>
        <p:txBody>
          <a:bodyPr>
            <a:normAutofit fontScale="90000"/>
          </a:bodyPr>
          <a:lstStyle/>
          <a:p>
            <a:r>
              <a:rPr lang="en-US" dirty="0"/>
              <a:t>Benefits of multi family housing </a:t>
            </a:r>
          </a:p>
        </p:txBody>
      </p:sp>
      <p:graphicFrame>
        <p:nvGraphicFramePr>
          <p:cNvPr id="11" name="TextBox 7">
            <a:extLst>
              <a:ext uri="{FF2B5EF4-FFF2-40B4-BE49-F238E27FC236}">
                <a16:creationId xmlns:a16="http://schemas.microsoft.com/office/drawing/2014/main" id="{68759E71-4547-1AB0-B917-531964AB187A}"/>
              </a:ext>
            </a:extLst>
          </p:cNvPr>
          <p:cNvGraphicFramePr/>
          <p:nvPr>
            <p:extLst>
              <p:ext uri="{D42A27DB-BD31-4B8C-83A1-F6EECF244321}">
                <p14:modId xmlns:p14="http://schemas.microsoft.com/office/powerpoint/2010/main" val="1687099500"/>
              </p:ext>
            </p:extLst>
          </p:nvPr>
        </p:nvGraphicFramePr>
        <p:xfrm>
          <a:off x="3773010" y="1722268"/>
          <a:ext cx="7062139" cy="44769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365AA956-20EF-5ECA-6FF4-D08F98036842}"/>
              </a:ext>
            </a:extLst>
          </p:cNvPr>
          <p:cNvSpPr txBox="1"/>
          <p:nvPr/>
        </p:nvSpPr>
        <p:spPr>
          <a:xfrm>
            <a:off x="8408717" y="6657945"/>
            <a:ext cx="2884123"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www.maathiildee.com/marblehead-ete-boston/">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9"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spTree>
    <p:extLst>
      <p:ext uri="{BB962C8B-B14F-4D97-AF65-F5344CB8AC3E}">
        <p14:creationId xmlns:p14="http://schemas.microsoft.com/office/powerpoint/2010/main" val="290959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AF22A-36F5-01FF-6EC7-8DDBC634E84E}"/>
              </a:ext>
            </a:extLst>
          </p:cNvPr>
          <p:cNvSpPr>
            <a:spLocks noGrp="1"/>
          </p:cNvSpPr>
          <p:nvPr>
            <p:ph type="title"/>
          </p:nvPr>
        </p:nvSpPr>
        <p:spPr>
          <a:xfrm>
            <a:off x="1261872" y="365760"/>
            <a:ext cx="9692640" cy="1325562"/>
          </a:xfrm>
        </p:spPr>
        <p:txBody>
          <a:bodyPr vert="horz" lIns="91440" tIns="45720" rIns="91440" bIns="45720" rtlCol="0">
            <a:normAutofit/>
          </a:bodyPr>
          <a:lstStyle/>
          <a:p>
            <a:r>
              <a:rPr lang="en-US" dirty="0"/>
              <a:t>What have we done so far? </a:t>
            </a:r>
          </a:p>
        </p:txBody>
      </p:sp>
      <p:graphicFrame>
        <p:nvGraphicFramePr>
          <p:cNvPr id="7" name="Content Placeholder 2">
            <a:extLst>
              <a:ext uri="{FF2B5EF4-FFF2-40B4-BE49-F238E27FC236}">
                <a16:creationId xmlns:a16="http://schemas.microsoft.com/office/drawing/2014/main" id="{62E676F8-0E60-5748-B897-580B2BFF90FC}"/>
              </a:ext>
            </a:extLst>
          </p:cNvPr>
          <p:cNvGraphicFramePr>
            <a:graphicFrameLocks noGrp="1"/>
          </p:cNvGraphicFramePr>
          <p:nvPr>
            <p:ph idx="1"/>
            <p:extLst>
              <p:ext uri="{D42A27DB-BD31-4B8C-83A1-F6EECF244321}">
                <p14:modId xmlns:p14="http://schemas.microsoft.com/office/powerpoint/2010/main" val="2035104523"/>
              </p:ext>
            </p:extLst>
          </p:nvPr>
        </p:nvGraphicFramePr>
        <p:xfrm>
          <a:off x="754144" y="2639505"/>
          <a:ext cx="8507250" cy="3575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E50376F2-E0D1-A785-F8DE-833E1BB60306}"/>
              </a:ext>
            </a:extLst>
          </p:cNvPr>
          <p:cNvSpPr txBox="1"/>
          <p:nvPr/>
        </p:nvSpPr>
        <p:spPr bwMode="invGray">
          <a:xfrm rot="10800000" flipV="1">
            <a:off x="941033" y="1730109"/>
            <a:ext cx="8403478" cy="759182"/>
          </a:xfrm>
          <a:prstGeom prst="rect">
            <a:avLst/>
          </a:prstGeom>
          <a:noFill/>
        </p:spPr>
        <p:txBody>
          <a:bodyPr wrap="square" rtlCol="0">
            <a:spAutoFit/>
          </a:bodyPr>
          <a:lstStyle/>
          <a:p>
            <a:pPr defTabSz="333756">
              <a:spcAft>
                <a:spcPts val="438"/>
              </a:spcAft>
            </a:pPr>
            <a:endParaRPr lang="en-US" sz="2000" kern="1200" dirty="0">
              <a:solidFill>
                <a:schemeClr val="tx1"/>
              </a:solidFill>
              <a:latin typeface="+mn-lt"/>
              <a:ea typeface="+mn-ea"/>
              <a:cs typeface="+mn-cs"/>
            </a:endParaRPr>
          </a:p>
          <a:p>
            <a:pPr defTabSz="333756">
              <a:spcAft>
                <a:spcPts val="438"/>
              </a:spcAft>
            </a:pPr>
            <a:r>
              <a:rPr lang="en-US" sz="2000" b="1" kern="1200" dirty="0">
                <a:solidFill>
                  <a:schemeClr val="tx1"/>
                </a:solidFill>
                <a:latin typeface="+mn-lt"/>
                <a:ea typeface="+mn-ea"/>
                <a:cs typeface="+mn-cs"/>
              </a:rPr>
              <a:t>No</a:t>
            </a:r>
            <a:r>
              <a:rPr lang="en-US" sz="2000" kern="1200" dirty="0">
                <a:solidFill>
                  <a:schemeClr val="tx1"/>
                </a:solidFill>
                <a:latin typeface="+mn-lt"/>
                <a:ea typeface="+mn-ea"/>
                <a:cs typeface="+mn-cs"/>
              </a:rPr>
              <a:t> decisions have been made on where to put this district </a:t>
            </a:r>
            <a:r>
              <a:rPr lang="en-US" sz="2000" dirty="0"/>
              <a:t>or</a:t>
            </a:r>
            <a:r>
              <a:rPr lang="en-US" sz="2000" kern="1200" dirty="0">
                <a:solidFill>
                  <a:schemeClr val="tx1"/>
                </a:solidFill>
                <a:latin typeface="+mn-lt"/>
                <a:ea typeface="+mn-ea"/>
                <a:cs typeface="+mn-cs"/>
              </a:rPr>
              <a:t> districts </a:t>
            </a:r>
            <a:endParaRPr lang="en-US" sz="2000" dirty="0"/>
          </a:p>
        </p:txBody>
      </p:sp>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CBB7FD34-AFDF-23F6-A1F1-E2960D9D8A36}"/>
                  </a:ext>
                </a:extLst>
              </p14:cNvPr>
              <p14:cNvContentPartPr/>
              <p14:nvPr/>
            </p14:nvContentPartPr>
            <p14:xfrm>
              <a:off x="1384480" y="2325628"/>
              <a:ext cx="360" cy="360"/>
            </p14:xfrm>
          </p:contentPart>
        </mc:Choice>
        <mc:Fallback xmlns="">
          <p:pic>
            <p:nvPicPr>
              <p:cNvPr id="3" name="Ink 2">
                <a:extLst>
                  <a:ext uri="{FF2B5EF4-FFF2-40B4-BE49-F238E27FC236}">
                    <a16:creationId xmlns:a16="http://schemas.microsoft.com/office/drawing/2014/main" id="{CBB7FD34-AFDF-23F6-A1F1-E2960D9D8A36}"/>
                  </a:ext>
                </a:extLst>
              </p:cNvPr>
              <p:cNvPicPr/>
              <p:nvPr/>
            </p:nvPicPr>
            <p:blipFill>
              <a:blip r:embed="rId8"/>
              <a:stretch>
                <a:fillRect/>
              </a:stretch>
            </p:blipFill>
            <p:spPr>
              <a:xfrm>
                <a:off x="1294840" y="214598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5DD8BBA9-497F-84CA-11C6-D2AAF8CEA1EC}"/>
                  </a:ext>
                </a:extLst>
              </p14:cNvPr>
              <p14:cNvContentPartPr/>
              <p14:nvPr/>
            </p14:nvContentPartPr>
            <p14:xfrm>
              <a:off x="1357840" y="2307628"/>
              <a:ext cx="360" cy="360"/>
            </p14:xfrm>
          </p:contentPart>
        </mc:Choice>
        <mc:Fallback xmlns="">
          <p:pic>
            <p:nvPicPr>
              <p:cNvPr id="4" name="Ink 3">
                <a:extLst>
                  <a:ext uri="{FF2B5EF4-FFF2-40B4-BE49-F238E27FC236}">
                    <a16:creationId xmlns:a16="http://schemas.microsoft.com/office/drawing/2014/main" id="{5DD8BBA9-497F-84CA-11C6-D2AAF8CEA1EC}"/>
                  </a:ext>
                </a:extLst>
              </p:cNvPr>
              <p:cNvPicPr/>
              <p:nvPr/>
            </p:nvPicPr>
            <p:blipFill>
              <a:blip r:embed="rId8"/>
              <a:stretch>
                <a:fillRect/>
              </a:stretch>
            </p:blipFill>
            <p:spPr>
              <a:xfrm>
                <a:off x="1267840" y="212798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45990869-EC15-9072-48B8-402C9AC5AA1E}"/>
                  </a:ext>
                </a:extLst>
              </p14:cNvPr>
              <p14:cNvContentPartPr/>
              <p14:nvPr/>
            </p14:nvContentPartPr>
            <p14:xfrm>
              <a:off x="1357840" y="2307628"/>
              <a:ext cx="360" cy="360"/>
            </p14:xfrm>
          </p:contentPart>
        </mc:Choice>
        <mc:Fallback xmlns="">
          <p:pic>
            <p:nvPicPr>
              <p:cNvPr id="5" name="Ink 4">
                <a:extLst>
                  <a:ext uri="{FF2B5EF4-FFF2-40B4-BE49-F238E27FC236}">
                    <a16:creationId xmlns:a16="http://schemas.microsoft.com/office/drawing/2014/main" id="{45990869-EC15-9072-48B8-402C9AC5AA1E}"/>
                  </a:ext>
                </a:extLst>
              </p:cNvPr>
              <p:cNvPicPr/>
              <p:nvPr/>
            </p:nvPicPr>
            <p:blipFill>
              <a:blip r:embed="rId8"/>
              <a:stretch>
                <a:fillRect/>
              </a:stretch>
            </p:blipFill>
            <p:spPr>
              <a:xfrm>
                <a:off x="1267840" y="212798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B8CE6A33-FF95-3F1D-D952-07D1E9F4B2BE}"/>
                  </a:ext>
                </a:extLst>
              </p14:cNvPr>
              <p14:cNvContentPartPr/>
              <p14:nvPr/>
            </p14:nvContentPartPr>
            <p14:xfrm>
              <a:off x="1082440" y="2254348"/>
              <a:ext cx="360" cy="360"/>
            </p14:xfrm>
          </p:contentPart>
        </mc:Choice>
        <mc:Fallback xmlns="">
          <p:pic>
            <p:nvPicPr>
              <p:cNvPr id="6" name="Ink 5">
                <a:extLst>
                  <a:ext uri="{FF2B5EF4-FFF2-40B4-BE49-F238E27FC236}">
                    <a16:creationId xmlns:a16="http://schemas.microsoft.com/office/drawing/2014/main" id="{B8CE6A33-FF95-3F1D-D952-07D1E9F4B2BE}"/>
                  </a:ext>
                </a:extLst>
              </p:cNvPr>
              <p:cNvPicPr/>
              <p:nvPr/>
            </p:nvPicPr>
            <p:blipFill>
              <a:blip r:embed="rId8"/>
              <a:stretch>
                <a:fillRect/>
              </a:stretch>
            </p:blipFill>
            <p:spPr>
              <a:xfrm>
                <a:off x="992800" y="2074708"/>
                <a:ext cx="180000" cy="360000"/>
              </a:xfrm>
              <a:prstGeom prst="rect">
                <a:avLst/>
              </a:prstGeom>
            </p:spPr>
          </p:pic>
        </mc:Fallback>
      </mc:AlternateContent>
    </p:spTree>
    <p:extLst>
      <p:ext uri="{BB962C8B-B14F-4D97-AF65-F5344CB8AC3E}">
        <p14:creationId xmlns:p14="http://schemas.microsoft.com/office/powerpoint/2010/main" val="3630417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77C7-C694-BCE8-76A5-CAFFAEBC1B2E}"/>
              </a:ext>
            </a:extLst>
          </p:cNvPr>
          <p:cNvSpPr>
            <a:spLocks noGrp="1"/>
          </p:cNvSpPr>
          <p:nvPr>
            <p:ph type="title"/>
          </p:nvPr>
        </p:nvSpPr>
        <p:spPr/>
        <p:txBody>
          <a:bodyPr/>
          <a:lstStyle/>
          <a:p>
            <a:r>
              <a:rPr lang="en-US" dirty="0"/>
              <a:t>Existing Unrestricted District </a:t>
            </a:r>
          </a:p>
        </p:txBody>
      </p:sp>
      <p:pic>
        <p:nvPicPr>
          <p:cNvPr id="3" name="Picture 2">
            <a:extLst>
              <a:ext uri="{FF2B5EF4-FFF2-40B4-BE49-F238E27FC236}">
                <a16:creationId xmlns:a16="http://schemas.microsoft.com/office/drawing/2014/main" id="{E27CCA8F-2295-8751-3386-8C637C012ECA}"/>
              </a:ext>
            </a:extLst>
          </p:cNvPr>
          <p:cNvPicPr>
            <a:picLocks noChangeAspect="1"/>
          </p:cNvPicPr>
          <p:nvPr/>
        </p:nvPicPr>
        <p:blipFill>
          <a:blip r:embed="rId2"/>
          <a:stretch>
            <a:fillRect/>
          </a:stretch>
        </p:blipFill>
        <p:spPr>
          <a:xfrm>
            <a:off x="2598665" y="1837099"/>
            <a:ext cx="5781765" cy="4343038"/>
          </a:xfrm>
          <a:prstGeom prst="rect">
            <a:avLst/>
          </a:prstGeom>
        </p:spPr>
      </p:pic>
    </p:spTree>
    <p:extLst>
      <p:ext uri="{BB962C8B-B14F-4D97-AF65-F5344CB8AC3E}">
        <p14:creationId xmlns:p14="http://schemas.microsoft.com/office/powerpoint/2010/main" val="3821000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6D7B817-6658-466D-B7F8-851ED5C35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6B01541-4E3D-0E16-F869-4F204343C75B}"/>
              </a:ext>
            </a:extLst>
          </p:cNvPr>
          <p:cNvSpPr>
            <a:spLocks noGrp="1"/>
          </p:cNvSpPr>
          <p:nvPr>
            <p:ph type="title"/>
          </p:nvPr>
        </p:nvSpPr>
        <p:spPr>
          <a:xfrm>
            <a:off x="5297760" y="365760"/>
            <a:ext cx="5618092" cy="1325562"/>
          </a:xfrm>
        </p:spPr>
        <p:txBody>
          <a:bodyPr vert="horz" lIns="91440" tIns="45720" rIns="91440" bIns="45720" rtlCol="0" anchor="b">
            <a:normAutofit/>
          </a:bodyPr>
          <a:lstStyle/>
          <a:p>
            <a:r>
              <a:rPr lang="en-US" sz="3400" dirty="0"/>
              <a:t>Expanding Pleasant Street</a:t>
            </a:r>
            <a:br>
              <a:rPr lang="en-US" sz="3400" dirty="0"/>
            </a:br>
            <a:r>
              <a:rPr lang="en-US" sz="3400" dirty="0"/>
              <a:t>Smart Growth District</a:t>
            </a:r>
          </a:p>
        </p:txBody>
      </p:sp>
      <p:pic>
        <p:nvPicPr>
          <p:cNvPr id="4" name="Content Placeholder 3">
            <a:extLst>
              <a:ext uri="{FF2B5EF4-FFF2-40B4-BE49-F238E27FC236}">
                <a16:creationId xmlns:a16="http://schemas.microsoft.com/office/drawing/2014/main" id="{F856EE60-8474-8E21-70C7-4E9453556A36}"/>
              </a:ext>
            </a:extLst>
          </p:cNvPr>
          <p:cNvPicPr>
            <a:picLocks noChangeAspect="1"/>
          </p:cNvPicPr>
          <p:nvPr/>
        </p:nvPicPr>
        <p:blipFill rotWithShape="1">
          <a:blip r:embed="rId2"/>
          <a:srcRect r="10080" b="3"/>
          <a:stretch/>
        </p:blipFill>
        <p:spPr>
          <a:xfrm>
            <a:off x="20" y="10"/>
            <a:ext cx="4654272" cy="3428990"/>
          </a:xfrm>
          <a:prstGeom prst="rect">
            <a:avLst/>
          </a:prstGeom>
        </p:spPr>
      </p:pic>
      <p:sp>
        <p:nvSpPr>
          <p:cNvPr id="38" name="Content Placeholder 37">
            <a:extLst>
              <a:ext uri="{FF2B5EF4-FFF2-40B4-BE49-F238E27FC236}">
                <a16:creationId xmlns:a16="http://schemas.microsoft.com/office/drawing/2014/main" id="{73346304-E592-C1AF-CD91-F01A6B208E29}"/>
              </a:ext>
            </a:extLst>
          </p:cNvPr>
          <p:cNvSpPr>
            <a:spLocks noGrp="1"/>
          </p:cNvSpPr>
          <p:nvPr>
            <p:ph sz="half" idx="2"/>
          </p:nvPr>
        </p:nvSpPr>
        <p:spPr>
          <a:xfrm>
            <a:off x="5297760" y="1828800"/>
            <a:ext cx="5618092" cy="4509856"/>
          </a:xfrm>
        </p:spPr>
        <p:txBody>
          <a:bodyPr vert="horz" lIns="91440" tIns="45720" rIns="91440" bIns="45720" rtlCol="0">
            <a:normAutofit fontScale="25000" lnSpcReduction="20000"/>
          </a:bodyPr>
          <a:lstStyle/>
          <a:p>
            <a:r>
              <a:rPr lang="en-US" sz="5600" dirty="0"/>
              <a:t>To promote low impact, green, and sustainable development that is pedestrian and public transit friendly.  </a:t>
            </a:r>
          </a:p>
          <a:p>
            <a:r>
              <a:rPr lang="en-US" sz="5600" dirty="0"/>
              <a:t>To ensure high quality site planning, architecture and landscape design that is consistent with the distinct visual character and identity of downtown Marblehead and provides development with safety, convenience and amenities appropriate to its residential and mixed-use nature.</a:t>
            </a:r>
          </a:p>
          <a:p>
            <a:r>
              <a:rPr lang="en-US" sz="5600" dirty="0"/>
              <a:t>To establish development standards that ensure context-sensitive design and creative site planning in the reuse of existing buildings and construction of new buildings.</a:t>
            </a:r>
          </a:p>
          <a:p>
            <a:r>
              <a:rPr lang="en-US" sz="5600" dirty="0"/>
              <a:t>To provide for diversified housing stock at a variety of costs near the local bus lines, including a percentage of affordable housing, that meets the needs of the Town’s population and promotes diversity.</a:t>
            </a:r>
          </a:p>
          <a:p>
            <a:r>
              <a:rPr lang="en-US" sz="5600" dirty="0"/>
              <a:t>To generate positive tax revenue, and to benefit from the financial incentives provided by M.G.L. Ch. 40R, while providing the opportunity for housing choice among households of varying incomes, ages and sizes.</a:t>
            </a:r>
          </a:p>
          <a:p>
            <a:endParaRPr lang="en-US" dirty="0"/>
          </a:p>
        </p:txBody>
      </p:sp>
      <p:pic>
        <p:nvPicPr>
          <p:cNvPr id="5" name="Content Placeholder 4">
            <a:extLst>
              <a:ext uri="{FF2B5EF4-FFF2-40B4-BE49-F238E27FC236}">
                <a16:creationId xmlns:a16="http://schemas.microsoft.com/office/drawing/2014/main" id="{64940FCA-59B9-5553-5A42-3ABB3A6E306F}"/>
              </a:ext>
            </a:extLst>
          </p:cNvPr>
          <p:cNvPicPr>
            <a:picLocks noChangeAspect="1"/>
          </p:cNvPicPr>
          <p:nvPr/>
        </p:nvPicPr>
        <p:blipFill rotWithShape="1">
          <a:blip r:embed="rId3"/>
          <a:srcRect t="1768" r="3" b="3"/>
          <a:stretch/>
        </p:blipFill>
        <p:spPr>
          <a:xfrm>
            <a:off x="20" y="3429001"/>
            <a:ext cx="4654272" cy="3429000"/>
          </a:xfrm>
          <a:prstGeom prst="rect">
            <a:avLst/>
          </a:prstGeom>
        </p:spPr>
      </p:pic>
    </p:spTree>
    <p:extLst>
      <p:ext uri="{BB962C8B-B14F-4D97-AF65-F5344CB8AC3E}">
        <p14:creationId xmlns:p14="http://schemas.microsoft.com/office/powerpoint/2010/main" val="3374848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801627-6861-4EA9-BE98-E0CE33A89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3466" cy="6858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3C1483F-490E-4C8A-8765-1F8AF0C67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0"/>
            <a:ext cx="3736189" cy="6858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17AEAB-FE4E-040C-A756-6D145EC6B0EC}"/>
              </a:ext>
            </a:extLst>
          </p:cNvPr>
          <p:cNvSpPr>
            <a:spLocks noGrp="1"/>
          </p:cNvSpPr>
          <p:nvPr>
            <p:ph type="title"/>
          </p:nvPr>
        </p:nvSpPr>
        <p:spPr>
          <a:xfrm>
            <a:off x="965198" y="643466"/>
            <a:ext cx="3092718" cy="5528734"/>
          </a:xfrm>
          <a:noFill/>
        </p:spPr>
        <p:txBody>
          <a:bodyPr anchor="t">
            <a:normAutofit/>
          </a:bodyPr>
          <a:lstStyle/>
          <a:p>
            <a:br>
              <a:rPr lang="en-US" sz="5400" dirty="0">
                <a:solidFill>
                  <a:srgbClr val="FFFFFF"/>
                </a:solidFill>
              </a:rPr>
            </a:br>
            <a:r>
              <a:rPr lang="en-US" sz="5400" dirty="0">
                <a:solidFill>
                  <a:srgbClr val="FFFFFF"/>
                </a:solidFill>
              </a:rPr>
              <a:t>Agenda </a:t>
            </a:r>
          </a:p>
        </p:txBody>
      </p:sp>
      <p:sp useBgFill="1">
        <p:nvSpPr>
          <p:cNvPr id="12" name="Rectangle 11">
            <a:extLst>
              <a:ext uri="{FF2B5EF4-FFF2-40B4-BE49-F238E27FC236}">
                <a16:creationId xmlns:a16="http://schemas.microsoft.com/office/drawing/2014/main" id="{0249BF42-D05C-4553-9417-7B8695759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654" y="0"/>
            <a:ext cx="691318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3E7F11A-A446-B892-3DD4-88C753BD1775}"/>
              </a:ext>
            </a:extLst>
          </p:cNvPr>
          <p:cNvSpPr>
            <a:spLocks noGrp="1"/>
          </p:cNvSpPr>
          <p:nvPr>
            <p:ph idx="1"/>
          </p:nvPr>
        </p:nvSpPr>
        <p:spPr>
          <a:xfrm>
            <a:off x="4821898" y="643466"/>
            <a:ext cx="5827472" cy="5571067"/>
          </a:xfrm>
        </p:spPr>
        <p:txBody>
          <a:bodyPr>
            <a:normAutofit/>
          </a:bodyPr>
          <a:lstStyle/>
          <a:p>
            <a:r>
              <a:rPr lang="en-US" sz="3200" dirty="0"/>
              <a:t>Presentation on MBTA community zoning </a:t>
            </a:r>
          </a:p>
          <a:p>
            <a:r>
              <a:rPr lang="en-US" sz="3200" dirty="0"/>
              <a:t>Breakout</a:t>
            </a:r>
          </a:p>
          <a:p>
            <a:r>
              <a:rPr lang="en-US" sz="3200" dirty="0"/>
              <a:t>Reconvene </a:t>
            </a:r>
          </a:p>
          <a:p>
            <a:pPr lvl="1"/>
            <a:r>
              <a:rPr lang="en-US" sz="3200" dirty="0"/>
              <a:t>Summary of results </a:t>
            </a:r>
          </a:p>
          <a:p>
            <a:pPr lvl="1"/>
            <a:r>
              <a:rPr lang="en-US" sz="3200" dirty="0"/>
              <a:t>Next steps </a:t>
            </a:r>
          </a:p>
          <a:p>
            <a:r>
              <a:rPr lang="en-US" sz="3200" dirty="0"/>
              <a:t> Adjourn </a:t>
            </a:r>
          </a:p>
          <a:p>
            <a:endParaRPr lang="en-US" sz="2000" dirty="0"/>
          </a:p>
        </p:txBody>
      </p:sp>
    </p:spTree>
    <p:extLst>
      <p:ext uri="{BB962C8B-B14F-4D97-AF65-F5344CB8AC3E}">
        <p14:creationId xmlns:p14="http://schemas.microsoft.com/office/powerpoint/2010/main" val="4007846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0" name="Rectangle 24">
            <a:extLst>
              <a:ext uri="{FF2B5EF4-FFF2-40B4-BE49-F238E27FC236}">
                <a16:creationId xmlns:a16="http://schemas.microsoft.com/office/drawing/2014/main" id="{323D50B8-1D27-420D-BA4A-249914120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26">
            <a:extLst>
              <a:ext uri="{FF2B5EF4-FFF2-40B4-BE49-F238E27FC236}">
                <a16:creationId xmlns:a16="http://schemas.microsoft.com/office/drawing/2014/main" id="{2EFBB176-B6C1-4B5A-AADA-F930947E09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20400" cy="49499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9" name="Rectangle 28">
            <a:extLst>
              <a:ext uri="{FF2B5EF4-FFF2-40B4-BE49-F238E27FC236}">
                <a16:creationId xmlns:a16="http://schemas.microsoft.com/office/drawing/2014/main" id="{918CDC34-0F26-409D-B10F-578D4DCC4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864FEF1-0F43-9B1B-91CE-6F744A23F800}"/>
              </a:ext>
            </a:extLst>
          </p:cNvPr>
          <p:cNvSpPr>
            <a:spLocks noGrp="1"/>
          </p:cNvSpPr>
          <p:nvPr>
            <p:ph type="title"/>
          </p:nvPr>
        </p:nvSpPr>
        <p:spPr>
          <a:xfrm>
            <a:off x="944183" y="5181600"/>
            <a:ext cx="10156435" cy="1076324"/>
          </a:xfrm>
        </p:spPr>
        <p:txBody>
          <a:bodyPr vert="horz" lIns="91440" tIns="45720" rIns="91440" bIns="45720" rtlCol="0" anchor="b">
            <a:normAutofit/>
          </a:bodyPr>
          <a:lstStyle/>
          <a:p>
            <a:pPr>
              <a:lnSpc>
                <a:spcPct val="85000"/>
              </a:lnSpc>
            </a:pPr>
            <a:r>
              <a:rPr lang="en-US" sz="3800" dirty="0"/>
              <a:t>Expanding Vinnin Square Smart Growth District </a:t>
            </a:r>
          </a:p>
        </p:txBody>
      </p:sp>
      <p:pic>
        <p:nvPicPr>
          <p:cNvPr id="5" name="Content Placeholder 4">
            <a:extLst>
              <a:ext uri="{FF2B5EF4-FFF2-40B4-BE49-F238E27FC236}">
                <a16:creationId xmlns:a16="http://schemas.microsoft.com/office/drawing/2014/main" id="{BAA22E9C-5024-09E5-D253-56CC73894243}"/>
              </a:ext>
            </a:extLst>
          </p:cNvPr>
          <p:cNvPicPr>
            <a:picLocks noGrp="1" noChangeAspect="1"/>
          </p:cNvPicPr>
          <p:nvPr>
            <p:ph idx="1"/>
          </p:nvPr>
        </p:nvPicPr>
        <p:blipFill>
          <a:blip r:embed="rId2"/>
          <a:stretch>
            <a:fillRect/>
          </a:stretch>
        </p:blipFill>
        <p:spPr>
          <a:xfrm>
            <a:off x="1097280" y="785845"/>
            <a:ext cx="4616874" cy="3533711"/>
          </a:xfrm>
          <a:prstGeom prst="rect">
            <a:avLst/>
          </a:prstGeom>
        </p:spPr>
      </p:pic>
      <p:pic>
        <p:nvPicPr>
          <p:cNvPr id="4" name="Content Placeholder 3">
            <a:extLst>
              <a:ext uri="{FF2B5EF4-FFF2-40B4-BE49-F238E27FC236}">
                <a16:creationId xmlns:a16="http://schemas.microsoft.com/office/drawing/2014/main" id="{BE19F76B-216D-51BF-2778-C7BF0FB3EB12}"/>
              </a:ext>
            </a:extLst>
          </p:cNvPr>
          <p:cNvPicPr>
            <a:picLocks noChangeAspect="1"/>
          </p:cNvPicPr>
          <p:nvPr/>
        </p:nvPicPr>
        <p:blipFill rotWithShape="1">
          <a:blip r:embed="rId3"/>
          <a:srcRect t="21965" b="20199"/>
          <a:stretch/>
        </p:blipFill>
        <p:spPr>
          <a:xfrm>
            <a:off x="6035886" y="1691556"/>
            <a:ext cx="4616874" cy="1722289"/>
          </a:xfrm>
          <a:prstGeom prst="rect">
            <a:avLst/>
          </a:prstGeom>
        </p:spPr>
      </p:pic>
    </p:spTree>
    <p:extLst>
      <p:ext uri="{BB962C8B-B14F-4D97-AF65-F5344CB8AC3E}">
        <p14:creationId xmlns:p14="http://schemas.microsoft.com/office/powerpoint/2010/main" val="1711298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6D7B817-6658-466D-B7F8-851ED5C35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F377F86-57BE-942D-7054-5B67B0A06829}"/>
              </a:ext>
            </a:extLst>
          </p:cNvPr>
          <p:cNvSpPr>
            <a:spLocks noGrp="1"/>
          </p:cNvSpPr>
          <p:nvPr>
            <p:ph type="title"/>
          </p:nvPr>
        </p:nvSpPr>
        <p:spPr>
          <a:xfrm>
            <a:off x="5297760" y="365760"/>
            <a:ext cx="5618092" cy="1325562"/>
          </a:xfrm>
        </p:spPr>
        <p:txBody>
          <a:bodyPr vert="horz" lIns="91440" tIns="45720" rIns="91440" bIns="45720" rtlCol="0" anchor="b">
            <a:normAutofit/>
          </a:bodyPr>
          <a:lstStyle/>
          <a:p>
            <a:r>
              <a:rPr lang="en-US" dirty="0"/>
              <a:t>Broughton Road </a:t>
            </a:r>
          </a:p>
        </p:txBody>
      </p:sp>
      <p:pic>
        <p:nvPicPr>
          <p:cNvPr id="5" name="Content Placeholder 4">
            <a:extLst>
              <a:ext uri="{FF2B5EF4-FFF2-40B4-BE49-F238E27FC236}">
                <a16:creationId xmlns:a16="http://schemas.microsoft.com/office/drawing/2014/main" id="{F6191CB0-7265-6436-AA81-7F76C5D1987B}"/>
              </a:ext>
            </a:extLst>
          </p:cNvPr>
          <p:cNvPicPr>
            <a:picLocks noChangeAspect="1"/>
          </p:cNvPicPr>
          <p:nvPr/>
        </p:nvPicPr>
        <p:blipFill rotWithShape="1">
          <a:blip r:embed="rId2"/>
          <a:srcRect t="26355" r="-2" b="237"/>
          <a:stretch/>
        </p:blipFill>
        <p:spPr>
          <a:xfrm>
            <a:off x="20" y="10"/>
            <a:ext cx="4654272" cy="3428990"/>
          </a:xfrm>
          <a:prstGeom prst="rect">
            <a:avLst/>
          </a:prstGeom>
        </p:spPr>
      </p:pic>
      <p:sp>
        <p:nvSpPr>
          <p:cNvPr id="23" name="Content Placeholder 9">
            <a:extLst>
              <a:ext uri="{FF2B5EF4-FFF2-40B4-BE49-F238E27FC236}">
                <a16:creationId xmlns:a16="http://schemas.microsoft.com/office/drawing/2014/main" id="{F3063878-456B-CD70-0EB7-78045FBA91E4}"/>
              </a:ext>
            </a:extLst>
          </p:cNvPr>
          <p:cNvSpPr>
            <a:spLocks noGrp="1"/>
          </p:cNvSpPr>
          <p:nvPr>
            <p:ph sz="half" idx="1"/>
          </p:nvPr>
        </p:nvSpPr>
        <p:spPr>
          <a:xfrm>
            <a:off x="5297760" y="1828800"/>
            <a:ext cx="5618092" cy="4351337"/>
          </a:xfrm>
        </p:spPr>
        <p:txBody>
          <a:bodyPr vert="horz" lIns="91440" tIns="45720" rIns="91440" bIns="45720" rtlCol="0">
            <a:normAutofit/>
          </a:bodyPr>
          <a:lstStyle/>
          <a:p>
            <a:r>
              <a:rPr lang="en-US" dirty="0"/>
              <a:t>Existing family housing owned and operated by the Marblehead Housing Authority </a:t>
            </a:r>
          </a:p>
          <a:p>
            <a:r>
              <a:rPr lang="en-US" dirty="0"/>
              <a:t>It was constructed in the 50’s and the new area in early 80’s </a:t>
            </a:r>
          </a:p>
          <a:p>
            <a:r>
              <a:rPr lang="en-US" dirty="0"/>
              <a:t>The Housing Authority is exploring redoing this area now</a:t>
            </a:r>
          </a:p>
          <a:p>
            <a:r>
              <a:rPr lang="en-US" dirty="0"/>
              <a:t>This area could be included in the overlay </a:t>
            </a:r>
          </a:p>
          <a:p>
            <a:r>
              <a:rPr lang="en-US" dirty="0"/>
              <a:t>It is approximately 8 acres in size </a:t>
            </a:r>
          </a:p>
        </p:txBody>
      </p:sp>
      <p:pic>
        <p:nvPicPr>
          <p:cNvPr id="6" name="Content Placeholder 5">
            <a:extLst>
              <a:ext uri="{FF2B5EF4-FFF2-40B4-BE49-F238E27FC236}">
                <a16:creationId xmlns:a16="http://schemas.microsoft.com/office/drawing/2014/main" id="{4110F95C-F423-1762-4D81-02A6CEFC991F}"/>
              </a:ext>
            </a:extLst>
          </p:cNvPr>
          <p:cNvPicPr>
            <a:picLocks noGrp="1" noChangeAspect="1"/>
          </p:cNvPicPr>
          <p:nvPr>
            <p:ph sz="half" idx="2"/>
          </p:nvPr>
        </p:nvPicPr>
        <p:blipFill rotWithShape="1">
          <a:blip r:embed="rId3"/>
          <a:srcRect t="13406" r="-2" b="13229"/>
          <a:stretch/>
        </p:blipFill>
        <p:spPr>
          <a:xfrm>
            <a:off x="20" y="3429001"/>
            <a:ext cx="4654272" cy="3429000"/>
          </a:xfrm>
          <a:prstGeom prst="rect">
            <a:avLst/>
          </a:prstGeom>
        </p:spPr>
      </p:pic>
    </p:spTree>
    <p:extLst>
      <p:ext uri="{BB962C8B-B14F-4D97-AF65-F5344CB8AC3E}">
        <p14:creationId xmlns:p14="http://schemas.microsoft.com/office/powerpoint/2010/main" val="320692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2781DDF-FAC9-41BA-A2E2-B4F31ED73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8B82155-64C2-C764-AF8F-C830098BF723}"/>
              </a:ext>
            </a:extLst>
          </p:cNvPr>
          <p:cNvSpPr>
            <a:spLocks noGrp="1"/>
          </p:cNvSpPr>
          <p:nvPr>
            <p:ph type="title"/>
          </p:nvPr>
        </p:nvSpPr>
        <p:spPr>
          <a:xfrm>
            <a:off x="969398" y="758952"/>
            <a:ext cx="3738617" cy="4041648"/>
          </a:xfrm>
        </p:spPr>
        <p:txBody>
          <a:bodyPr vert="horz" lIns="91440" tIns="45720" rIns="91440" bIns="45720" rtlCol="0" anchor="b">
            <a:normAutofit/>
          </a:bodyPr>
          <a:lstStyle/>
          <a:p>
            <a:pPr>
              <a:lnSpc>
                <a:spcPct val="85000"/>
              </a:lnSpc>
            </a:pPr>
            <a:r>
              <a:rPr lang="en-US" sz="5400"/>
              <a:t>Under utilized buildings </a:t>
            </a:r>
          </a:p>
        </p:txBody>
      </p:sp>
      <p:sp>
        <p:nvSpPr>
          <p:cNvPr id="3" name="Content Placeholder 2">
            <a:extLst>
              <a:ext uri="{FF2B5EF4-FFF2-40B4-BE49-F238E27FC236}">
                <a16:creationId xmlns:a16="http://schemas.microsoft.com/office/drawing/2014/main" id="{0D5C5BDD-AEB0-5213-5143-57D5ED0B7351}"/>
              </a:ext>
            </a:extLst>
          </p:cNvPr>
          <p:cNvSpPr>
            <a:spLocks noGrp="1"/>
          </p:cNvSpPr>
          <p:nvPr>
            <p:ph sz="half" idx="1"/>
          </p:nvPr>
        </p:nvSpPr>
        <p:spPr>
          <a:xfrm>
            <a:off x="954920" y="4800600"/>
            <a:ext cx="3753096" cy="1691640"/>
          </a:xfrm>
        </p:spPr>
        <p:txBody>
          <a:bodyPr vert="horz" lIns="91440" tIns="45720" rIns="91440" bIns="45720" rtlCol="0">
            <a:normAutofit/>
          </a:bodyPr>
          <a:lstStyle/>
          <a:p>
            <a:pPr marL="0" indent="0">
              <a:buNone/>
            </a:pPr>
            <a:r>
              <a:rPr lang="en-US">
                <a:solidFill>
                  <a:schemeClr val="tx1">
                    <a:lumMod val="85000"/>
                  </a:schemeClr>
                </a:solidFill>
              </a:rPr>
              <a:t> </a:t>
            </a:r>
          </a:p>
        </p:txBody>
      </p:sp>
      <p:sp>
        <p:nvSpPr>
          <p:cNvPr id="13" name="Rectangle 12">
            <a:extLst>
              <a:ext uri="{FF2B5EF4-FFF2-40B4-BE49-F238E27FC236}">
                <a16:creationId xmlns:a16="http://schemas.microsoft.com/office/drawing/2014/main" id="{358F7094-4DEE-4838-9B61-6D64637BF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4783" y="0"/>
            <a:ext cx="608735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053623-75F2-4357-89C3-01E1F3974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89997" y="160866"/>
            <a:ext cx="1856777" cy="2803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4A281C-386A-4459-A1C6-23A05B5C2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5651" y="4093880"/>
            <a:ext cx="1883167" cy="26179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82E3DAE2-F1E1-86F3-4723-4B24C3A7CD5C}"/>
              </a:ext>
            </a:extLst>
          </p:cNvPr>
          <p:cNvPicPr>
            <a:picLocks noGrp="1" noChangeAspect="1"/>
          </p:cNvPicPr>
          <p:nvPr>
            <p:ph sz="half" idx="2"/>
          </p:nvPr>
        </p:nvPicPr>
        <p:blipFill rotWithShape="1">
          <a:blip r:embed="rId2"/>
          <a:srcRect l="15384" r="9628" b="4"/>
          <a:stretch/>
        </p:blipFill>
        <p:spPr>
          <a:xfrm>
            <a:off x="7414186" y="3124930"/>
            <a:ext cx="3732588" cy="3733069"/>
          </a:xfrm>
          <a:prstGeom prst="rect">
            <a:avLst/>
          </a:prstGeom>
        </p:spPr>
      </p:pic>
      <p:pic>
        <p:nvPicPr>
          <p:cNvPr id="5" name="Picture 4">
            <a:extLst>
              <a:ext uri="{FF2B5EF4-FFF2-40B4-BE49-F238E27FC236}">
                <a16:creationId xmlns:a16="http://schemas.microsoft.com/office/drawing/2014/main" id="{BDE07222-6D6C-DE82-28D7-D7453D152CD4}"/>
              </a:ext>
            </a:extLst>
          </p:cNvPr>
          <p:cNvPicPr>
            <a:picLocks noChangeAspect="1"/>
          </p:cNvPicPr>
          <p:nvPr/>
        </p:nvPicPr>
        <p:blipFill rotWithShape="1">
          <a:blip r:embed="rId3"/>
          <a:srcRect l="10219" r="18040"/>
          <a:stretch/>
        </p:blipFill>
        <p:spPr>
          <a:xfrm>
            <a:off x="5366758" y="1"/>
            <a:ext cx="3762123" cy="3933013"/>
          </a:xfrm>
          <a:custGeom>
            <a:avLst/>
            <a:gdLst/>
            <a:ahLst/>
            <a:cxnLst/>
            <a:rect l="l" t="t" r="r" b="b"/>
            <a:pathLst>
              <a:path w="3762123" h="3933013">
                <a:moveTo>
                  <a:pt x="1969" y="0"/>
                </a:moveTo>
                <a:lnTo>
                  <a:pt x="3760153" y="0"/>
                </a:lnTo>
                <a:lnTo>
                  <a:pt x="3760153" y="160866"/>
                </a:lnTo>
                <a:lnTo>
                  <a:pt x="3762123" y="160866"/>
                </a:lnTo>
                <a:lnTo>
                  <a:pt x="3762123" y="2964064"/>
                </a:lnTo>
                <a:lnTo>
                  <a:pt x="1898122" y="2964064"/>
                </a:lnTo>
                <a:lnTo>
                  <a:pt x="1898122" y="3933013"/>
                </a:lnTo>
                <a:lnTo>
                  <a:pt x="0" y="3933013"/>
                </a:lnTo>
                <a:lnTo>
                  <a:pt x="0" y="160866"/>
                </a:lnTo>
                <a:lnTo>
                  <a:pt x="1969" y="160866"/>
                </a:lnTo>
                <a:close/>
              </a:path>
            </a:pathLst>
          </a:custGeom>
        </p:spPr>
      </p:pic>
    </p:spTree>
    <p:extLst>
      <p:ext uri="{BB962C8B-B14F-4D97-AF65-F5344CB8AC3E}">
        <p14:creationId xmlns:p14="http://schemas.microsoft.com/office/powerpoint/2010/main" val="47242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4F97EC1-3569-4A79-9DB8-CC79407DF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23" name="Rectangle 22">
            <a:extLst>
              <a:ext uri="{FF2B5EF4-FFF2-40B4-BE49-F238E27FC236}">
                <a16:creationId xmlns:a16="http://schemas.microsoft.com/office/drawing/2014/main" id="{13E08444-43C3-4332-B02D-F2DBC8C1D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9160" y="0"/>
            <a:ext cx="10393680" cy="6858000"/>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8" name="Title 7">
            <a:extLst>
              <a:ext uri="{FF2B5EF4-FFF2-40B4-BE49-F238E27FC236}">
                <a16:creationId xmlns:a16="http://schemas.microsoft.com/office/drawing/2014/main" id="{AD16DF6A-38B9-D4AD-44C6-EB5F1CD8880C}"/>
              </a:ext>
            </a:extLst>
          </p:cNvPr>
          <p:cNvSpPr>
            <a:spLocks noGrp="1"/>
          </p:cNvSpPr>
          <p:nvPr>
            <p:ph type="ctrTitle"/>
          </p:nvPr>
        </p:nvSpPr>
        <p:spPr>
          <a:xfrm>
            <a:off x="1261872" y="723331"/>
            <a:ext cx="9418320" cy="3875965"/>
          </a:xfrm>
          <a:noFill/>
        </p:spPr>
        <p:txBody>
          <a:bodyPr anchor="ctr">
            <a:normAutofit/>
          </a:bodyPr>
          <a:lstStyle/>
          <a:p>
            <a:pPr algn="ctr"/>
            <a:r>
              <a:rPr lang="en-US" sz="4400" dirty="0">
                <a:solidFill>
                  <a:srgbClr val="FFFFFF"/>
                </a:solidFill>
              </a:rPr>
              <a:t>At this point in the process, we  are soliciting community input </a:t>
            </a:r>
          </a:p>
        </p:txBody>
      </p:sp>
      <p:cxnSp>
        <p:nvCxnSpPr>
          <p:cNvPr id="25" name="Straight Connector 24">
            <a:extLst>
              <a:ext uri="{FF2B5EF4-FFF2-40B4-BE49-F238E27FC236}">
                <a16:creationId xmlns:a16="http://schemas.microsoft.com/office/drawing/2014/main" id="{4D848F31-B9E9-4B45-86EB-66A7D70D48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129873" y="5397500"/>
            <a:ext cx="2550319"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902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8251209-028D-ECB9-4842-524623F9336F}"/>
              </a:ext>
            </a:extLst>
          </p:cNvPr>
          <p:cNvSpPr>
            <a:spLocks noGrp="1"/>
          </p:cNvSpPr>
          <p:nvPr>
            <p:ph type="subTitle" idx="1"/>
          </p:nvPr>
        </p:nvSpPr>
        <p:spPr>
          <a:xfrm>
            <a:off x="1171852" y="1012055"/>
            <a:ext cx="9508340" cy="5480186"/>
          </a:xfrm>
        </p:spPr>
        <p:txBody>
          <a:bodyPr>
            <a:normAutofit/>
          </a:bodyPr>
          <a:lstStyle/>
          <a:p>
            <a:r>
              <a:rPr lang="en-US" sz="2800" dirty="0">
                <a:solidFill>
                  <a:schemeClr val="tx1"/>
                </a:solidFill>
              </a:rPr>
              <a:t>You will be handed out set of stickers please use stickers for </a:t>
            </a:r>
          </a:p>
          <a:p>
            <a:r>
              <a:rPr lang="en-US" sz="2800" dirty="0">
                <a:solidFill>
                  <a:schemeClr val="tx1"/>
                </a:solidFill>
              </a:rPr>
              <a:t>zoning map -put stickers on areas you would like to see the board explore further </a:t>
            </a:r>
          </a:p>
          <a:p>
            <a:r>
              <a:rPr lang="en-US" sz="2800" dirty="0">
                <a:solidFill>
                  <a:schemeClr val="tx1"/>
                </a:solidFill>
              </a:rPr>
              <a:t>housing typology- on style of multi family you would like to see the board explore </a:t>
            </a:r>
          </a:p>
          <a:p>
            <a:r>
              <a:rPr lang="en-US" sz="2800" dirty="0">
                <a:solidFill>
                  <a:schemeClr val="tx1"/>
                </a:solidFill>
              </a:rPr>
              <a:t>concerns and the benefits you see</a:t>
            </a:r>
          </a:p>
          <a:p>
            <a:r>
              <a:rPr lang="en-US" sz="2800" dirty="0">
                <a:solidFill>
                  <a:schemeClr val="tx1"/>
                </a:solidFill>
              </a:rPr>
              <a:t>you can use the markers to write done others that we have not thought of yet or you would like us to consider</a:t>
            </a:r>
          </a:p>
        </p:txBody>
      </p:sp>
    </p:spTree>
    <p:extLst>
      <p:ext uri="{BB962C8B-B14F-4D97-AF65-F5344CB8AC3E}">
        <p14:creationId xmlns:p14="http://schemas.microsoft.com/office/powerpoint/2010/main" val="903000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7FA9A-AC00-0DF6-902D-32C5184FB2F4}"/>
              </a:ext>
            </a:extLst>
          </p:cNvPr>
          <p:cNvSpPr>
            <a:spLocks noGrp="1"/>
          </p:cNvSpPr>
          <p:nvPr>
            <p:ph type="title"/>
          </p:nvPr>
        </p:nvSpPr>
        <p:spPr>
          <a:xfrm>
            <a:off x="807868" y="133166"/>
            <a:ext cx="10146644" cy="989860"/>
          </a:xfrm>
        </p:spPr>
        <p:txBody>
          <a:bodyPr/>
          <a:lstStyle/>
          <a:p>
            <a:r>
              <a:rPr lang="en-US" dirty="0"/>
              <a:t>Multi Family can take many forms </a:t>
            </a:r>
          </a:p>
        </p:txBody>
      </p:sp>
      <p:pic>
        <p:nvPicPr>
          <p:cNvPr id="4" name="Content Placeholder 3">
            <a:extLst>
              <a:ext uri="{FF2B5EF4-FFF2-40B4-BE49-F238E27FC236}">
                <a16:creationId xmlns:a16="http://schemas.microsoft.com/office/drawing/2014/main" id="{65C10590-DA1D-0C98-4AD8-C5DCA0871F38}"/>
              </a:ext>
            </a:extLst>
          </p:cNvPr>
          <p:cNvPicPr>
            <a:picLocks noGrp="1" noChangeAspect="1"/>
          </p:cNvPicPr>
          <p:nvPr>
            <p:ph idx="1"/>
          </p:nvPr>
        </p:nvPicPr>
        <p:blipFill>
          <a:blip r:embed="rId2"/>
          <a:stretch>
            <a:fillRect/>
          </a:stretch>
        </p:blipFill>
        <p:spPr>
          <a:xfrm>
            <a:off x="78953" y="1784412"/>
            <a:ext cx="10787315" cy="4409389"/>
          </a:xfrm>
          <a:prstGeom prst="rect">
            <a:avLst/>
          </a:prstGeom>
        </p:spPr>
      </p:pic>
      <p:sp>
        <p:nvSpPr>
          <p:cNvPr id="5" name="Rectangle 4">
            <a:extLst>
              <a:ext uri="{FF2B5EF4-FFF2-40B4-BE49-F238E27FC236}">
                <a16:creationId xmlns:a16="http://schemas.microsoft.com/office/drawing/2014/main" id="{7DFCD824-CDD3-EFF7-A74B-1EA954627A67}"/>
              </a:ext>
            </a:extLst>
          </p:cNvPr>
          <p:cNvSpPr/>
          <p:nvPr/>
        </p:nvSpPr>
        <p:spPr>
          <a:xfrm>
            <a:off x="8327254" y="5033639"/>
            <a:ext cx="1331651" cy="701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E3FD2D9-D832-41B7-49FE-257C0860F7B8}"/>
              </a:ext>
            </a:extLst>
          </p:cNvPr>
          <p:cNvSpPr/>
          <p:nvPr/>
        </p:nvSpPr>
        <p:spPr>
          <a:xfrm>
            <a:off x="3497802" y="4829452"/>
            <a:ext cx="488272"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AE22A23-C3F4-AC86-51AC-66C71F2600E2}"/>
              </a:ext>
            </a:extLst>
          </p:cNvPr>
          <p:cNvSpPr/>
          <p:nvPr/>
        </p:nvSpPr>
        <p:spPr>
          <a:xfrm>
            <a:off x="5069148" y="5171243"/>
            <a:ext cx="3293616" cy="426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619414EA-F29F-4DC1-D667-D6F2D6AE8BF3}"/>
              </a:ext>
            </a:extLst>
          </p:cNvPr>
          <p:cNvSpPr/>
          <p:nvPr/>
        </p:nvSpPr>
        <p:spPr>
          <a:xfrm>
            <a:off x="5144611" y="5033639"/>
            <a:ext cx="2991774" cy="275208"/>
          </a:xfrm>
          <a:prstGeom prst="triangle">
            <a:avLst>
              <a:gd name="adj" fmla="val 7094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B66065A-891A-3DE4-95EE-8EC5E52991E2}"/>
              </a:ext>
            </a:extLst>
          </p:cNvPr>
          <p:cNvSpPr/>
          <p:nvPr/>
        </p:nvSpPr>
        <p:spPr>
          <a:xfrm>
            <a:off x="9179511" y="5308847"/>
            <a:ext cx="1589103" cy="701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3F09FE6-81D5-947C-8535-E8FDA663EFEB}"/>
              </a:ext>
            </a:extLst>
          </p:cNvPr>
          <p:cNvSpPr/>
          <p:nvPr/>
        </p:nvSpPr>
        <p:spPr>
          <a:xfrm>
            <a:off x="2956264" y="5521911"/>
            <a:ext cx="1908699" cy="213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6B6F7D-8D95-6593-8A6B-FE90FE0C2DB1}"/>
              </a:ext>
            </a:extLst>
          </p:cNvPr>
          <p:cNvSpPr/>
          <p:nvPr/>
        </p:nvSpPr>
        <p:spPr>
          <a:xfrm>
            <a:off x="9658905" y="4660777"/>
            <a:ext cx="488272" cy="5104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9DE31452-3435-3859-39CF-4A8309FEA5AB}"/>
                  </a:ext>
                </a:extLst>
              </p14:cNvPr>
              <p14:cNvContentPartPr/>
              <p14:nvPr/>
            </p14:nvContentPartPr>
            <p14:xfrm>
              <a:off x="2174680" y="5024188"/>
              <a:ext cx="360" cy="360"/>
            </p14:xfrm>
          </p:contentPart>
        </mc:Choice>
        <mc:Fallback xmlns="">
          <p:pic>
            <p:nvPicPr>
              <p:cNvPr id="11" name="Ink 10">
                <a:extLst>
                  <a:ext uri="{FF2B5EF4-FFF2-40B4-BE49-F238E27FC236}">
                    <a16:creationId xmlns:a16="http://schemas.microsoft.com/office/drawing/2014/main" id="{9DE31452-3435-3859-39CF-4A8309FEA5AB}"/>
                  </a:ext>
                </a:extLst>
              </p:cNvPr>
              <p:cNvPicPr/>
              <p:nvPr/>
            </p:nvPicPr>
            <p:blipFill>
              <a:blip r:embed="rId4"/>
              <a:stretch>
                <a:fillRect/>
              </a:stretch>
            </p:blipFill>
            <p:spPr>
              <a:xfrm>
                <a:off x="2121040" y="491654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32C0A2DF-91E8-8D1F-5746-75F0CA5DAF06}"/>
                  </a:ext>
                </a:extLst>
              </p14:cNvPr>
              <p14:cNvContentPartPr/>
              <p14:nvPr/>
            </p14:nvContentPartPr>
            <p14:xfrm>
              <a:off x="2183680" y="5033548"/>
              <a:ext cx="169560" cy="198360"/>
            </p14:xfrm>
          </p:contentPart>
        </mc:Choice>
        <mc:Fallback xmlns="">
          <p:pic>
            <p:nvPicPr>
              <p:cNvPr id="12" name="Ink 11">
                <a:extLst>
                  <a:ext uri="{FF2B5EF4-FFF2-40B4-BE49-F238E27FC236}">
                    <a16:creationId xmlns:a16="http://schemas.microsoft.com/office/drawing/2014/main" id="{32C0A2DF-91E8-8D1F-5746-75F0CA5DAF06}"/>
                  </a:ext>
                </a:extLst>
              </p:cNvPr>
              <p:cNvPicPr/>
              <p:nvPr/>
            </p:nvPicPr>
            <p:blipFill>
              <a:blip r:embed="rId6"/>
              <a:stretch>
                <a:fillRect/>
              </a:stretch>
            </p:blipFill>
            <p:spPr>
              <a:xfrm>
                <a:off x="2129680" y="4925548"/>
                <a:ext cx="277200" cy="414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F6B0B822-C79F-5390-113A-DA4E8DFA50A2}"/>
                  </a:ext>
                </a:extLst>
              </p14:cNvPr>
              <p14:cNvContentPartPr/>
              <p14:nvPr/>
            </p14:nvContentPartPr>
            <p14:xfrm>
              <a:off x="2094760" y="4953268"/>
              <a:ext cx="242640" cy="200520"/>
            </p14:xfrm>
          </p:contentPart>
        </mc:Choice>
        <mc:Fallback xmlns="">
          <p:pic>
            <p:nvPicPr>
              <p:cNvPr id="13" name="Ink 12">
                <a:extLst>
                  <a:ext uri="{FF2B5EF4-FFF2-40B4-BE49-F238E27FC236}">
                    <a16:creationId xmlns:a16="http://schemas.microsoft.com/office/drawing/2014/main" id="{F6B0B822-C79F-5390-113A-DA4E8DFA50A2}"/>
                  </a:ext>
                </a:extLst>
              </p:cNvPr>
              <p:cNvPicPr/>
              <p:nvPr/>
            </p:nvPicPr>
            <p:blipFill>
              <a:blip r:embed="rId8"/>
              <a:stretch>
                <a:fillRect/>
              </a:stretch>
            </p:blipFill>
            <p:spPr>
              <a:xfrm>
                <a:off x="2040760" y="4845628"/>
                <a:ext cx="350280" cy="416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6EB9D47C-503E-65EB-ECA3-BBC1B29E6A1B}"/>
                  </a:ext>
                </a:extLst>
              </p14:cNvPr>
              <p14:cNvContentPartPr/>
              <p14:nvPr/>
            </p14:nvContentPartPr>
            <p14:xfrm>
              <a:off x="2664280" y="5428828"/>
              <a:ext cx="273960" cy="235080"/>
            </p14:xfrm>
          </p:contentPart>
        </mc:Choice>
        <mc:Fallback xmlns="">
          <p:pic>
            <p:nvPicPr>
              <p:cNvPr id="14" name="Ink 13">
                <a:extLst>
                  <a:ext uri="{FF2B5EF4-FFF2-40B4-BE49-F238E27FC236}">
                    <a16:creationId xmlns:a16="http://schemas.microsoft.com/office/drawing/2014/main" id="{6EB9D47C-503E-65EB-ECA3-BBC1B29E6A1B}"/>
                  </a:ext>
                </a:extLst>
              </p:cNvPr>
              <p:cNvPicPr/>
              <p:nvPr/>
            </p:nvPicPr>
            <p:blipFill>
              <a:blip r:embed="rId10"/>
              <a:stretch>
                <a:fillRect/>
              </a:stretch>
            </p:blipFill>
            <p:spPr>
              <a:xfrm>
                <a:off x="2610640" y="5320828"/>
                <a:ext cx="38160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F75EDD1F-67A8-1487-C818-260E4F37DE52}"/>
                  </a:ext>
                </a:extLst>
              </p14:cNvPr>
              <p14:cNvContentPartPr/>
              <p14:nvPr/>
            </p14:nvContentPartPr>
            <p14:xfrm>
              <a:off x="2796040" y="5547988"/>
              <a:ext cx="360" cy="360"/>
            </p14:xfrm>
          </p:contentPart>
        </mc:Choice>
        <mc:Fallback xmlns="">
          <p:pic>
            <p:nvPicPr>
              <p:cNvPr id="15" name="Ink 14">
                <a:extLst>
                  <a:ext uri="{FF2B5EF4-FFF2-40B4-BE49-F238E27FC236}">
                    <a16:creationId xmlns:a16="http://schemas.microsoft.com/office/drawing/2014/main" id="{F75EDD1F-67A8-1487-C818-260E4F37DE52}"/>
                  </a:ext>
                </a:extLst>
              </p:cNvPr>
              <p:cNvPicPr/>
              <p:nvPr/>
            </p:nvPicPr>
            <p:blipFill>
              <a:blip r:embed="rId12"/>
              <a:stretch>
                <a:fillRect/>
              </a:stretch>
            </p:blipFill>
            <p:spPr>
              <a:xfrm>
                <a:off x="2706040" y="536834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07069294-CBDA-272F-D348-FAD5A49BB385}"/>
                  </a:ext>
                </a:extLst>
              </p14:cNvPr>
              <p14:cNvContentPartPr/>
              <p14:nvPr/>
            </p14:nvContentPartPr>
            <p14:xfrm>
              <a:off x="2121400" y="5033548"/>
              <a:ext cx="262800" cy="132480"/>
            </p14:xfrm>
          </p:contentPart>
        </mc:Choice>
        <mc:Fallback xmlns="">
          <p:pic>
            <p:nvPicPr>
              <p:cNvPr id="16" name="Ink 15">
                <a:extLst>
                  <a:ext uri="{FF2B5EF4-FFF2-40B4-BE49-F238E27FC236}">
                    <a16:creationId xmlns:a16="http://schemas.microsoft.com/office/drawing/2014/main" id="{07069294-CBDA-272F-D348-FAD5A49BB385}"/>
                  </a:ext>
                </a:extLst>
              </p:cNvPr>
              <p:cNvPicPr/>
              <p:nvPr/>
            </p:nvPicPr>
            <p:blipFill>
              <a:blip r:embed="rId14"/>
              <a:stretch>
                <a:fillRect/>
              </a:stretch>
            </p:blipFill>
            <p:spPr>
              <a:xfrm>
                <a:off x="2031760" y="4853548"/>
                <a:ext cx="442440" cy="492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DBCAB1D7-6633-10B8-36FB-19A922067AAA}"/>
                  </a:ext>
                </a:extLst>
              </p14:cNvPr>
              <p14:cNvContentPartPr/>
              <p14:nvPr/>
            </p14:nvContentPartPr>
            <p14:xfrm>
              <a:off x="2047240" y="5024188"/>
              <a:ext cx="422640" cy="287280"/>
            </p14:xfrm>
          </p:contentPart>
        </mc:Choice>
        <mc:Fallback xmlns="">
          <p:pic>
            <p:nvPicPr>
              <p:cNvPr id="17" name="Ink 16">
                <a:extLst>
                  <a:ext uri="{FF2B5EF4-FFF2-40B4-BE49-F238E27FC236}">
                    <a16:creationId xmlns:a16="http://schemas.microsoft.com/office/drawing/2014/main" id="{DBCAB1D7-6633-10B8-36FB-19A922067AAA}"/>
                  </a:ext>
                </a:extLst>
              </p:cNvPr>
              <p:cNvPicPr/>
              <p:nvPr/>
            </p:nvPicPr>
            <p:blipFill>
              <a:blip r:embed="rId16"/>
              <a:stretch>
                <a:fillRect/>
              </a:stretch>
            </p:blipFill>
            <p:spPr>
              <a:xfrm>
                <a:off x="1957600" y="4844548"/>
                <a:ext cx="602280" cy="646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AD626E9F-6FCF-793A-E485-45717E19B94E}"/>
                  </a:ext>
                </a:extLst>
              </p14:cNvPr>
              <p14:cNvContentPartPr/>
              <p14:nvPr/>
            </p14:nvContentPartPr>
            <p14:xfrm>
              <a:off x="1118440" y="789868"/>
              <a:ext cx="360" cy="360"/>
            </p14:xfrm>
          </p:contentPart>
        </mc:Choice>
        <mc:Fallback xmlns="">
          <p:pic>
            <p:nvPicPr>
              <p:cNvPr id="18" name="Ink 17">
                <a:extLst>
                  <a:ext uri="{FF2B5EF4-FFF2-40B4-BE49-F238E27FC236}">
                    <a16:creationId xmlns:a16="http://schemas.microsoft.com/office/drawing/2014/main" id="{AD626E9F-6FCF-793A-E485-45717E19B94E}"/>
                  </a:ext>
                </a:extLst>
              </p:cNvPr>
              <p:cNvPicPr/>
              <p:nvPr/>
            </p:nvPicPr>
            <p:blipFill>
              <a:blip r:embed="rId12"/>
              <a:stretch>
                <a:fillRect/>
              </a:stretch>
            </p:blipFill>
            <p:spPr>
              <a:xfrm>
                <a:off x="1028440" y="60986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680F2EB9-287A-9407-9284-E9B8434769B8}"/>
                  </a:ext>
                </a:extLst>
              </p14:cNvPr>
              <p14:cNvContentPartPr/>
              <p14:nvPr/>
            </p14:nvContentPartPr>
            <p14:xfrm>
              <a:off x="2334520" y="5184028"/>
              <a:ext cx="360" cy="360"/>
            </p14:xfrm>
          </p:contentPart>
        </mc:Choice>
        <mc:Fallback xmlns="">
          <p:pic>
            <p:nvPicPr>
              <p:cNvPr id="19" name="Ink 18">
                <a:extLst>
                  <a:ext uri="{FF2B5EF4-FFF2-40B4-BE49-F238E27FC236}">
                    <a16:creationId xmlns:a16="http://schemas.microsoft.com/office/drawing/2014/main" id="{680F2EB9-287A-9407-9284-E9B8434769B8}"/>
                  </a:ext>
                </a:extLst>
              </p:cNvPr>
              <p:cNvPicPr/>
              <p:nvPr/>
            </p:nvPicPr>
            <p:blipFill>
              <a:blip r:embed="rId12"/>
              <a:stretch>
                <a:fillRect/>
              </a:stretch>
            </p:blipFill>
            <p:spPr>
              <a:xfrm>
                <a:off x="2244880" y="500438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22DC85DE-00B6-639F-05DF-5C630CB5E983}"/>
                  </a:ext>
                </a:extLst>
              </p14:cNvPr>
              <p14:cNvContentPartPr/>
              <p14:nvPr/>
            </p14:nvContentPartPr>
            <p14:xfrm>
              <a:off x="2334520" y="5128948"/>
              <a:ext cx="389880" cy="363960"/>
            </p14:xfrm>
          </p:contentPart>
        </mc:Choice>
        <mc:Fallback xmlns="">
          <p:pic>
            <p:nvPicPr>
              <p:cNvPr id="20" name="Ink 19">
                <a:extLst>
                  <a:ext uri="{FF2B5EF4-FFF2-40B4-BE49-F238E27FC236}">
                    <a16:creationId xmlns:a16="http://schemas.microsoft.com/office/drawing/2014/main" id="{22DC85DE-00B6-639F-05DF-5C630CB5E983}"/>
                  </a:ext>
                </a:extLst>
              </p:cNvPr>
              <p:cNvPicPr/>
              <p:nvPr/>
            </p:nvPicPr>
            <p:blipFill>
              <a:blip r:embed="rId20"/>
              <a:stretch>
                <a:fillRect/>
              </a:stretch>
            </p:blipFill>
            <p:spPr>
              <a:xfrm>
                <a:off x="2244880" y="4949308"/>
                <a:ext cx="569520" cy="723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6399A2BD-7061-23A2-0DCE-5A27B1D68CBF}"/>
                  </a:ext>
                </a:extLst>
              </p14:cNvPr>
              <p14:cNvContentPartPr/>
              <p14:nvPr/>
            </p14:nvContentPartPr>
            <p14:xfrm>
              <a:off x="2227960" y="5140108"/>
              <a:ext cx="33120" cy="39600"/>
            </p14:xfrm>
          </p:contentPart>
        </mc:Choice>
        <mc:Fallback xmlns="">
          <p:pic>
            <p:nvPicPr>
              <p:cNvPr id="21" name="Ink 20">
                <a:extLst>
                  <a:ext uri="{FF2B5EF4-FFF2-40B4-BE49-F238E27FC236}">
                    <a16:creationId xmlns:a16="http://schemas.microsoft.com/office/drawing/2014/main" id="{6399A2BD-7061-23A2-0DCE-5A27B1D68CBF}"/>
                  </a:ext>
                </a:extLst>
              </p:cNvPr>
              <p:cNvPicPr/>
              <p:nvPr/>
            </p:nvPicPr>
            <p:blipFill>
              <a:blip r:embed="rId22"/>
              <a:stretch>
                <a:fillRect/>
              </a:stretch>
            </p:blipFill>
            <p:spPr>
              <a:xfrm>
                <a:off x="2138320" y="4960108"/>
                <a:ext cx="212760" cy="3992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6A97F25B-56AF-C38C-86CB-B7588C5D850D}"/>
                  </a:ext>
                </a:extLst>
              </p14:cNvPr>
              <p14:cNvContentPartPr/>
              <p14:nvPr/>
            </p14:nvContentPartPr>
            <p14:xfrm>
              <a:off x="2316520" y="5184028"/>
              <a:ext cx="360" cy="360"/>
            </p14:xfrm>
          </p:contentPart>
        </mc:Choice>
        <mc:Fallback xmlns="">
          <p:pic>
            <p:nvPicPr>
              <p:cNvPr id="22" name="Ink 21">
                <a:extLst>
                  <a:ext uri="{FF2B5EF4-FFF2-40B4-BE49-F238E27FC236}">
                    <a16:creationId xmlns:a16="http://schemas.microsoft.com/office/drawing/2014/main" id="{6A97F25B-56AF-C38C-86CB-B7588C5D850D}"/>
                  </a:ext>
                </a:extLst>
              </p:cNvPr>
              <p:cNvPicPr/>
              <p:nvPr/>
            </p:nvPicPr>
            <p:blipFill>
              <a:blip r:embed="rId12"/>
              <a:stretch>
                <a:fillRect/>
              </a:stretch>
            </p:blipFill>
            <p:spPr>
              <a:xfrm>
                <a:off x="2226880" y="5004388"/>
                <a:ext cx="180000" cy="360000"/>
              </a:xfrm>
              <a:prstGeom prst="rect">
                <a:avLst/>
              </a:prstGeom>
            </p:spPr>
          </p:pic>
        </mc:Fallback>
      </mc:AlternateContent>
    </p:spTree>
    <p:extLst>
      <p:ext uri="{BB962C8B-B14F-4D97-AF65-F5344CB8AC3E}">
        <p14:creationId xmlns:p14="http://schemas.microsoft.com/office/powerpoint/2010/main" val="1527890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72FC211-EFBA-BE56-C2FF-5104203A8884}"/>
              </a:ext>
            </a:extLst>
          </p:cNvPr>
          <p:cNvSpPr>
            <a:spLocks noGrp="1"/>
          </p:cNvSpPr>
          <p:nvPr>
            <p:ph type="body" idx="1"/>
          </p:nvPr>
        </p:nvSpPr>
        <p:spPr/>
        <p:txBody>
          <a:bodyPr/>
          <a:lstStyle/>
          <a:p>
            <a:r>
              <a:rPr lang="en-US" dirty="0"/>
              <a:t>Midrise</a:t>
            </a:r>
          </a:p>
        </p:txBody>
      </p:sp>
      <p:pic>
        <p:nvPicPr>
          <p:cNvPr id="8" name="Content Placeholder 7" descr="A row of multistory apartment buildings">
            <a:extLst>
              <a:ext uri="{FF2B5EF4-FFF2-40B4-BE49-F238E27FC236}">
                <a16:creationId xmlns:a16="http://schemas.microsoft.com/office/drawing/2014/main" id="{90458297-BB26-9103-AB72-ED730BF2DA88}"/>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1262063" y="2848410"/>
            <a:ext cx="4479925" cy="2983630"/>
          </a:xfrm>
        </p:spPr>
      </p:pic>
      <p:sp>
        <p:nvSpPr>
          <p:cNvPr id="5" name="Text Placeholder 4">
            <a:extLst>
              <a:ext uri="{FF2B5EF4-FFF2-40B4-BE49-F238E27FC236}">
                <a16:creationId xmlns:a16="http://schemas.microsoft.com/office/drawing/2014/main" id="{0D708C5F-2829-1940-BAA4-C73CB16F7ECA}"/>
              </a:ext>
            </a:extLst>
          </p:cNvPr>
          <p:cNvSpPr>
            <a:spLocks noGrp="1"/>
          </p:cNvSpPr>
          <p:nvPr>
            <p:ph type="body" sz="quarter" idx="3"/>
          </p:nvPr>
        </p:nvSpPr>
        <p:spPr/>
        <p:txBody>
          <a:bodyPr/>
          <a:lstStyle/>
          <a:p>
            <a:r>
              <a:rPr lang="en-US" dirty="0"/>
              <a:t>Courtyard complex </a:t>
            </a:r>
          </a:p>
        </p:txBody>
      </p:sp>
      <p:pic>
        <p:nvPicPr>
          <p:cNvPr id="7" name="Content Placeholder 6">
            <a:extLst>
              <a:ext uri="{FF2B5EF4-FFF2-40B4-BE49-F238E27FC236}">
                <a16:creationId xmlns:a16="http://schemas.microsoft.com/office/drawing/2014/main" id="{B7DD5407-19BF-B1F6-04AC-141B07375E05}"/>
              </a:ext>
            </a:extLst>
          </p:cNvPr>
          <p:cNvPicPr>
            <a:picLocks noGrp="1" noChangeAspect="1"/>
          </p:cNvPicPr>
          <p:nvPr>
            <p:ph sz="quarter" idx="4"/>
          </p:nvPr>
        </p:nvPicPr>
        <p:blipFill>
          <a:blip r:embed="rId4"/>
          <a:stretch>
            <a:fillRect/>
          </a:stretch>
        </p:blipFill>
        <p:spPr>
          <a:xfrm>
            <a:off x="6126445" y="3078243"/>
            <a:ext cx="4480948" cy="2523963"/>
          </a:xfrm>
          <a:prstGeom prst="rect">
            <a:avLst/>
          </a:prstGeom>
        </p:spPr>
      </p:pic>
    </p:spTree>
    <p:extLst>
      <p:ext uri="{BB962C8B-B14F-4D97-AF65-F5344CB8AC3E}">
        <p14:creationId xmlns:p14="http://schemas.microsoft.com/office/powerpoint/2010/main" val="1674917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CCB9C5B6-2772-6F9A-D345-3A08FBB04A58}"/>
              </a:ext>
            </a:extLst>
          </p:cNvPr>
          <p:cNvSpPr>
            <a:spLocks noGrp="1"/>
          </p:cNvSpPr>
          <p:nvPr>
            <p:ph type="body" idx="1"/>
          </p:nvPr>
        </p:nvSpPr>
        <p:spPr/>
        <p:txBody>
          <a:bodyPr/>
          <a:lstStyle/>
          <a:p>
            <a:r>
              <a:rPr lang="en-US" dirty="0"/>
              <a:t>Multiplex</a:t>
            </a:r>
          </a:p>
        </p:txBody>
      </p:sp>
      <p:pic>
        <p:nvPicPr>
          <p:cNvPr id="29" name="Content Placeholder 28" descr="A blue house with white trim&#10;&#10;Description automatically generated">
            <a:extLst>
              <a:ext uri="{FF2B5EF4-FFF2-40B4-BE49-F238E27FC236}">
                <a16:creationId xmlns:a16="http://schemas.microsoft.com/office/drawing/2014/main" id="{B7A27531-EE44-3B75-108B-AA547964B941}"/>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1262063" y="2660253"/>
            <a:ext cx="4479925" cy="3359943"/>
          </a:xfrm>
        </p:spPr>
      </p:pic>
      <p:sp>
        <p:nvSpPr>
          <p:cNvPr id="24" name="Text Placeholder 23">
            <a:extLst>
              <a:ext uri="{FF2B5EF4-FFF2-40B4-BE49-F238E27FC236}">
                <a16:creationId xmlns:a16="http://schemas.microsoft.com/office/drawing/2014/main" id="{35A89142-4513-58CE-6951-6EBE279DE6C6}"/>
              </a:ext>
            </a:extLst>
          </p:cNvPr>
          <p:cNvSpPr>
            <a:spLocks noGrp="1"/>
          </p:cNvSpPr>
          <p:nvPr>
            <p:ph type="body" sz="quarter" idx="3"/>
          </p:nvPr>
        </p:nvSpPr>
        <p:spPr/>
        <p:txBody>
          <a:bodyPr/>
          <a:lstStyle/>
          <a:p>
            <a:r>
              <a:rPr lang="en-US" dirty="0"/>
              <a:t>Side by side </a:t>
            </a:r>
          </a:p>
        </p:txBody>
      </p:sp>
      <p:pic>
        <p:nvPicPr>
          <p:cNvPr id="32" name="Content Placeholder 31" descr="A house with a lawn and a walkway with Margaret Mitchell House &amp; Museum in the background&#10;&#10;Description automatically generated">
            <a:extLst>
              <a:ext uri="{FF2B5EF4-FFF2-40B4-BE49-F238E27FC236}">
                <a16:creationId xmlns:a16="http://schemas.microsoft.com/office/drawing/2014/main" id="{2936A3BC-E409-D73C-2179-9BF34D05484E}"/>
              </a:ext>
            </a:extLst>
          </p:cNvPr>
          <p:cNvPicPr>
            <a:picLocks noGrp="1" noChangeAspect="1"/>
          </p:cNvPicPr>
          <p:nvPr>
            <p:ph sz="quarter" idx="4"/>
          </p:nvPr>
        </p:nvPicPr>
        <p:blipFill>
          <a:blip r:embed="rId4">
            <a:extLst>
              <a:ext uri="{837473B0-CC2E-450A-ABE3-18F120FF3D39}">
                <a1611:picAttrSrcUrl xmlns:a1611="http://schemas.microsoft.com/office/drawing/2016/11/main" r:id="rId5"/>
              </a:ext>
            </a:extLst>
          </a:blip>
          <a:stretch>
            <a:fillRect/>
          </a:stretch>
        </p:blipFill>
        <p:spPr>
          <a:xfrm>
            <a:off x="6126163" y="2653093"/>
            <a:ext cx="4481512" cy="3374263"/>
          </a:xfrm>
        </p:spPr>
      </p:pic>
    </p:spTree>
    <p:extLst>
      <p:ext uri="{BB962C8B-B14F-4D97-AF65-F5344CB8AC3E}">
        <p14:creationId xmlns:p14="http://schemas.microsoft.com/office/powerpoint/2010/main" val="4053933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99ED6D-365F-4CAE-942F-ECA78F74B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CD0FF873-0D97-4AE7-A97E-539910376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 Placeholder 9">
            <a:extLst>
              <a:ext uri="{FF2B5EF4-FFF2-40B4-BE49-F238E27FC236}">
                <a16:creationId xmlns:a16="http://schemas.microsoft.com/office/drawing/2014/main" id="{96C2B2F2-F1E3-A72C-8E72-360FC5CAAE6E}"/>
              </a:ext>
            </a:extLst>
          </p:cNvPr>
          <p:cNvSpPr>
            <a:spLocks/>
          </p:cNvSpPr>
          <p:nvPr/>
        </p:nvSpPr>
        <p:spPr>
          <a:xfrm>
            <a:off x="1100667" y="1050090"/>
            <a:ext cx="4577836" cy="747402"/>
          </a:xfrm>
          <a:prstGeom prst="rect">
            <a:avLst/>
          </a:prstGeom>
        </p:spPr>
        <p:txBody>
          <a:bodyPr/>
          <a:lstStyle/>
          <a:p>
            <a:pPr defTabSz="466344">
              <a:spcAft>
                <a:spcPts val="600"/>
              </a:spcAft>
            </a:pPr>
            <a:r>
              <a:rPr lang="en-US" sz="1836" kern="1200">
                <a:solidFill>
                  <a:schemeClr val="tx1"/>
                </a:solidFill>
                <a:latin typeface="+mn-lt"/>
                <a:ea typeface="+mn-ea"/>
                <a:cs typeface="+mn-cs"/>
              </a:rPr>
              <a:t>Cottage style </a:t>
            </a:r>
            <a:endParaRPr lang="en-US"/>
          </a:p>
        </p:txBody>
      </p:sp>
      <p:pic>
        <p:nvPicPr>
          <p:cNvPr id="5" name="Content Placeholder 4" descr="A house with a garden and a fence&#10;&#10;Description automatically generated with medium confidence">
            <a:extLst>
              <a:ext uri="{FF2B5EF4-FFF2-40B4-BE49-F238E27FC236}">
                <a16:creationId xmlns:a16="http://schemas.microsoft.com/office/drawing/2014/main" id="{CF51CECB-A7D7-A2EA-1F58-94C7FD2D6618}"/>
              </a:ext>
            </a:extLst>
          </p:cNvPr>
          <p:cNvPicPr>
            <a:picLocks noChangeAspect="1"/>
          </p:cNvPicPr>
          <p:nvPr/>
        </p:nvPicPr>
        <p:blipFill>
          <a:blip r:embed="rId2"/>
          <a:stretch>
            <a:fillRect/>
          </a:stretch>
        </p:blipFill>
        <p:spPr>
          <a:xfrm>
            <a:off x="1100862" y="2156844"/>
            <a:ext cx="4577187" cy="3153681"/>
          </a:xfrm>
          <a:prstGeom prst="rect">
            <a:avLst/>
          </a:prstGeom>
        </p:spPr>
      </p:pic>
      <p:sp>
        <p:nvSpPr>
          <p:cNvPr id="11" name="Text Placeholder 10">
            <a:extLst>
              <a:ext uri="{FF2B5EF4-FFF2-40B4-BE49-F238E27FC236}">
                <a16:creationId xmlns:a16="http://schemas.microsoft.com/office/drawing/2014/main" id="{C65C9A32-7604-676C-E9AA-F404E9BC650C}"/>
              </a:ext>
            </a:extLst>
          </p:cNvPr>
          <p:cNvSpPr>
            <a:spLocks/>
          </p:cNvSpPr>
          <p:nvPr/>
        </p:nvSpPr>
        <p:spPr>
          <a:xfrm>
            <a:off x="6070889" y="1050090"/>
            <a:ext cx="4577836" cy="747402"/>
          </a:xfrm>
          <a:prstGeom prst="rect">
            <a:avLst/>
          </a:prstGeom>
        </p:spPr>
        <p:txBody>
          <a:bodyPr/>
          <a:lstStyle/>
          <a:p>
            <a:pPr defTabSz="466344">
              <a:spcAft>
                <a:spcPts val="600"/>
              </a:spcAft>
            </a:pPr>
            <a:r>
              <a:rPr lang="en-US" sz="1836" kern="1200">
                <a:solidFill>
                  <a:schemeClr val="tx1"/>
                </a:solidFill>
                <a:latin typeface="+mn-lt"/>
                <a:ea typeface="+mn-ea"/>
                <a:cs typeface="+mn-cs"/>
              </a:rPr>
              <a:t>Adaptive reuse </a:t>
            </a:r>
            <a:endParaRPr lang="en-US"/>
          </a:p>
        </p:txBody>
      </p:sp>
      <p:pic>
        <p:nvPicPr>
          <p:cNvPr id="4" name="Content Placeholder 3" descr="A low angle view of a building&#10;&#10;Description automatically generated">
            <a:extLst>
              <a:ext uri="{FF2B5EF4-FFF2-40B4-BE49-F238E27FC236}">
                <a16:creationId xmlns:a16="http://schemas.microsoft.com/office/drawing/2014/main" id="{D5293897-03DC-A7A6-5B34-DEF4016812B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70565" y="1902608"/>
            <a:ext cx="4578808" cy="3662152"/>
          </a:xfrm>
          <a:prstGeom prst="rect">
            <a:avLst/>
          </a:prstGeom>
        </p:spPr>
      </p:pic>
    </p:spTree>
    <p:extLst>
      <p:ext uri="{BB962C8B-B14F-4D97-AF65-F5344CB8AC3E}">
        <p14:creationId xmlns:p14="http://schemas.microsoft.com/office/powerpoint/2010/main" val="1293290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2063" y="204186"/>
            <a:ext cx="9692449" cy="1313896"/>
          </a:xfrm>
        </p:spPr>
        <p:txBody>
          <a:bodyPr>
            <a:normAutofit/>
          </a:bodyPr>
          <a:lstStyle/>
          <a:p>
            <a:r>
              <a:rPr lang="en-US" dirty="0"/>
              <a:t>problems or concerns</a:t>
            </a:r>
          </a:p>
        </p:txBody>
      </p:sp>
      <p:graphicFrame>
        <p:nvGraphicFramePr>
          <p:cNvPr id="13" name="Content Placeholder 2">
            <a:extLst>
              <a:ext uri="{FF2B5EF4-FFF2-40B4-BE49-F238E27FC236}">
                <a16:creationId xmlns:a16="http://schemas.microsoft.com/office/drawing/2014/main" id="{8EBEE443-8210-F62F-FE09-A49DE4D0FACB}"/>
              </a:ext>
            </a:extLst>
          </p:cNvPr>
          <p:cNvGraphicFramePr>
            <a:graphicFrameLocks noGrp="1"/>
          </p:cNvGraphicFramePr>
          <p:nvPr>
            <p:ph idx="1"/>
            <p:extLst>
              <p:ext uri="{D42A27DB-BD31-4B8C-83A1-F6EECF244321}">
                <p14:modId xmlns:p14="http://schemas.microsoft.com/office/powerpoint/2010/main" val="2527991041"/>
              </p:ext>
            </p:extLst>
          </p:nvPr>
        </p:nvGraphicFramePr>
        <p:xfrm>
          <a:off x="1262063" y="1926454"/>
          <a:ext cx="9062667" cy="3941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3332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55296E-6586-5081-D44B-2BF097033652}"/>
              </a:ext>
            </a:extLst>
          </p:cNvPr>
          <p:cNvSpPr>
            <a:spLocks noGrp="1"/>
          </p:cNvSpPr>
          <p:nvPr>
            <p:ph type="title"/>
          </p:nvPr>
        </p:nvSpPr>
        <p:spPr>
          <a:xfrm>
            <a:off x="5335572" y="301659"/>
            <a:ext cx="5618940" cy="1461153"/>
          </a:xfrm>
        </p:spPr>
        <p:txBody>
          <a:bodyPr>
            <a:normAutofit fontScale="90000"/>
          </a:bodyPr>
          <a:lstStyle/>
          <a:p>
            <a:r>
              <a:rPr lang="en-US" dirty="0"/>
              <a:t>What is MBTA Zoning? </a:t>
            </a:r>
            <a:br>
              <a:rPr lang="en-US" sz="3400" dirty="0"/>
            </a:br>
            <a:endParaRPr lang="en-US" sz="3400" dirty="0"/>
          </a:p>
        </p:txBody>
      </p:sp>
      <p:pic>
        <p:nvPicPr>
          <p:cNvPr id="2" name="Picture 1">
            <a:extLst>
              <a:ext uri="{FF2B5EF4-FFF2-40B4-BE49-F238E27FC236}">
                <a16:creationId xmlns:a16="http://schemas.microsoft.com/office/drawing/2014/main" id="{0FF33BC9-F65B-097B-2AEF-CB5A2E0209A8}"/>
              </a:ext>
            </a:extLst>
          </p:cNvPr>
          <p:cNvPicPr>
            <a:picLocks noChangeAspect="1"/>
          </p:cNvPicPr>
          <p:nvPr/>
        </p:nvPicPr>
        <p:blipFill rotWithShape="1">
          <a:blip r:embed="rId2"/>
          <a:srcRect l="15183" r="25494" b="-1"/>
          <a:stretch/>
        </p:blipFill>
        <p:spPr>
          <a:xfrm>
            <a:off x="415642" y="443894"/>
            <a:ext cx="4118425" cy="4634134"/>
          </a:xfrm>
          <a:prstGeom prst="rect">
            <a:avLst/>
          </a:prstGeom>
        </p:spPr>
      </p:pic>
      <p:sp>
        <p:nvSpPr>
          <p:cNvPr id="3" name="Subtitle 2">
            <a:extLst>
              <a:ext uri="{FF2B5EF4-FFF2-40B4-BE49-F238E27FC236}">
                <a16:creationId xmlns:a16="http://schemas.microsoft.com/office/drawing/2014/main" id="{82BD0BF5-7906-8B7B-EDAE-B3C4CC5BB454}"/>
              </a:ext>
            </a:extLst>
          </p:cNvPr>
          <p:cNvSpPr>
            <a:spLocks noGrp="1"/>
          </p:cNvSpPr>
          <p:nvPr>
            <p:ph idx="1"/>
          </p:nvPr>
        </p:nvSpPr>
        <p:spPr>
          <a:xfrm>
            <a:off x="5231876" y="1847654"/>
            <a:ext cx="5760589" cy="4471259"/>
          </a:xfrm>
        </p:spPr>
        <p:txBody>
          <a:bodyPr>
            <a:normAutofit/>
          </a:bodyPr>
          <a:lstStyle/>
          <a:p>
            <a:pPr marL="457200" marR="0" lvl="0" indent="-342900" rtl="0">
              <a:spcBef>
                <a:spcPts val="0"/>
              </a:spcBef>
              <a:spcAft>
                <a:spcPts val="0"/>
              </a:spcAft>
              <a:buClr>
                <a:schemeClr val="dk1"/>
              </a:buClr>
              <a:buSzPts val="1800"/>
              <a:buChar char="●"/>
            </a:pPr>
            <a:r>
              <a:rPr lang="en-US" sz="2400" dirty="0"/>
              <a:t>MBTA Communities refers to Section 3A of Massachusetts General Law Chapter 40A, as passed by the state legislature in 2021 </a:t>
            </a:r>
          </a:p>
          <a:p>
            <a:pPr marL="457200" marR="0" lvl="0" indent="-342900" rtl="0">
              <a:spcBef>
                <a:spcPts val="0"/>
              </a:spcBef>
              <a:spcAft>
                <a:spcPts val="0"/>
              </a:spcAft>
              <a:buClr>
                <a:schemeClr val="dk1"/>
              </a:buClr>
              <a:buSzPts val="1800"/>
              <a:buChar char="●"/>
            </a:pPr>
            <a:endParaRPr lang="en-US" sz="2400" dirty="0"/>
          </a:p>
          <a:p>
            <a:pPr marL="457200" marR="0" lvl="0" indent="-342900" rtl="0">
              <a:spcBef>
                <a:spcPts val="0"/>
              </a:spcBef>
              <a:spcAft>
                <a:spcPts val="0"/>
              </a:spcAft>
              <a:buClr>
                <a:schemeClr val="dk1"/>
              </a:buClr>
              <a:buSzPts val="1800"/>
              <a:buChar char="●"/>
            </a:pPr>
            <a:r>
              <a:rPr lang="en-US" sz="2400" dirty="0"/>
              <a:t>The law requires that so called MBTA Communities must zone for “at least one district of reasonable size in which multi-family housing is permitted as of right” at a minimum of 15 units per acre </a:t>
            </a:r>
          </a:p>
          <a:p>
            <a:endParaRPr lang="en-US" dirty="0"/>
          </a:p>
        </p:txBody>
      </p:sp>
    </p:spTree>
    <p:extLst>
      <p:ext uri="{BB962C8B-B14F-4D97-AF65-F5344CB8AC3E}">
        <p14:creationId xmlns:p14="http://schemas.microsoft.com/office/powerpoint/2010/main" val="2297636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5C941-7E34-2275-D07A-FEADAF13EB81}"/>
              </a:ext>
            </a:extLst>
          </p:cNvPr>
          <p:cNvSpPr>
            <a:spLocks noGrp="1"/>
          </p:cNvSpPr>
          <p:nvPr>
            <p:ph type="title"/>
          </p:nvPr>
        </p:nvSpPr>
        <p:spPr>
          <a:xfrm>
            <a:off x="6420464" y="539087"/>
            <a:ext cx="4534047" cy="1584895"/>
          </a:xfrm>
        </p:spPr>
        <p:txBody>
          <a:bodyPr>
            <a:normAutofit fontScale="90000"/>
          </a:bodyPr>
          <a:lstStyle/>
          <a:p>
            <a:r>
              <a:rPr lang="en-US" dirty="0"/>
              <a:t>Also tell us what you think might be good about it  </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9621C442-372A-A269-5042-03DA9E243634}"/>
                  </a:ext>
                </a:extLst>
              </p14:cNvPr>
              <p14:cNvContentPartPr/>
              <p14:nvPr/>
            </p14:nvContentPartPr>
            <p14:xfrm>
              <a:off x="-360" y="73406"/>
              <a:ext cx="360" cy="360"/>
            </p14:xfrm>
          </p:contentPart>
        </mc:Choice>
        <mc:Fallback xmlns="">
          <p:pic>
            <p:nvPicPr>
              <p:cNvPr id="3" name="Ink 2">
                <a:extLst>
                  <a:ext uri="{FF2B5EF4-FFF2-40B4-BE49-F238E27FC236}">
                    <a16:creationId xmlns:a16="http://schemas.microsoft.com/office/drawing/2014/main" id="{9621C442-372A-A269-5042-03DA9E243634}"/>
                  </a:ext>
                </a:extLst>
              </p:cNvPr>
              <p:cNvPicPr/>
              <p:nvPr/>
            </p:nvPicPr>
            <p:blipFill>
              <a:blip r:embed="rId3"/>
              <a:stretch>
                <a:fillRect/>
              </a:stretch>
            </p:blipFill>
            <p:spPr>
              <a:xfrm>
                <a:off x="-54360" y="-34594"/>
                <a:ext cx="108000" cy="216000"/>
              </a:xfrm>
              <a:prstGeom prst="rect">
                <a:avLst/>
              </a:prstGeom>
            </p:spPr>
          </p:pic>
        </mc:Fallback>
      </mc:AlternateContent>
      <p:graphicFrame>
        <p:nvGraphicFramePr>
          <p:cNvPr id="21" name="Content Placeholder 2">
            <a:extLst>
              <a:ext uri="{FF2B5EF4-FFF2-40B4-BE49-F238E27FC236}">
                <a16:creationId xmlns:a16="http://schemas.microsoft.com/office/drawing/2014/main" id="{69B8EF04-8618-98B8-B941-7C30FDCB19AD}"/>
              </a:ext>
            </a:extLst>
          </p:cNvPr>
          <p:cNvGraphicFramePr>
            <a:graphicFrameLocks noGrp="1"/>
          </p:cNvGraphicFramePr>
          <p:nvPr>
            <p:ph idx="1"/>
            <p:extLst>
              <p:ext uri="{D42A27DB-BD31-4B8C-83A1-F6EECF244321}">
                <p14:modId xmlns:p14="http://schemas.microsoft.com/office/powerpoint/2010/main" val="1154305934"/>
              </p:ext>
            </p:extLst>
          </p:nvPr>
        </p:nvGraphicFramePr>
        <p:xfrm>
          <a:off x="7117237" y="2547757"/>
          <a:ext cx="3875228" cy="37711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8B37BE01-6868-30FF-DF53-3FBA4586CF58}"/>
              </a:ext>
            </a:extLst>
          </p:cNvPr>
          <p:cNvPicPr>
            <a:picLocks noChangeAspect="1"/>
          </p:cNvPicPr>
          <p:nvPr/>
        </p:nvPicPr>
        <p:blipFill>
          <a:blip r:embed="rId9"/>
          <a:stretch>
            <a:fillRect/>
          </a:stretch>
        </p:blipFill>
        <p:spPr>
          <a:xfrm>
            <a:off x="0" y="2578897"/>
            <a:ext cx="7344094" cy="4310243"/>
          </a:xfrm>
          <a:prstGeom prst="rect">
            <a:avLst/>
          </a:prstGeom>
        </p:spPr>
      </p:pic>
      <p:graphicFrame>
        <p:nvGraphicFramePr>
          <p:cNvPr id="48" name="TextBox 6">
            <a:extLst>
              <a:ext uri="{FF2B5EF4-FFF2-40B4-BE49-F238E27FC236}">
                <a16:creationId xmlns:a16="http://schemas.microsoft.com/office/drawing/2014/main" id="{47BB0F37-A967-F5BC-B289-754A2165D5BA}"/>
              </a:ext>
            </a:extLst>
          </p:cNvPr>
          <p:cNvGraphicFramePr/>
          <p:nvPr>
            <p:extLst>
              <p:ext uri="{D42A27DB-BD31-4B8C-83A1-F6EECF244321}">
                <p14:modId xmlns:p14="http://schemas.microsoft.com/office/powerpoint/2010/main" val="1286085894"/>
              </p:ext>
            </p:extLst>
          </p:nvPr>
        </p:nvGraphicFramePr>
        <p:xfrm>
          <a:off x="329939" y="271186"/>
          <a:ext cx="5939724" cy="302819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630953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88BC93-7C1F-21F5-F754-FBBF898D8B8C}"/>
              </a:ext>
            </a:extLst>
          </p:cNvPr>
          <p:cNvSpPr>
            <a:spLocks noGrp="1"/>
          </p:cNvSpPr>
          <p:nvPr>
            <p:ph type="title"/>
          </p:nvPr>
        </p:nvSpPr>
        <p:spPr>
          <a:xfrm>
            <a:off x="4965290" y="365760"/>
            <a:ext cx="5997678" cy="1325562"/>
          </a:xfrm>
        </p:spPr>
        <p:txBody>
          <a:bodyPr>
            <a:normAutofit/>
          </a:bodyPr>
          <a:lstStyle/>
          <a:p>
            <a:r>
              <a:rPr lang="en-US" dirty="0"/>
              <a:t>Other locations</a:t>
            </a:r>
          </a:p>
        </p:txBody>
      </p:sp>
      <p:pic>
        <p:nvPicPr>
          <p:cNvPr id="4" name="Picture 3">
            <a:extLst>
              <a:ext uri="{FF2B5EF4-FFF2-40B4-BE49-F238E27FC236}">
                <a16:creationId xmlns:a16="http://schemas.microsoft.com/office/drawing/2014/main" id="{6E522E81-AD34-D7C9-7E32-AB9D6F047A24}"/>
              </a:ext>
            </a:extLst>
          </p:cNvPr>
          <p:cNvPicPr>
            <a:picLocks noChangeAspect="1"/>
          </p:cNvPicPr>
          <p:nvPr/>
        </p:nvPicPr>
        <p:blipFill rotWithShape="1">
          <a:blip r:embed="rId2"/>
          <a:srcRect l="20358" r="11790"/>
          <a:stretch/>
        </p:blipFill>
        <p:spPr>
          <a:xfrm>
            <a:off x="20" y="10"/>
            <a:ext cx="4653291" cy="6857990"/>
          </a:xfrm>
          <a:prstGeom prst="rect">
            <a:avLst/>
          </a:prstGeom>
        </p:spPr>
      </p:pic>
      <p:graphicFrame>
        <p:nvGraphicFramePr>
          <p:cNvPr id="16" name="Content Placeholder 2">
            <a:extLst>
              <a:ext uri="{FF2B5EF4-FFF2-40B4-BE49-F238E27FC236}">
                <a16:creationId xmlns:a16="http://schemas.microsoft.com/office/drawing/2014/main" id="{4ED58643-FC1B-5AC1-B884-4FCA52D11310}"/>
              </a:ext>
            </a:extLst>
          </p:cNvPr>
          <p:cNvGraphicFramePr>
            <a:graphicFrameLocks noGrp="1"/>
          </p:cNvGraphicFramePr>
          <p:nvPr>
            <p:ph idx="1"/>
            <p:extLst>
              <p:ext uri="{D42A27DB-BD31-4B8C-83A1-F6EECF244321}">
                <p14:modId xmlns:p14="http://schemas.microsoft.com/office/powerpoint/2010/main" val="233750787"/>
              </p:ext>
            </p:extLst>
          </p:nvPr>
        </p:nvGraphicFramePr>
        <p:xfrm>
          <a:off x="4965290" y="2005739"/>
          <a:ext cx="6015571" cy="41743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6A3D9BD9-A739-4B2B-1CDC-A798F8462EAD}"/>
              </a:ext>
            </a:extLst>
          </p:cNvPr>
          <p:cNvPicPr>
            <a:picLocks noChangeAspect="1"/>
          </p:cNvPicPr>
          <p:nvPr/>
        </p:nvPicPr>
        <p:blipFill>
          <a:blip r:embed="rId8"/>
          <a:stretch>
            <a:fillRect/>
          </a:stretch>
        </p:blipFill>
        <p:spPr>
          <a:xfrm>
            <a:off x="4965290" y="2005739"/>
            <a:ext cx="6173390" cy="4090483"/>
          </a:xfrm>
          <a:prstGeom prst="rect">
            <a:avLst/>
          </a:prstGeom>
        </p:spPr>
      </p:pic>
    </p:spTree>
    <p:extLst>
      <p:ext uri="{BB962C8B-B14F-4D97-AF65-F5344CB8AC3E}">
        <p14:creationId xmlns:p14="http://schemas.microsoft.com/office/powerpoint/2010/main" val="3707356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8BD46-02D5-37A2-73FB-6E0BDF9171F3}"/>
              </a:ext>
            </a:extLst>
          </p:cNvPr>
          <p:cNvSpPr>
            <a:spLocks noGrp="1"/>
          </p:cNvSpPr>
          <p:nvPr>
            <p:ph type="title"/>
          </p:nvPr>
        </p:nvSpPr>
        <p:spPr>
          <a:xfrm>
            <a:off x="4365523" y="68826"/>
            <a:ext cx="6597445" cy="1130709"/>
          </a:xfrm>
        </p:spPr>
        <p:txBody>
          <a:bodyPr>
            <a:normAutofit/>
          </a:bodyPr>
          <a:lstStyle/>
          <a:p>
            <a:r>
              <a:rPr lang="en-US" dirty="0"/>
              <a:t>Exercise </a:t>
            </a:r>
          </a:p>
        </p:txBody>
      </p:sp>
      <p:pic>
        <p:nvPicPr>
          <p:cNvPr id="34" name="Picture 4" descr="White puzzle with one red piece">
            <a:extLst>
              <a:ext uri="{FF2B5EF4-FFF2-40B4-BE49-F238E27FC236}">
                <a16:creationId xmlns:a16="http://schemas.microsoft.com/office/drawing/2014/main" id="{E1C2C55A-668F-4B18-E776-25916B9A2287}"/>
              </a:ext>
            </a:extLst>
          </p:cNvPr>
          <p:cNvPicPr>
            <a:picLocks noChangeAspect="1"/>
          </p:cNvPicPr>
          <p:nvPr/>
        </p:nvPicPr>
        <p:blipFill rotWithShape="1">
          <a:blip r:embed="rId2"/>
          <a:srcRect l="31719" r="30115"/>
          <a:stretch/>
        </p:blipFill>
        <p:spPr>
          <a:xfrm>
            <a:off x="137672" y="265481"/>
            <a:ext cx="3687077" cy="5810855"/>
          </a:xfrm>
          <a:prstGeom prst="rect">
            <a:avLst/>
          </a:prstGeom>
        </p:spPr>
      </p:pic>
      <p:sp>
        <p:nvSpPr>
          <p:cNvPr id="35" name="Content Placeholder 2">
            <a:extLst>
              <a:ext uri="{FF2B5EF4-FFF2-40B4-BE49-F238E27FC236}">
                <a16:creationId xmlns:a16="http://schemas.microsoft.com/office/drawing/2014/main" id="{5C4C4E50-D4F2-E009-B91D-6349E435F5C9}"/>
              </a:ext>
            </a:extLst>
          </p:cNvPr>
          <p:cNvSpPr>
            <a:spLocks noGrp="1"/>
          </p:cNvSpPr>
          <p:nvPr>
            <p:ph idx="1"/>
          </p:nvPr>
        </p:nvSpPr>
        <p:spPr>
          <a:xfrm>
            <a:off x="4168878" y="1297858"/>
            <a:ext cx="6811984" cy="5194382"/>
          </a:xfrm>
        </p:spPr>
        <p:txBody>
          <a:bodyPr>
            <a:normAutofit/>
          </a:bodyPr>
          <a:lstStyle/>
          <a:p>
            <a:r>
              <a:rPr lang="en-US" sz="2000" dirty="0"/>
              <a:t>We have established that we need to go through this exercise to see how it might impact and/or benefit the town</a:t>
            </a:r>
          </a:p>
          <a:p>
            <a:r>
              <a:rPr lang="en-US" sz="2000" dirty="0"/>
              <a:t>The more input we get, the more we can work to develop something that could work for Marblehead </a:t>
            </a:r>
          </a:p>
          <a:p>
            <a:r>
              <a:rPr lang="en-US" sz="2000" dirty="0"/>
              <a:t>We have the ability as we craft our zoning to choose the locations, set dimensional controls (lot size, setbacks, lot coverage, etc.), provide design guidelines, parking requirements, and more </a:t>
            </a:r>
          </a:p>
          <a:p>
            <a:r>
              <a:rPr lang="en-US" sz="2000" dirty="0"/>
              <a:t>Town Meeting will decide ultimately </a:t>
            </a:r>
          </a:p>
          <a:p>
            <a:pPr lvl="1"/>
            <a:endParaRPr lang="en-US" sz="1700" dirty="0"/>
          </a:p>
        </p:txBody>
      </p:sp>
    </p:spTree>
    <p:extLst>
      <p:ext uri="{BB962C8B-B14F-4D97-AF65-F5344CB8AC3E}">
        <p14:creationId xmlns:p14="http://schemas.microsoft.com/office/powerpoint/2010/main" val="1507103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F05DDE-5F2C-44F5-BACC-DED4737B1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0" name="Rectangle 9">
            <a:extLst>
              <a:ext uri="{FF2B5EF4-FFF2-40B4-BE49-F238E27FC236}">
                <a16:creationId xmlns:a16="http://schemas.microsoft.com/office/drawing/2014/main" id="{B6BC6A0D-8979-47FF-B606-70528EF8E5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DF099F-C515-4790-078E-12BE8BD65632}"/>
              </a:ext>
            </a:extLst>
          </p:cNvPr>
          <p:cNvSpPr>
            <a:spLocks noGrp="1"/>
          </p:cNvSpPr>
          <p:nvPr>
            <p:ph type="title"/>
          </p:nvPr>
        </p:nvSpPr>
        <p:spPr>
          <a:xfrm>
            <a:off x="1442594" y="758952"/>
            <a:ext cx="9056876" cy="4041648"/>
          </a:xfrm>
        </p:spPr>
        <p:txBody>
          <a:bodyPr vert="horz" lIns="91440" tIns="45720" rIns="91440" bIns="45720" rtlCol="0" anchor="b">
            <a:normAutofit/>
          </a:bodyPr>
          <a:lstStyle/>
          <a:p>
            <a:pPr>
              <a:lnSpc>
                <a:spcPct val="85000"/>
              </a:lnSpc>
            </a:pPr>
            <a:r>
              <a:rPr lang="en-US" sz="7200"/>
              <a:t>Reconvene </a:t>
            </a:r>
          </a:p>
        </p:txBody>
      </p:sp>
      <p:sp>
        <p:nvSpPr>
          <p:cNvPr id="12" name="Rectangle 11">
            <a:extLst>
              <a:ext uri="{FF2B5EF4-FFF2-40B4-BE49-F238E27FC236}">
                <a16:creationId xmlns:a16="http://schemas.microsoft.com/office/drawing/2014/main" id="{3B92CCBF-1641-4D35-9B74-6E4981730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1592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7412F-CEE6-F516-F80F-54E8FF846A68}"/>
              </a:ext>
            </a:extLst>
          </p:cNvPr>
          <p:cNvSpPr>
            <a:spLocks noGrp="1"/>
          </p:cNvSpPr>
          <p:nvPr>
            <p:ph type="title"/>
          </p:nvPr>
        </p:nvSpPr>
        <p:spPr>
          <a:xfrm>
            <a:off x="5759777" y="1197204"/>
            <a:ext cx="5194735" cy="216817"/>
          </a:xfrm>
        </p:spPr>
        <p:txBody>
          <a:bodyPr>
            <a:normAutofit fontScale="90000"/>
          </a:bodyPr>
          <a:lstStyle/>
          <a:p>
            <a:r>
              <a:rPr lang="en-US" dirty="0"/>
              <a:t>Timeline </a:t>
            </a:r>
          </a:p>
        </p:txBody>
      </p:sp>
      <p:pic>
        <p:nvPicPr>
          <p:cNvPr id="11" name="Picture 4" descr="Calendar on table">
            <a:extLst>
              <a:ext uri="{FF2B5EF4-FFF2-40B4-BE49-F238E27FC236}">
                <a16:creationId xmlns:a16="http://schemas.microsoft.com/office/drawing/2014/main" id="{025BF86D-B4D2-5B73-5B78-E142C1DEE2EE}"/>
              </a:ext>
            </a:extLst>
          </p:cNvPr>
          <p:cNvPicPr>
            <a:picLocks noChangeAspect="1"/>
          </p:cNvPicPr>
          <p:nvPr/>
        </p:nvPicPr>
        <p:blipFill rotWithShape="1">
          <a:blip r:embed="rId2"/>
          <a:srcRect l="3255" r="37422" b="-1"/>
          <a:stretch/>
        </p:blipFill>
        <p:spPr>
          <a:xfrm>
            <a:off x="20" y="10"/>
            <a:ext cx="5090453" cy="6961116"/>
          </a:xfrm>
          <a:prstGeom prst="rect">
            <a:avLst/>
          </a:prstGeom>
        </p:spPr>
      </p:pic>
      <p:sp>
        <p:nvSpPr>
          <p:cNvPr id="3" name="Content Placeholder 2">
            <a:extLst>
              <a:ext uri="{FF2B5EF4-FFF2-40B4-BE49-F238E27FC236}">
                <a16:creationId xmlns:a16="http://schemas.microsoft.com/office/drawing/2014/main" id="{2438EA28-157E-7F70-FF52-EF958AF10538}"/>
              </a:ext>
            </a:extLst>
          </p:cNvPr>
          <p:cNvSpPr>
            <a:spLocks noGrp="1"/>
          </p:cNvSpPr>
          <p:nvPr>
            <p:ph idx="1"/>
          </p:nvPr>
        </p:nvSpPr>
        <p:spPr>
          <a:xfrm>
            <a:off x="5637229" y="1564850"/>
            <a:ext cx="5355236" cy="4754064"/>
          </a:xfrm>
        </p:spPr>
        <p:txBody>
          <a:bodyPr>
            <a:normAutofit fontScale="92500" lnSpcReduction="20000"/>
          </a:bodyPr>
          <a:lstStyle/>
          <a:p>
            <a:r>
              <a:rPr lang="en-US" dirty="0"/>
              <a:t>Deadline for Compliance is December 2024 </a:t>
            </a:r>
          </a:p>
          <a:p>
            <a:r>
              <a:rPr lang="en-US" dirty="0"/>
              <a:t>Spend the next month soliciting more input continue identifying and talking to stakeholders and focus groups </a:t>
            </a:r>
          </a:p>
          <a:p>
            <a:r>
              <a:rPr lang="en-US" dirty="0"/>
              <a:t>The planning board has discussed forming a task force to involve a wider range of interests</a:t>
            </a:r>
          </a:p>
          <a:p>
            <a:r>
              <a:rPr lang="en-US" dirty="0"/>
              <a:t>Analyze identified locations – technical assistance from grant for engineering consultant </a:t>
            </a:r>
          </a:p>
          <a:p>
            <a:r>
              <a:rPr lang="en-US" dirty="0"/>
              <a:t>Develop a draft plan and present more community engagement – virtual meeting, in person meeting, hybrid etc.  </a:t>
            </a:r>
          </a:p>
          <a:p>
            <a:r>
              <a:rPr lang="en-US" dirty="0"/>
              <a:t>Finalize a preferred plan based on input </a:t>
            </a:r>
          </a:p>
          <a:p>
            <a:r>
              <a:rPr lang="en-US" dirty="0"/>
              <a:t>Submit to town warrant end of January </a:t>
            </a:r>
          </a:p>
          <a:p>
            <a:r>
              <a:rPr lang="en-US" dirty="0"/>
              <a:t>Education and outreach February to May</a:t>
            </a:r>
          </a:p>
          <a:p>
            <a:r>
              <a:rPr lang="en-US" dirty="0"/>
              <a:t>Vote at Town Meeting May 2024 </a:t>
            </a:r>
          </a:p>
          <a:p>
            <a:endParaRPr lang="en-US" sz="1300" dirty="0"/>
          </a:p>
        </p:txBody>
      </p:sp>
    </p:spTree>
    <p:extLst>
      <p:ext uri="{BB962C8B-B14F-4D97-AF65-F5344CB8AC3E}">
        <p14:creationId xmlns:p14="http://schemas.microsoft.com/office/powerpoint/2010/main" val="9380797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0">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25A759-1E3F-D178-9281-F1EB8528DEE1}"/>
              </a:ext>
            </a:extLst>
          </p:cNvPr>
          <p:cNvSpPr>
            <a:spLocks noGrp="1"/>
          </p:cNvSpPr>
          <p:nvPr>
            <p:ph type="title"/>
          </p:nvPr>
        </p:nvSpPr>
        <p:spPr>
          <a:xfrm>
            <a:off x="559293" y="758952"/>
            <a:ext cx="5468645" cy="910142"/>
          </a:xfrm>
        </p:spPr>
        <p:txBody>
          <a:bodyPr vert="horz" lIns="91440" tIns="45720" rIns="91440" bIns="45720" rtlCol="0" anchor="b">
            <a:normAutofit fontScale="90000"/>
          </a:bodyPr>
          <a:lstStyle/>
          <a:p>
            <a:r>
              <a:rPr lang="en-US" dirty="0"/>
              <a:t>Thank you </a:t>
            </a:r>
          </a:p>
        </p:txBody>
      </p:sp>
      <p:pic>
        <p:nvPicPr>
          <p:cNvPr id="8" name="Picture 7" descr="A brick building with a clock tower&#10;&#10;Description automatically generated">
            <a:extLst>
              <a:ext uri="{FF2B5EF4-FFF2-40B4-BE49-F238E27FC236}">
                <a16:creationId xmlns:a16="http://schemas.microsoft.com/office/drawing/2014/main" id="{41CF52A4-5EE4-97A3-61DF-8DBDDEF968F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986356" y="-2"/>
            <a:ext cx="5143500" cy="6858000"/>
          </a:xfrm>
          <a:prstGeom prst="rect">
            <a:avLst/>
          </a:prstGeom>
        </p:spPr>
      </p:pic>
      <p:sp>
        <p:nvSpPr>
          <p:cNvPr id="9" name="TextBox 8">
            <a:extLst>
              <a:ext uri="{FF2B5EF4-FFF2-40B4-BE49-F238E27FC236}">
                <a16:creationId xmlns:a16="http://schemas.microsoft.com/office/drawing/2014/main" id="{E6AD1BBB-CC8B-4531-AA48-35B2DB4AC20C}"/>
              </a:ext>
            </a:extLst>
          </p:cNvPr>
          <p:cNvSpPr txBox="1"/>
          <p:nvPr/>
        </p:nvSpPr>
        <p:spPr>
          <a:xfrm>
            <a:off x="3524250" y="6858000"/>
            <a:ext cx="5143500" cy="230832"/>
          </a:xfrm>
          <a:prstGeom prst="rect">
            <a:avLst/>
          </a:prstGeom>
          <a:noFill/>
        </p:spPr>
        <p:txBody>
          <a:bodyPr wrap="square" rtlCol="0">
            <a:spAutoFit/>
          </a:bodyPr>
          <a:lstStyle/>
          <a:p>
            <a:r>
              <a:rPr lang="en-US" sz="900" dirty="0">
                <a:hlinkClick r:id="rId3" tooltip="https://en.wikipedia.org/wiki/File:Abbott_Hall,_Marblehead_MA.jpg"/>
              </a:rPr>
              <a:t>This Photo</a:t>
            </a:r>
            <a:r>
              <a:rPr lang="en-US" sz="900" dirty="0"/>
              <a:t> by Unknown Author is licensed under </a:t>
            </a:r>
            <a:r>
              <a:rPr lang="en-US" sz="900" dirty="0">
                <a:hlinkClick r:id="rId4" tooltip="https://creativecommons.org/licenses/by-sa/3.0/"/>
              </a:rPr>
              <a:t>CC BY-SA</a:t>
            </a:r>
            <a:endParaRPr lang="en-US" sz="900" dirty="0"/>
          </a:p>
        </p:txBody>
      </p:sp>
      <p:sp>
        <p:nvSpPr>
          <p:cNvPr id="3" name="Text Placeholder 2">
            <a:extLst>
              <a:ext uri="{FF2B5EF4-FFF2-40B4-BE49-F238E27FC236}">
                <a16:creationId xmlns:a16="http://schemas.microsoft.com/office/drawing/2014/main" id="{DBD3122C-C006-4886-D46F-C5EEAD343DBF}"/>
              </a:ext>
            </a:extLst>
          </p:cNvPr>
          <p:cNvSpPr>
            <a:spLocks noGrp="1"/>
          </p:cNvSpPr>
          <p:nvPr>
            <p:ph type="body" idx="1"/>
          </p:nvPr>
        </p:nvSpPr>
        <p:spPr>
          <a:xfrm>
            <a:off x="62144" y="2192785"/>
            <a:ext cx="10618048" cy="4299456"/>
          </a:xfrm>
        </p:spPr>
        <p:txBody>
          <a:bodyPr vert="horz" lIns="91440" tIns="45720" rIns="91440" bIns="45720" rtlCol="0">
            <a:normAutofit/>
          </a:bodyPr>
          <a:lstStyle/>
          <a:p>
            <a:r>
              <a:rPr lang="en-US" dirty="0">
                <a:solidFill>
                  <a:schemeClr val="tx1"/>
                </a:solidFill>
                <a:hlinkClick r:id="rId5">
                  <a:extLst>
                    <a:ext uri="{A12FA001-AC4F-418D-AE19-62706E023703}">
                      <ahyp:hlinkClr xmlns:ahyp="http://schemas.microsoft.com/office/drawing/2018/hyperlinkcolor" val="tx"/>
                    </a:ext>
                  </a:extLst>
                </a:hlinkClick>
              </a:rPr>
              <a:t>Rebeccac@marblehead.org</a:t>
            </a:r>
            <a:endParaRPr lang="en-US" dirty="0">
              <a:solidFill>
                <a:schemeClr val="tx1"/>
              </a:solidFill>
            </a:endParaRPr>
          </a:p>
          <a:p>
            <a:endParaRPr lang="en-US" dirty="0">
              <a:solidFill>
                <a:schemeClr val="tx1"/>
              </a:solidFill>
            </a:endParaRPr>
          </a:p>
          <a:p>
            <a:r>
              <a:rPr lang="en-US" sz="1600" dirty="0">
                <a:solidFill>
                  <a:schemeClr val="tx1"/>
                </a:solidFill>
              </a:rPr>
              <a:t>https://www.marblehead.org/town-planners-office/news/mbta-zoning</a:t>
            </a:r>
          </a:p>
        </p:txBody>
      </p:sp>
    </p:spTree>
    <p:extLst>
      <p:ext uri="{BB962C8B-B14F-4D97-AF65-F5344CB8AC3E}">
        <p14:creationId xmlns:p14="http://schemas.microsoft.com/office/powerpoint/2010/main" val="380788509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129CEB9-2A72-2356-2327-F3889A6B2372}"/>
              </a:ext>
            </a:extLst>
          </p:cNvPr>
          <p:cNvSpPr>
            <a:spLocks noGrp="1"/>
          </p:cNvSpPr>
          <p:nvPr>
            <p:ph type="title"/>
          </p:nvPr>
        </p:nvSpPr>
        <p:spPr>
          <a:xfrm>
            <a:off x="7878675" y="640080"/>
            <a:ext cx="3075836" cy="1325562"/>
          </a:xfrm>
        </p:spPr>
        <p:txBody>
          <a:bodyPr>
            <a:normAutofit/>
          </a:bodyPr>
          <a:lstStyle/>
          <a:p>
            <a:r>
              <a:rPr lang="en-US" sz="3200" dirty="0"/>
              <a:t>MBTA Communities </a:t>
            </a:r>
          </a:p>
        </p:txBody>
      </p:sp>
      <p:pic>
        <p:nvPicPr>
          <p:cNvPr id="4" name="Content Placeholder 3">
            <a:extLst>
              <a:ext uri="{FF2B5EF4-FFF2-40B4-BE49-F238E27FC236}">
                <a16:creationId xmlns:a16="http://schemas.microsoft.com/office/drawing/2014/main" id="{BABC267F-51C7-466D-FACE-CCE40F9BF70D}"/>
              </a:ext>
            </a:extLst>
          </p:cNvPr>
          <p:cNvPicPr>
            <a:picLocks noChangeAspect="1"/>
          </p:cNvPicPr>
          <p:nvPr/>
        </p:nvPicPr>
        <p:blipFill rotWithShape="1">
          <a:blip r:embed="rId2"/>
          <a:srcRect r="4238" b="-3"/>
          <a:stretch/>
        </p:blipFill>
        <p:spPr>
          <a:xfrm>
            <a:off x="633998" y="640080"/>
            <a:ext cx="6927007" cy="5588101"/>
          </a:xfrm>
          <a:prstGeom prst="rect">
            <a:avLst/>
          </a:prstGeom>
        </p:spPr>
      </p:pic>
      <p:sp>
        <p:nvSpPr>
          <p:cNvPr id="8" name="Content Placeholder 7">
            <a:extLst>
              <a:ext uri="{FF2B5EF4-FFF2-40B4-BE49-F238E27FC236}">
                <a16:creationId xmlns:a16="http://schemas.microsoft.com/office/drawing/2014/main" id="{EB364DEF-DEA7-81F0-8A71-FB5A73E21D04}"/>
              </a:ext>
            </a:extLst>
          </p:cNvPr>
          <p:cNvSpPr>
            <a:spLocks noGrp="1"/>
          </p:cNvSpPr>
          <p:nvPr>
            <p:ph idx="1"/>
          </p:nvPr>
        </p:nvSpPr>
        <p:spPr>
          <a:xfrm>
            <a:off x="7878675" y="2287375"/>
            <a:ext cx="3075836" cy="3892762"/>
          </a:xfrm>
        </p:spPr>
        <p:txBody>
          <a:bodyPr>
            <a:normAutofit/>
          </a:bodyPr>
          <a:lstStyle/>
          <a:p>
            <a:r>
              <a:rPr lang="en-US" sz="2000" dirty="0"/>
              <a:t>177 communities in the Commonwealth are included</a:t>
            </a:r>
          </a:p>
          <a:p>
            <a:r>
              <a:rPr lang="en-US" sz="2000" dirty="0"/>
              <a:t>Marblehead is classified as an Adjacent Community (adjacent communities are those that are adjacent to municipalities that contain MBTA stations).  </a:t>
            </a:r>
          </a:p>
          <a:p>
            <a:endParaRPr lang="en-US" sz="2000" dirty="0"/>
          </a:p>
          <a:p>
            <a:endParaRPr lang="en-US" sz="1600" dirty="0"/>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C6F7C43-2C3F-E227-B09F-D66FD97DE660}"/>
                  </a:ext>
                </a:extLst>
              </p14:cNvPr>
              <p14:cNvContentPartPr/>
              <p14:nvPr/>
            </p14:nvContentPartPr>
            <p14:xfrm>
              <a:off x="4627065" y="2190129"/>
              <a:ext cx="484200" cy="401400"/>
            </p14:xfrm>
          </p:contentPart>
        </mc:Choice>
        <mc:Fallback xmlns="">
          <p:pic>
            <p:nvPicPr>
              <p:cNvPr id="5" name="Ink 4">
                <a:extLst>
                  <a:ext uri="{FF2B5EF4-FFF2-40B4-BE49-F238E27FC236}">
                    <a16:creationId xmlns:a16="http://schemas.microsoft.com/office/drawing/2014/main" id="{7C6F7C43-2C3F-E227-B09F-D66FD97DE660}"/>
                  </a:ext>
                </a:extLst>
              </p:cNvPr>
              <p:cNvPicPr/>
              <p:nvPr/>
            </p:nvPicPr>
            <p:blipFill>
              <a:blip r:embed="rId4"/>
              <a:stretch>
                <a:fillRect/>
              </a:stretch>
            </p:blipFill>
            <p:spPr>
              <a:xfrm>
                <a:off x="4618058" y="2181129"/>
                <a:ext cx="501853" cy="419040"/>
              </a:xfrm>
              <a:prstGeom prst="rect">
                <a:avLst/>
              </a:prstGeom>
            </p:spPr>
          </p:pic>
        </mc:Fallback>
      </mc:AlternateContent>
    </p:spTree>
    <p:extLst>
      <p:ext uri="{BB962C8B-B14F-4D97-AF65-F5344CB8AC3E}">
        <p14:creationId xmlns:p14="http://schemas.microsoft.com/office/powerpoint/2010/main" val="873506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16CBB-CBE0-CE99-2CC3-38C134006371}"/>
              </a:ext>
            </a:extLst>
          </p:cNvPr>
          <p:cNvSpPr>
            <a:spLocks noGrp="1"/>
          </p:cNvSpPr>
          <p:nvPr>
            <p:ph type="title"/>
          </p:nvPr>
        </p:nvSpPr>
        <p:spPr>
          <a:xfrm>
            <a:off x="565608" y="395927"/>
            <a:ext cx="10388903" cy="1065012"/>
          </a:xfrm>
        </p:spPr>
        <p:txBody>
          <a:bodyPr>
            <a:normAutofit/>
          </a:bodyPr>
          <a:lstStyle/>
          <a:p>
            <a:r>
              <a:rPr lang="en-US" sz="3700" dirty="0"/>
              <a:t>What does it mean for Marblehead </a:t>
            </a:r>
          </a:p>
        </p:txBody>
      </p:sp>
      <p:sp>
        <p:nvSpPr>
          <p:cNvPr id="3" name="Content Placeholder 2">
            <a:extLst>
              <a:ext uri="{FF2B5EF4-FFF2-40B4-BE49-F238E27FC236}">
                <a16:creationId xmlns:a16="http://schemas.microsoft.com/office/drawing/2014/main" id="{2D6E340D-917E-78C9-1B74-A49711E90DDF}"/>
              </a:ext>
            </a:extLst>
          </p:cNvPr>
          <p:cNvSpPr>
            <a:spLocks noGrp="1"/>
          </p:cNvSpPr>
          <p:nvPr>
            <p:ph idx="1"/>
          </p:nvPr>
        </p:nvSpPr>
        <p:spPr>
          <a:xfrm>
            <a:off x="6537433" y="1460938"/>
            <a:ext cx="4455031" cy="4857975"/>
          </a:xfrm>
        </p:spPr>
        <p:txBody>
          <a:bodyPr>
            <a:normAutofit fontScale="92500" lnSpcReduction="10000"/>
          </a:bodyPr>
          <a:lstStyle/>
          <a:p>
            <a:pPr marL="457200" indent="-342900">
              <a:lnSpc>
                <a:spcPct val="115000"/>
              </a:lnSpc>
              <a:spcBef>
                <a:spcPts val="0"/>
              </a:spcBef>
              <a:spcAft>
                <a:spcPts val="0"/>
              </a:spcAft>
              <a:buClr>
                <a:schemeClr val="dk1"/>
              </a:buClr>
              <a:buSzPts val="1800"/>
              <a:buFont typeface="Arial" pitchFamily="34" charset="0"/>
              <a:buChar char="●"/>
            </a:pPr>
            <a:r>
              <a:rPr lang="en-US" sz="2200" dirty="0"/>
              <a:t>Marblehead is 2,771 acres in size. As an adjacent community, we  must have zoning that is, at a minimum equal to 1% of our total land area. Thus, to comply, we need 27 acres zoned at a density of  at least 15 units per acre and allowed as a matter of right </a:t>
            </a:r>
          </a:p>
          <a:p>
            <a:pPr marL="457200" indent="-342900">
              <a:lnSpc>
                <a:spcPct val="115000"/>
              </a:lnSpc>
              <a:spcBef>
                <a:spcPts val="0"/>
              </a:spcBef>
              <a:spcAft>
                <a:spcPts val="0"/>
              </a:spcAft>
              <a:buClr>
                <a:schemeClr val="dk1"/>
              </a:buClr>
              <a:buSzPts val="1800"/>
              <a:buFont typeface="Arial" pitchFamily="34" charset="0"/>
              <a:buChar char="●"/>
            </a:pPr>
            <a:endParaRPr lang="en-US" sz="2200" dirty="0"/>
          </a:p>
          <a:p>
            <a:pPr marL="457200" indent="-342900">
              <a:lnSpc>
                <a:spcPct val="115000"/>
              </a:lnSpc>
              <a:spcBef>
                <a:spcPts val="0"/>
              </a:spcBef>
              <a:spcAft>
                <a:spcPts val="0"/>
              </a:spcAft>
              <a:buClr>
                <a:schemeClr val="dk1"/>
              </a:buClr>
              <a:buSzPts val="1800"/>
              <a:buFont typeface="Arial" pitchFamily="34" charset="0"/>
              <a:buChar char="●"/>
            </a:pPr>
            <a:r>
              <a:rPr lang="en-US" sz="2200" dirty="0"/>
              <a:t>We also must zone for 10% (897) of the total number of housing units. Marblehead has 8,965 total housing units</a:t>
            </a:r>
          </a:p>
          <a:p>
            <a:pPr marL="114300" indent="0">
              <a:lnSpc>
                <a:spcPct val="115000"/>
              </a:lnSpc>
              <a:spcBef>
                <a:spcPts val="0"/>
              </a:spcBef>
              <a:spcAft>
                <a:spcPts val="0"/>
              </a:spcAft>
              <a:buClr>
                <a:schemeClr val="dk1"/>
              </a:buClr>
              <a:buSzPts val="1800"/>
              <a:buNone/>
            </a:pPr>
            <a:endParaRPr lang="en-US" dirty="0"/>
          </a:p>
        </p:txBody>
      </p:sp>
      <p:pic>
        <p:nvPicPr>
          <p:cNvPr id="9" name="Picture 8" descr="A street with a lamp post and cars on it&#10;&#10;Description automatically generated">
            <a:extLst>
              <a:ext uri="{FF2B5EF4-FFF2-40B4-BE49-F238E27FC236}">
                <a16:creationId xmlns:a16="http://schemas.microsoft.com/office/drawing/2014/main" id="{DBD2DBE1-722C-B096-2EBF-194A176438D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36754" y="1576035"/>
            <a:ext cx="5955429" cy="3960593"/>
          </a:xfrm>
          <a:prstGeom prst="rect">
            <a:avLst/>
          </a:prstGeom>
        </p:spPr>
      </p:pic>
    </p:spTree>
    <p:extLst>
      <p:ext uri="{BB962C8B-B14F-4D97-AF65-F5344CB8AC3E}">
        <p14:creationId xmlns:p14="http://schemas.microsoft.com/office/powerpoint/2010/main" val="758089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89683EB-D202-4B4D-B1BD-8BA6965FB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29284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town on a hill by water&#10;&#10;Description automatically generated with medium confidence">
            <a:extLst>
              <a:ext uri="{FF2B5EF4-FFF2-40B4-BE49-F238E27FC236}">
                <a16:creationId xmlns:a16="http://schemas.microsoft.com/office/drawing/2014/main" id="{57AE317A-589A-9607-DB3D-AC2AAEAD059E}"/>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l="3205" r="4992" b="-1"/>
          <a:stretch/>
        </p:blipFill>
        <p:spPr>
          <a:xfrm>
            <a:off x="20" y="10"/>
            <a:ext cx="11292820" cy="6857990"/>
          </a:xfrm>
          <a:prstGeom prst="rect">
            <a:avLst/>
          </a:prstGeom>
        </p:spPr>
      </p:pic>
      <p:sp>
        <p:nvSpPr>
          <p:cNvPr id="3" name="Content Placeholder 2">
            <a:extLst>
              <a:ext uri="{FF2B5EF4-FFF2-40B4-BE49-F238E27FC236}">
                <a16:creationId xmlns:a16="http://schemas.microsoft.com/office/drawing/2014/main" id="{AF8586A1-2FD7-EEE0-FC63-87437A3E9F98}"/>
              </a:ext>
            </a:extLst>
          </p:cNvPr>
          <p:cNvSpPr>
            <a:spLocks noGrp="1"/>
          </p:cNvSpPr>
          <p:nvPr>
            <p:ph idx="1"/>
          </p:nvPr>
        </p:nvSpPr>
        <p:spPr>
          <a:xfrm>
            <a:off x="1261872" y="2005739"/>
            <a:ext cx="8595360" cy="4174398"/>
          </a:xfrm>
        </p:spPr>
        <p:txBody>
          <a:bodyPr>
            <a:normAutofit/>
          </a:bodyPr>
          <a:lstStyle/>
          <a:p>
            <a:r>
              <a:rPr lang="en-US" sz="3600" dirty="0">
                <a:solidFill>
                  <a:schemeClr val="bg1"/>
                </a:solidFill>
              </a:rPr>
              <a:t>The district(s) can be located anywhere within the town. </a:t>
            </a:r>
          </a:p>
          <a:p>
            <a:r>
              <a:rPr lang="en-US" sz="3600" dirty="0">
                <a:solidFill>
                  <a:schemeClr val="bg1"/>
                </a:solidFill>
              </a:rPr>
              <a:t>It can be more than one district to reach the total. However, any one district must be no less than five acres in size. </a:t>
            </a:r>
          </a:p>
          <a:p>
            <a:endParaRPr lang="en-US" dirty="0">
              <a:solidFill>
                <a:schemeClr val="bg1"/>
              </a:solidFill>
            </a:endParaRPr>
          </a:p>
        </p:txBody>
      </p:sp>
    </p:spTree>
    <p:extLst>
      <p:ext uri="{BB962C8B-B14F-4D97-AF65-F5344CB8AC3E}">
        <p14:creationId xmlns:p14="http://schemas.microsoft.com/office/powerpoint/2010/main" val="2295220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1A816-6700-07D3-6C61-D8F15640A090}"/>
              </a:ext>
            </a:extLst>
          </p:cNvPr>
          <p:cNvSpPr>
            <a:spLocks noGrp="1"/>
          </p:cNvSpPr>
          <p:nvPr>
            <p:ph type="title"/>
          </p:nvPr>
        </p:nvSpPr>
        <p:spPr>
          <a:xfrm>
            <a:off x="577049" y="217502"/>
            <a:ext cx="10377463" cy="1473820"/>
          </a:xfrm>
        </p:spPr>
        <p:txBody>
          <a:bodyPr>
            <a:normAutofit fontScale="90000"/>
          </a:bodyPr>
          <a:lstStyle/>
          <a:p>
            <a:pPr>
              <a:lnSpc>
                <a:spcPct val="100000"/>
              </a:lnSpc>
            </a:pPr>
            <a:br>
              <a:rPr lang="en-US" sz="1600" b="1" baseline="0" dirty="0">
                <a:solidFill>
                  <a:schemeClr val="tx1"/>
                </a:solidFill>
              </a:rPr>
            </a:br>
            <a:br>
              <a:rPr lang="en-US" sz="1600" b="1" baseline="0" dirty="0">
                <a:solidFill>
                  <a:schemeClr val="tx1"/>
                </a:solidFill>
              </a:rPr>
            </a:br>
            <a:br>
              <a:rPr lang="en-US" sz="1600" b="1" baseline="0" dirty="0">
                <a:solidFill>
                  <a:schemeClr val="tx1"/>
                </a:solidFill>
              </a:rPr>
            </a:br>
            <a:br>
              <a:rPr lang="en-US" sz="2200" b="1" baseline="0" dirty="0">
                <a:solidFill>
                  <a:schemeClr val="tx1"/>
                </a:solidFill>
              </a:rPr>
            </a:br>
            <a:br>
              <a:rPr lang="en-US" sz="2200" b="1" baseline="0" dirty="0">
                <a:solidFill>
                  <a:schemeClr val="tx1"/>
                </a:solidFill>
              </a:rPr>
            </a:br>
            <a:br>
              <a:rPr lang="en-US" sz="2700" baseline="0" dirty="0">
                <a:solidFill>
                  <a:schemeClr val="tx1"/>
                </a:solidFill>
              </a:rPr>
            </a:br>
            <a:r>
              <a:rPr lang="en-US" baseline="0" dirty="0">
                <a:solidFill>
                  <a:schemeClr val="tx1"/>
                </a:solidFill>
              </a:rPr>
              <a:t>What happens if we don’t comply? </a:t>
            </a:r>
            <a:br>
              <a:rPr lang="en-US" sz="2700" baseline="0" dirty="0">
                <a:solidFill>
                  <a:schemeClr val="tx1"/>
                </a:solidFill>
              </a:rPr>
            </a:br>
            <a:r>
              <a:rPr lang="en-US" sz="2000" baseline="0" dirty="0">
                <a:solidFill>
                  <a:schemeClr val="tx1"/>
                </a:solidFill>
              </a:rPr>
              <a:t>Failure to comply with the law results in a loss of eligibility for certain funding programs. </a:t>
            </a:r>
            <a:br>
              <a:rPr lang="en-US" sz="2000" baseline="0" dirty="0">
                <a:solidFill>
                  <a:schemeClr val="tx1"/>
                </a:solidFill>
              </a:rPr>
            </a:br>
            <a:endParaRPr lang="en-US" sz="2000" dirty="0"/>
          </a:p>
        </p:txBody>
      </p:sp>
      <p:graphicFrame>
        <p:nvGraphicFramePr>
          <p:cNvPr id="7" name="Content Placeholder 4">
            <a:extLst>
              <a:ext uri="{FF2B5EF4-FFF2-40B4-BE49-F238E27FC236}">
                <a16:creationId xmlns:a16="http://schemas.microsoft.com/office/drawing/2014/main" id="{9D93E1D9-7812-C605-A07B-4CEDA8B5DB73}"/>
              </a:ext>
            </a:extLst>
          </p:cNvPr>
          <p:cNvGraphicFramePr>
            <a:graphicFrameLocks noGrp="1"/>
          </p:cNvGraphicFramePr>
          <p:nvPr>
            <p:ph idx="1"/>
            <p:extLst>
              <p:ext uri="{D42A27DB-BD31-4B8C-83A1-F6EECF244321}">
                <p14:modId xmlns:p14="http://schemas.microsoft.com/office/powerpoint/2010/main" val="460070207"/>
              </p:ext>
            </p:extLst>
          </p:nvPr>
        </p:nvGraphicFramePr>
        <p:xfrm>
          <a:off x="1091953" y="1890944"/>
          <a:ext cx="8756401" cy="4749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0ADE50D4-9462-1D43-0D55-B02735626AA6}"/>
                  </a:ext>
                </a:extLst>
              </p14:cNvPr>
              <p14:cNvContentPartPr/>
              <p14:nvPr/>
            </p14:nvContentPartPr>
            <p14:xfrm>
              <a:off x="3541009" y="1694908"/>
              <a:ext cx="5870160" cy="1342440"/>
            </p14:xfrm>
          </p:contentPart>
        </mc:Choice>
        <mc:Fallback xmlns="">
          <p:pic>
            <p:nvPicPr>
              <p:cNvPr id="5" name="Ink 4">
                <a:extLst>
                  <a:ext uri="{FF2B5EF4-FFF2-40B4-BE49-F238E27FC236}">
                    <a16:creationId xmlns:a16="http://schemas.microsoft.com/office/drawing/2014/main" id="{0ADE50D4-9462-1D43-0D55-B02735626AA6}"/>
                  </a:ext>
                </a:extLst>
              </p:cNvPr>
              <p:cNvPicPr/>
              <p:nvPr/>
            </p:nvPicPr>
            <p:blipFill>
              <a:blip r:embed="rId8"/>
              <a:stretch>
                <a:fillRect/>
              </a:stretch>
            </p:blipFill>
            <p:spPr>
              <a:xfrm>
                <a:off x="3505011" y="1658908"/>
                <a:ext cx="5941796" cy="1414080"/>
              </a:xfrm>
              <a:prstGeom prst="rect">
                <a:avLst/>
              </a:prstGeom>
            </p:spPr>
          </p:pic>
        </mc:Fallback>
      </mc:AlternateContent>
    </p:spTree>
    <p:extLst>
      <p:ext uri="{BB962C8B-B14F-4D97-AF65-F5344CB8AC3E}">
        <p14:creationId xmlns:p14="http://schemas.microsoft.com/office/powerpoint/2010/main" val="1893736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9683EB-D202-4B4D-B1BD-8BA6965FB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29284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Front steps and columns of a majestic city building">
            <a:extLst>
              <a:ext uri="{FF2B5EF4-FFF2-40B4-BE49-F238E27FC236}">
                <a16:creationId xmlns:a16="http://schemas.microsoft.com/office/drawing/2014/main" id="{0E361D7C-E020-5F5B-1B92-6E2C43BC09AF}"/>
              </a:ext>
            </a:extLst>
          </p:cNvPr>
          <p:cNvPicPr>
            <a:picLocks noChangeAspect="1"/>
          </p:cNvPicPr>
          <p:nvPr/>
        </p:nvPicPr>
        <p:blipFill rotWithShape="1">
          <a:blip r:embed="rId2">
            <a:alphaModFix amt="35000"/>
          </a:blip>
          <a:srcRect t="212" b="8809"/>
          <a:stretch/>
        </p:blipFill>
        <p:spPr>
          <a:xfrm>
            <a:off x="20" y="10"/>
            <a:ext cx="11292820" cy="6857990"/>
          </a:xfrm>
          <a:prstGeom prst="rect">
            <a:avLst/>
          </a:prstGeom>
        </p:spPr>
      </p:pic>
      <p:sp>
        <p:nvSpPr>
          <p:cNvPr id="2" name="Title 1">
            <a:extLst>
              <a:ext uri="{FF2B5EF4-FFF2-40B4-BE49-F238E27FC236}">
                <a16:creationId xmlns:a16="http://schemas.microsoft.com/office/drawing/2014/main" id="{2C314698-0C4D-7ADD-1018-89AD7A7581AF}"/>
              </a:ext>
            </a:extLst>
          </p:cNvPr>
          <p:cNvSpPr>
            <a:spLocks noGrp="1"/>
          </p:cNvSpPr>
          <p:nvPr>
            <p:ph type="title"/>
          </p:nvPr>
        </p:nvSpPr>
        <p:spPr>
          <a:xfrm>
            <a:off x="1329178" y="365759"/>
            <a:ext cx="9625333" cy="1232221"/>
          </a:xfrm>
        </p:spPr>
        <p:txBody>
          <a:bodyPr>
            <a:noAutofit/>
          </a:bodyPr>
          <a:lstStyle/>
          <a:p>
            <a:r>
              <a:rPr lang="en-US" dirty="0">
                <a:solidFill>
                  <a:schemeClr val="bg1"/>
                </a:solidFill>
              </a:rPr>
              <a:t>Further</a:t>
            </a:r>
            <a:br>
              <a:rPr lang="en-US" dirty="0">
                <a:solidFill>
                  <a:schemeClr val="bg1"/>
                </a:solidFill>
              </a:rPr>
            </a:br>
            <a:r>
              <a:rPr lang="en-US" dirty="0">
                <a:solidFill>
                  <a:schemeClr val="bg1"/>
                </a:solidFill>
              </a:rPr>
              <a:t> </a:t>
            </a:r>
          </a:p>
        </p:txBody>
      </p:sp>
      <p:sp>
        <p:nvSpPr>
          <p:cNvPr id="3" name="Content Placeholder 2">
            <a:extLst>
              <a:ext uri="{FF2B5EF4-FFF2-40B4-BE49-F238E27FC236}">
                <a16:creationId xmlns:a16="http://schemas.microsoft.com/office/drawing/2014/main" id="{E69BFF16-0990-B446-42BB-528208BFB49C}"/>
              </a:ext>
            </a:extLst>
          </p:cNvPr>
          <p:cNvSpPr>
            <a:spLocks noGrp="1"/>
          </p:cNvSpPr>
          <p:nvPr>
            <p:ph idx="1"/>
          </p:nvPr>
        </p:nvSpPr>
        <p:spPr>
          <a:xfrm>
            <a:off x="1261872" y="1597981"/>
            <a:ext cx="8595360" cy="4582156"/>
          </a:xfrm>
        </p:spPr>
        <p:txBody>
          <a:bodyPr>
            <a:normAutofit fontScale="85000" lnSpcReduction="20000"/>
          </a:bodyPr>
          <a:lstStyle/>
          <a:p>
            <a:r>
              <a:rPr lang="en-US" sz="2600" dirty="0">
                <a:solidFill>
                  <a:schemeClr val="bg1"/>
                </a:solidFill>
              </a:rPr>
              <a:t>The State Attorney General has clarified </a:t>
            </a:r>
          </a:p>
          <a:p>
            <a:r>
              <a:rPr lang="en-US" sz="2600" dirty="0">
                <a:solidFill>
                  <a:schemeClr val="bg1"/>
                </a:solidFill>
              </a:rPr>
              <a:t>MBTA Communities cannot avoid their obligations under the Law by foregoing this funding.</a:t>
            </a:r>
          </a:p>
          <a:p>
            <a:r>
              <a:rPr lang="en-US" sz="2600" dirty="0">
                <a:solidFill>
                  <a:schemeClr val="bg1"/>
                </a:solidFill>
              </a:rPr>
              <a:t>All MBTA Communities must comply with the Law. Communities that fail to comply with the Law may be subject to civil enforcement action. </a:t>
            </a:r>
          </a:p>
          <a:p>
            <a:r>
              <a:rPr lang="en-US" sz="2600" dirty="0">
                <a:solidFill>
                  <a:schemeClr val="bg1"/>
                </a:solidFill>
              </a:rPr>
              <a:t>The Law requires that MBTA Communities “shall have” a compliant zoning district and does not provide any mechanism by which a town or city may opt out of this requirement.</a:t>
            </a:r>
          </a:p>
          <a:p>
            <a:r>
              <a:rPr lang="en-US" sz="2600" dirty="0">
                <a:solidFill>
                  <a:schemeClr val="bg1"/>
                </a:solidFill>
              </a:rPr>
              <a:t>MBTA Communities that fail to comply with the Law’s requirements also risk liability under federal and state fair housing laws. </a:t>
            </a:r>
          </a:p>
          <a:p>
            <a:r>
              <a:rPr lang="en-US" sz="2400" dirty="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1617113639"/>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A1F06C6D32934F94FC6567704D7411" ma:contentTypeVersion="11" ma:contentTypeDescription="Create a new document." ma:contentTypeScope="" ma:versionID="2f6a4b0dcf4f362c2f66928e1ca31a47">
  <xsd:schema xmlns:xsd="http://www.w3.org/2001/XMLSchema" xmlns:xs="http://www.w3.org/2001/XMLSchema" xmlns:p="http://schemas.microsoft.com/office/2006/metadata/properties" xmlns:ns3="326bfd70-4a5e-4236-9dd0-05a9bdebe0bf" xmlns:ns4="b3825714-f38c-449d-bde7-518b08e090d5" targetNamespace="http://schemas.microsoft.com/office/2006/metadata/properties" ma:root="true" ma:fieldsID="e2c98b187c47dd165a35c734861afe55" ns3:_="" ns4:_="">
    <xsd:import namespace="326bfd70-4a5e-4236-9dd0-05a9bdebe0bf"/>
    <xsd:import namespace="b3825714-f38c-449d-bde7-518b08e090d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6bfd70-4a5e-4236-9dd0-05a9bdebe0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_activity" ma:index="14" nillable="true" ma:displayName="_activity" ma:hidden="true" ma:internalName="_activity">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825714-f38c-449d-bde7-518b08e090d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326bfd70-4a5e-4236-9dd0-05a9bdebe0b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12BCB4-F520-41D0-A399-0B67BEA030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6bfd70-4a5e-4236-9dd0-05a9bdebe0bf"/>
    <ds:schemaRef ds:uri="b3825714-f38c-449d-bde7-518b08e090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0FD69C-FA78-4A33-82F4-A668CB0A7303}">
  <ds:schemaRefs>
    <ds:schemaRef ds:uri="http://schemas.microsoft.com/office/2006/documentManagement/types"/>
    <ds:schemaRef ds:uri="http://www.w3.org/XML/1998/namespace"/>
    <ds:schemaRef ds:uri="326bfd70-4a5e-4236-9dd0-05a9bdebe0bf"/>
    <ds:schemaRef ds:uri="http://schemas.microsoft.com/office/infopath/2007/PartnerControls"/>
    <ds:schemaRef ds:uri="http://schemas.openxmlformats.org/package/2006/metadata/core-properties"/>
    <ds:schemaRef ds:uri="http://purl.org/dc/dcmitype/"/>
    <ds:schemaRef ds:uri="http://purl.org/dc/elements/1.1/"/>
    <ds:schemaRef ds:uri="b3825714-f38c-449d-bde7-518b08e090d5"/>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EC39A631-02E4-4A0C-8FA6-E191CE505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View</Template>
  <TotalTime>11120</TotalTime>
  <Words>2102</Words>
  <Application>Microsoft Office PowerPoint</Application>
  <PresentationFormat>Widescreen</PresentationFormat>
  <Paragraphs>268</Paragraphs>
  <Slides>45</Slides>
  <Notes>2</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View</vt:lpstr>
      <vt:lpstr>MBTA Zoning</vt:lpstr>
      <vt:lpstr>PowerPoint Presentation</vt:lpstr>
      <vt:lpstr> Agenda </vt:lpstr>
      <vt:lpstr>What is MBTA Zoning?  </vt:lpstr>
      <vt:lpstr>MBTA Communities </vt:lpstr>
      <vt:lpstr>What does it mean for Marblehead </vt:lpstr>
      <vt:lpstr>PowerPoint Presentation</vt:lpstr>
      <vt:lpstr>      What happens if we don’t comply?  Failure to comply with the law results in a loss of eligibility for certain funding programs.  </vt:lpstr>
      <vt:lpstr>Further  </vt:lpstr>
      <vt:lpstr>No one likes a mandate!  </vt:lpstr>
      <vt:lpstr>PowerPoint Presentation</vt:lpstr>
      <vt:lpstr>PowerPoint Presentation</vt:lpstr>
      <vt:lpstr> 15 units per acre</vt:lpstr>
      <vt:lpstr>PowerPoint Presentation</vt:lpstr>
      <vt:lpstr>PowerPoint Presentation</vt:lpstr>
      <vt:lpstr>PowerPoint Presentation</vt:lpstr>
      <vt:lpstr>PowerPoint Presentation</vt:lpstr>
      <vt:lpstr>PowerPoint Presentation</vt:lpstr>
      <vt:lpstr>If we already have this density, why aren’t we in compliance? </vt:lpstr>
      <vt:lpstr>PowerPoint Presentation</vt:lpstr>
      <vt:lpstr>Marblehead Housing Stock </vt:lpstr>
      <vt:lpstr>PowerPoint Presentation</vt:lpstr>
      <vt:lpstr>PowerPoint Presentation</vt:lpstr>
      <vt:lpstr>How can we do this?  </vt:lpstr>
      <vt:lpstr>What are challenges of multi family housing ? </vt:lpstr>
      <vt:lpstr>Benefits of multi family housing </vt:lpstr>
      <vt:lpstr>What have we done so far? </vt:lpstr>
      <vt:lpstr>Existing Unrestricted District </vt:lpstr>
      <vt:lpstr>Expanding Pleasant Street Smart Growth District</vt:lpstr>
      <vt:lpstr>Expanding Vinnin Square Smart Growth District </vt:lpstr>
      <vt:lpstr>Broughton Road </vt:lpstr>
      <vt:lpstr>Under utilized buildings </vt:lpstr>
      <vt:lpstr>At this point in the process, we  are soliciting community input </vt:lpstr>
      <vt:lpstr>PowerPoint Presentation</vt:lpstr>
      <vt:lpstr>Multi Family can take many forms </vt:lpstr>
      <vt:lpstr>PowerPoint Presentation</vt:lpstr>
      <vt:lpstr>PowerPoint Presentation</vt:lpstr>
      <vt:lpstr>PowerPoint Presentation</vt:lpstr>
      <vt:lpstr>problems or concerns</vt:lpstr>
      <vt:lpstr>Also tell us what you think might be good about it  </vt:lpstr>
      <vt:lpstr>Other locations</vt:lpstr>
      <vt:lpstr>Exercise </vt:lpstr>
      <vt:lpstr>Reconvene </vt:lpstr>
      <vt:lpstr>Timeline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MBTA Zoning</dc:title>
  <dc:creator>Becky Curran</dc:creator>
  <cp:lastModifiedBy>Becky Curran</cp:lastModifiedBy>
  <cp:revision>23</cp:revision>
  <dcterms:created xsi:type="dcterms:W3CDTF">2023-10-05T13:07:45Z</dcterms:created>
  <dcterms:modified xsi:type="dcterms:W3CDTF">2023-11-03T15:58:31Z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0x010100B9A1F06C6D32934F94FC6567704D7411</vt:lpwstr>
  </property>
</Properties>
</file>