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ink/ink3.xml" ContentType="application/inkml+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4.xml" ContentType="application/inkml+xml"/>
  <Override PartName="/ppt/ink/ink5.xml" ContentType="application/inkml+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7" r:id="rId5"/>
    <p:sldId id="278" r:id="rId6"/>
    <p:sldId id="311" r:id="rId7"/>
    <p:sldId id="266" r:id="rId8"/>
    <p:sldId id="319" r:id="rId9"/>
    <p:sldId id="310" r:id="rId10"/>
    <p:sldId id="317" r:id="rId11"/>
    <p:sldId id="315" r:id="rId12"/>
    <p:sldId id="341" r:id="rId13"/>
    <p:sldId id="261" r:id="rId14"/>
    <p:sldId id="280" r:id="rId15"/>
    <p:sldId id="296" r:id="rId16"/>
    <p:sldId id="288" r:id="rId17"/>
    <p:sldId id="291" r:id="rId18"/>
    <p:sldId id="297" r:id="rId19"/>
    <p:sldId id="419" r:id="rId20"/>
    <p:sldId id="303" r:id="rId21"/>
    <p:sldId id="333" r:id="rId22"/>
    <p:sldId id="263" r:id="rId23"/>
    <p:sldId id="300" r:id="rId24"/>
    <p:sldId id="318" r:id="rId25"/>
    <p:sldId id="270" r:id="rId26"/>
    <p:sldId id="335" r:id="rId27"/>
    <p:sldId id="389" r:id="rId28"/>
    <p:sldId id="386" r:id="rId29"/>
    <p:sldId id="387" r:id="rId30"/>
    <p:sldId id="388" r:id="rId31"/>
    <p:sldId id="392" r:id="rId32"/>
    <p:sldId id="305" r:id="rId33"/>
    <p:sldId id="344" r:id="rId34"/>
    <p:sldId id="306" r:id="rId35"/>
    <p:sldId id="307" r:id="rId36"/>
    <p:sldId id="332" r:id="rId37"/>
    <p:sldId id="409" r:id="rId38"/>
    <p:sldId id="331" r:id="rId39"/>
    <p:sldId id="393" r:id="rId40"/>
    <p:sldId id="371" r:id="rId41"/>
    <p:sldId id="420" r:id="rId42"/>
    <p:sldId id="421" r:id="rId43"/>
    <p:sldId id="422" r:id="rId44"/>
    <p:sldId id="370" r:id="rId45"/>
    <p:sldId id="374" r:id="rId46"/>
    <p:sldId id="375" r:id="rId47"/>
    <p:sldId id="406" r:id="rId48"/>
    <p:sldId id="407" r:id="rId49"/>
    <p:sldId id="408" r:id="rId50"/>
    <p:sldId id="403" r:id="rId51"/>
    <p:sldId id="322" r:id="rId52"/>
    <p:sldId id="397" r:id="rId53"/>
    <p:sldId id="39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E1449-0D29-4614-A953-61F7A89ED1C0}" v="34" dt="2024-01-17T22:57:33.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3.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3.png"/><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D0F6C5-FC30-413A-A40A-820B39C86581}" type="doc">
      <dgm:prSet loTypeId="urn:microsoft.com/office/officeart/2005/8/layout/default" loCatId="list" qsTypeId="urn:microsoft.com/office/officeart/2005/8/quickstyle/simple2" qsCatId="simple" csTypeId="urn:microsoft.com/office/officeart/2005/8/colors/colorful1" csCatId="colorful" phldr="1"/>
      <dgm:spPr/>
      <dgm:t>
        <a:bodyPr/>
        <a:lstStyle/>
        <a:p>
          <a:endParaRPr lang="en-US"/>
        </a:p>
      </dgm:t>
    </dgm:pt>
    <dgm:pt modelId="{794FEF98-54AB-48E4-AEAC-EF4E7AFCE33E}">
      <dgm:prSet custT="1"/>
      <dgm:spPr/>
      <dgm:t>
        <a:bodyPr/>
        <a:lstStyle/>
        <a:p>
          <a:r>
            <a:rPr lang="en-US" sz="1600" baseline="0"/>
            <a:t>Community Planning Grants</a:t>
          </a:r>
          <a:endParaRPr lang="en-US" sz="1600"/>
        </a:p>
      </dgm:t>
    </dgm:pt>
    <dgm:pt modelId="{D7AD5615-4EE7-4245-BC3A-84BEC001755A}" type="parTrans" cxnId="{7C08DEC1-1F55-4985-855E-9527E953F70E}">
      <dgm:prSet/>
      <dgm:spPr/>
      <dgm:t>
        <a:bodyPr/>
        <a:lstStyle/>
        <a:p>
          <a:endParaRPr lang="en-US"/>
        </a:p>
      </dgm:t>
    </dgm:pt>
    <dgm:pt modelId="{C6B808F9-1B1C-44C5-95A0-C16099348E63}" type="sibTrans" cxnId="{7C08DEC1-1F55-4985-855E-9527E953F70E}">
      <dgm:prSet/>
      <dgm:spPr/>
      <dgm:t>
        <a:bodyPr/>
        <a:lstStyle/>
        <a:p>
          <a:endParaRPr lang="en-US"/>
        </a:p>
      </dgm:t>
    </dgm:pt>
    <dgm:pt modelId="{A8DD644A-51FC-4382-A721-6D3F11F383AE}">
      <dgm:prSet custT="1"/>
      <dgm:spPr/>
      <dgm:t>
        <a:bodyPr/>
        <a:lstStyle/>
        <a:p>
          <a:r>
            <a:rPr lang="en-US" sz="1600" baseline="0"/>
            <a:t> Massachusetts Downtown Initiative</a:t>
          </a:r>
          <a:endParaRPr lang="en-US" sz="1600"/>
        </a:p>
      </dgm:t>
    </dgm:pt>
    <dgm:pt modelId="{5FEE5FD1-B25C-457D-8A0E-471C8E074B7B}" type="parTrans" cxnId="{70FDDFF4-9DE0-4E97-9774-44B80F91CE21}">
      <dgm:prSet/>
      <dgm:spPr/>
      <dgm:t>
        <a:bodyPr/>
        <a:lstStyle/>
        <a:p>
          <a:endParaRPr lang="en-US"/>
        </a:p>
      </dgm:t>
    </dgm:pt>
    <dgm:pt modelId="{0B7F4930-C219-4C4A-B981-61C473540449}" type="sibTrans" cxnId="{70FDDFF4-9DE0-4E97-9774-44B80F91CE21}">
      <dgm:prSet/>
      <dgm:spPr/>
      <dgm:t>
        <a:bodyPr/>
        <a:lstStyle/>
        <a:p>
          <a:endParaRPr lang="en-US"/>
        </a:p>
      </dgm:t>
    </dgm:pt>
    <dgm:pt modelId="{630B87D7-D24E-4DCB-9DC5-1F64C6E3A7A6}">
      <dgm:prSet custT="1"/>
      <dgm:spPr/>
      <dgm:t>
        <a:bodyPr/>
        <a:lstStyle/>
        <a:p>
          <a:r>
            <a:rPr lang="en-US" sz="1600" baseline="0"/>
            <a:t>Urban Agenda </a:t>
          </a:r>
          <a:endParaRPr lang="en-US" sz="1600"/>
        </a:p>
      </dgm:t>
    </dgm:pt>
    <dgm:pt modelId="{3F3B2CFF-D9D6-41A5-B396-23FE97D307CA}" type="parTrans" cxnId="{3864FB9C-9A9B-4FF1-AF1E-5A52EF56EE5A}">
      <dgm:prSet/>
      <dgm:spPr/>
      <dgm:t>
        <a:bodyPr/>
        <a:lstStyle/>
        <a:p>
          <a:endParaRPr lang="en-US"/>
        </a:p>
      </dgm:t>
    </dgm:pt>
    <dgm:pt modelId="{0569E985-929A-47CA-8680-2D36CAA231DA}" type="sibTrans" cxnId="{3864FB9C-9A9B-4FF1-AF1E-5A52EF56EE5A}">
      <dgm:prSet/>
      <dgm:spPr/>
      <dgm:t>
        <a:bodyPr/>
        <a:lstStyle/>
        <a:p>
          <a:endParaRPr lang="en-US"/>
        </a:p>
      </dgm:t>
    </dgm:pt>
    <dgm:pt modelId="{DA3E2DB2-0FDC-41B9-ACC1-D7584ADA6C2B}">
      <dgm:prSet custT="1"/>
      <dgm:spPr/>
      <dgm:t>
        <a:bodyPr/>
        <a:lstStyle/>
        <a:p>
          <a:r>
            <a:rPr lang="en-US" sz="1600" baseline="0"/>
            <a:t>Rural and Small-Town Development Fund </a:t>
          </a:r>
          <a:endParaRPr lang="en-US" sz="1600"/>
        </a:p>
      </dgm:t>
    </dgm:pt>
    <dgm:pt modelId="{DF52D1E8-0D7B-4852-A353-A53AB3FEDB08}" type="parTrans" cxnId="{2EFF8206-6011-4244-AEFF-5B3EDA99305F}">
      <dgm:prSet/>
      <dgm:spPr/>
      <dgm:t>
        <a:bodyPr/>
        <a:lstStyle/>
        <a:p>
          <a:endParaRPr lang="en-US"/>
        </a:p>
      </dgm:t>
    </dgm:pt>
    <dgm:pt modelId="{2E90A0E3-5492-4123-9F17-0758E43C1CFC}" type="sibTrans" cxnId="{2EFF8206-6011-4244-AEFF-5B3EDA99305F}">
      <dgm:prSet/>
      <dgm:spPr/>
      <dgm:t>
        <a:bodyPr/>
        <a:lstStyle/>
        <a:p>
          <a:endParaRPr lang="en-US"/>
        </a:p>
      </dgm:t>
    </dgm:pt>
    <dgm:pt modelId="{CD5F0E11-D131-42B4-82E9-FD5F4DA4BEFE}">
      <dgm:prSet custT="1"/>
      <dgm:spPr/>
      <dgm:t>
        <a:bodyPr/>
        <a:lstStyle/>
        <a:p>
          <a:r>
            <a:rPr lang="en-US" sz="1600" baseline="0"/>
            <a:t>Brownfields Redevelopment Fund </a:t>
          </a:r>
          <a:endParaRPr lang="en-US" sz="1600"/>
        </a:p>
      </dgm:t>
    </dgm:pt>
    <dgm:pt modelId="{5376465A-40AF-4BE4-A18C-0E532FD2BE44}" type="parTrans" cxnId="{1F4CC78A-837B-429F-96DA-838586BDC1D4}">
      <dgm:prSet/>
      <dgm:spPr/>
      <dgm:t>
        <a:bodyPr/>
        <a:lstStyle/>
        <a:p>
          <a:endParaRPr lang="en-US"/>
        </a:p>
      </dgm:t>
    </dgm:pt>
    <dgm:pt modelId="{2F2EBF19-8C06-44F5-B44C-0B3DE9C3D5D4}" type="sibTrans" cxnId="{1F4CC78A-837B-429F-96DA-838586BDC1D4}">
      <dgm:prSet/>
      <dgm:spPr/>
      <dgm:t>
        <a:bodyPr/>
        <a:lstStyle/>
        <a:p>
          <a:endParaRPr lang="en-US"/>
        </a:p>
      </dgm:t>
    </dgm:pt>
    <dgm:pt modelId="{47ADDB7B-D9E1-44EE-99B9-A39CFB703D27}">
      <dgm:prSet custT="1"/>
      <dgm:spPr/>
      <dgm:t>
        <a:bodyPr/>
        <a:lstStyle/>
        <a:p>
          <a:r>
            <a:rPr lang="en-US" sz="1600" baseline="0"/>
            <a:t>Site Readiness Program </a:t>
          </a:r>
          <a:endParaRPr lang="en-US" sz="1600"/>
        </a:p>
      </dgm:t>
    </dgm:pt>
    <dgm:pt modelId="{AACA00CC-8586-4570-B8BA-816FF73C391E}" type="parTrans" cxnId="{3EBD9F76-9281-42D3-97B8-9BB0BE6DF75B}">
      <dgm:prSet/>
      <dgm:spPr/>
      <dgm:t>
        <a:bodyPr/>
        <a:lstStyle/>
        <a:p>
          <a:endParaRPr lang="en-US"/>
        </a:p>
      </dgm:t>
    </dgm:pt>
    <dgm:pt modelId="{B623329D-7C19-4714-8E58-F9B955758E03}" type="sibTrans" cxnId="{3EBD9F76-9281-42D3-97B8-9BB0BE6DF75B}">
      <dgm:prSet/>
      <dgm:spPr/>
      <dgm:t>
        <a:bodyPr/>
        <a:lstStyle/>
        <a:p>
          <a:endParaRPr lang="en-US"/>
        </a:p>
      </dgm:t>
    </dgm:pt>
    <dgm:pt modelId="{4887C9CF-6DFF-463D-BA94-1FD58A1789AB}">
      <dgm:prSet custT="1"/>
      <dgm:spPr/>
      <dgm:t>
        <a:bodyPr/>
        <a:lstStyle/>
        <a:p>
          <a:r>
            <a:rPr lang="en-US" sz="1600" baseline="0"/>
            <a:t>Underutilized Properties Program </a:t>
          </a:r>
          <a:endParaRPr lang="en-US" sz="1600"/>
        </a:p>
      </dgm:t>
    </dgm:pt>
    <dgm:pt modelId="{FBFC221D-056A-4465-B052-A9F88DC7FA69}" type="parTrans" cxnId="{2A77D715-A672-4F88-BF6F-21F730D40851}">
      <dgm:prSet/>
      <dgm:spPr/>
      <dgm:t>
        <a:bodyPr/>
        <a:lstStyle/>
        <a:p>
          <a:endParaRPr lang="en-US"/>
        </a:p>
      </dgm:t>
    </dgm:pt>
    <dgm:pt modelId="{752E1461-34B0-43C4-97CA-15F108084A43}" type="sibTrans" cxnId="{2A77D715-A672-4F88-BF6F-21F730D40851}">
      <dgm:prSet/>
      <dgm:spPr/>
      <dgm:t>
        <a:bodyPr/>
        <a:lstStyle/>
        <a:p>
          <a:endParaRPr lang="en-US"/>
        </a:p>
      </dgm:t>
    </dgm:pt>
    <dgm:pt modelId="{B6D838E6-70E6-46B0-9B87-4595D8BEFD19}">
      <dgm:prSet custT="1"/>
      <dgm:spPr/>
      <dgm:t>
        <a:bodyPr/>
        <a:lstStyle/>
        <a:p>
          <a:r>
            <a:rPr lang="en-US" sz="1600" baseline="0"/>
            <a:t>Collaborative Workspace Program</a:t>
          </a:r>
          <a:endParaRPr lang="en-US" sz="1600"/>
        </a:p>
      </dgm:t>
    </dgm:pt>
    <dgm:pt modelId="{B391143E-AA27-4351-AD68-117D16CE3FE2}" type="parTrans" cxnId="{7F098AEF-DD28-4AF2-9AAD-DD050040D388}">
      <dgm:prSet/>
      <dgm:spPr/>
      <dgm:t>
        <a:bodyPr/>
        <a:lstStyle/>
        <a:p>
          <a:endParaRPr lang="en-US"/>
        </a:p>
      </dgm:t>
    </dgm:pt>
    <dgm:pt modelId="{20F38743-DEBB-4617-ADFF-CF76E45E3ED9}" type="sibTrans" cxnId="{7F098AEF-DD28-4AF2-9AAD-DD050040D388}">
      <dgm:prSet/>
      <dgm:spPr/>
      <dgm:t>
        <a:bodyPr/>
        <a:lstStyle/>
        <a:p>
          <a:endParaRPr lang="en-US"/>
        </a:p>
      </dgm:t>
    </dgm:pt>
    <dgm:pt modelId="{AEEB3F2E-E80B-4DE8-B4FC-2772CD6F9C8E}">
      <dgm:prSet custT="1"/>
      <dgm:spPr/>
      <dgm:t>
        <a:bodyPr/>
        <a:lstStyle/>
        <a:p>
          <a:r>
            <a:rPr lang="en-US" sz="1600" baseline="0"/>
            <a:t>Real Estate Services Technical Assistance</a:t>
          </a:r>
          <a:endParaRPr lang="en-US" sz="1600"/>
        </a:p>
      </dgm:t>
    </dgm:pt>
    <dgm:pt modelId="{2EAA2834-3207-4B40-88C1-D4847A1AD617}" type="parTrans" cxnId="{BCF9A5E2-165C-4FFE-B112-A032CFC29AB5}">
      <dgm:prSet/>
      <dgm:spPr/>
      <dgm:t>
        <a:bodyPr/>
        <a:lstStyle/>
        <a:p>
          <a:endParaRPr lang="en-US"/>
        </a:p>
      </dgm:t>
    </dgm:pt>
    <dgm:pt modelId="{99AB9C9E-1F9A-4C29-B20B-AFBA36176277}" type="sibTrans" cxnId="{BCF9A5E2-165C-4FFE-B112-A032CFC29AB5}">
      <dgm:prSet/>
      <dgm:spPr/>
      <dgm:t>
        <a:bodyPr/>
        <a:lstStyle/>
        <a:p>
          <a:endParaRPr lang="en-US"/>
        </a:p>
      </dgm:t>
    </dgm:pt>
    <dgm:pt modelId="{16534CF7-EAEE-43B6-802E-2E7D9C1FAF6D}">
      <dgm:prSet custT="1"/>
      <dgm:spPr/>
      <dgm:t>
        <a:bodyPr/>
        <a:lstStyle/>
        <a:p>
          <a:r>
            <a:rPr lang="en-US" sz="1600" baseline="0"/>
            <a:t>Commonwealth Places Programs</a:t>
          </a:r>
          <a:endParaRPr lang="en-US" sz="1600"/>
        </a:p>
      </dgm:t>
    </dgm:pt>
    <dgm:pt modelId="{68174D79-9121-45AC-AC24-C305C06889F9}" type="parTrans" cxnId="{9EFC4178-706E-4C95-900C-9075911E3183}">
      <dgm:prSet/>
      <dgm:spPr/>
      <dgm:t>
        <a:bodyPr/>
        <a:lstStyle/>
        <a:p>
          <a:endParaRPr lang="en-US"/>
        </a:p>
      </dgm:t>
    </dgm:pt>
    <dgm:pt modelId="{FE0DFEF9-721C-48E4-83B9-3E04775A7761}" type="sibTrans" cxnId="{9EFC4178-706E-4C95-900C-9075911E3183}">
      <dgm:prSet/>
      <dgm:spPr/>
      <dgm:t>
        <a:bodyPr/>
        <a:lstStyle/>
        <a:p>
          <a:endParaRPr lang="en-US"/>
        </a:p>
      </dgm:t>
    </dgm:pt>
    <dgm:pt modelId="{2C5C8F4B-EFAF-41C9-B8F3-B7DDB399C9F3}">
      <dgm:prSet custT="1"/>
      <dgm:spPr/>
      <dgm:t>
        <a:bodyPr/>
        <a:lstStyle/>
        <a:p>
          <a:r>
            <a:rPr lang="en-US" sz="1600" baseline="0"/>
            <a:t>Land Use Planning Grants</a:t>
          </a:r>
          <a:endParaRPr lang="en-US" sz="1600"/>
        </a:p>
      </dgm:t>
    </dgm:pt>
    <dgm:pt modelId="{5C86C789-A6A0-44F4-9198-F1A1750FD405}" type="parTrans" cxnId="{BF9EF301-F9C9-4C7B-98E3-B9FB832D5F5C}">
      <dgm:prSet/>
      <dgm:spPr/>
      <dgm:t>
        <a:bodyPr/>
        <a:lstStyle/>
        <a:p>
          <a:endParaRPr lang="en-US"/>
        </a:p>
      </dgm:t>
    </dgm:pt>
    <dgm:pt modelId="{81B4CF4D-C6E0-4F98-8608-33B10FD50CE5}" type="sibTrans" cxnId="{BF9EF301-F9C9-4C7B-98E3-B9FB832D5F5C}">
      <dgm:prSet/>
      <dgm:spPr/>
      <dgm:t>
        <a:bodyPr/>
        <a:lstStyle/>
        <a:p>
          <a:endParaRPr lang="en-US"/>
        </a:p>
      </dgm:t>
    </dgm:pt>
    <dgm:pt modelId="{2BE2A196-7B7D-4CFE-84B7-3340BF805B68}">
      <dgm:prSet custT="1"/>
      <dgm:spPr/>
      <dgm:t>
        <a:bodyPr/>
        <a:lstStyle/>
        <a:p>
          <a:r>
            <a:rPr lang="en-US" sz="1500" baseline="0"/>
            <a:t>Local Acquisitions for Natural Diversity Grants</a:t>
          </a:r>
          <a:endParaRPr lang="en-US" sz="1500"/>
        </a:p>
      </dgm:t>
    </dgm:pt>
    <dgm:pt modelId="{0A23A3A5-858A-4077-B9BE-5BD9497D2AB8}" type="parTrans" cxnId="{0FF43805-1044-442B-8F0A-07B2036D5633}">
      <dgm:prSet/>
      <dgm:spPr/>
      <dgm:t>
        <a:bodyPr/>
        <a:lstStyle/>
        <a:p>
          <a:endParaRPr lang="en-US"/>
        </a:p>
      </dgm:t>
    </dgm:pt>
    <dgm:pt modelId="{D4EAD45D-13E0-4B8C-BA9F-6C6A7026DC86}" type="sibTrans" cxnId="{0FF43805-1044-442B-8F0A-07B2036D5633}">
      <dgm:prSet/>
      <dgm:spPr/>
      <dgm:t>
        <a:bodyPr/>
        <a:lstStyle/>
        <a:p>
          <a:endParaRPr lang="en-US"/>
        </a:p>
      </dgm:t>
    </dgm:pt>
    <dgm:pt modelId="{E28753C0-0DD0-4DAF-956A-27CCF8402EBE}">
      <dgm:prSet custT="1"/>
      <dgm:spPr/>
      <dgm:t>
        <a:bodyPr/>
        <a:lstStyle/>
        <a:p>
          <a:r>
            <a:rPr lang="en-US" sz="1600"/>
            <a:t>Housing Choice Initiative</a:t>
          </a:r>
        </a:p>
      </dgm:t>
    </dgm:pt>
    <dgm:pt modelId="{BE4DE417-9AD3-4E03-A016-FEB40A1A8B21}" type="parTrans" cxnId="{8CF99065-046D-4BE8-AFAB-1A2089201CC0}">
      <dgm:prSet/>
      <dgm:spPr/>
      <dgm:t>
        <a:bodyPr/>
        <a:lstStyle/>
        <a:p>
          <a:endParaRPr lang="en-US"/>
        </a:p>
      </dgm:t>
    </dgm:pt>
    <dgm:pt modelId="{3B962E34-BC66-447E-93BD-C3812C826164}" type="sibTrans" cxnId="{8CF99065-046D-4BE8-AFAB-1A2089201CC0}">
      <dgm:prSet/>
      <dgm:spPr/>
      <dgm:t>
        <a:bodyPr/>
        <a:lstStyle/>
        <a:p>
          <a:endParaRPr lang="en-US"/>
        </a:p>
      </dgm:t>
    </dgm:pt>
    <dgm:pt modelId="{2DCE9318-2D5F-495B-9EE3-A3C638AEE6CC}">
      <dgm:prSet custT="1"/>
      <dgm:spPr/>
      <dgm:t>
        <a:bodyPr/>
        <a:lstStyle/>
        <a:p>
          <a:r>
            <a:rPr lang="en-US" sz="1600"/>
            <a:t>Local Capital Projects Fund</a:t>
          </a:r>
        </a:p>
      </dgm:t>
    </dgm:pt>
    <dgm:pt modelId="{D602237F-BBE7-4B95-AF75-65D64B4A6490}" type="parTrans" cxnId="{D8975440-DD9C-46C1-B834-850E48589EA7}">
      <dgm:prSet/>
      <dgm:spPr/>
      <dgm:t>
        <a:bodyPr/>
        <a:lstStyle/>
        <a:p>
          <a:endParaRPr lang="en-US"/>
        </a:p>
      </dgm:t>
    </dgm:pt>
    <dgm:pt modelId="{F878DC14-EFE7-473A-A7D6-A5B6A066652E}" type="sibTrans" cxnId="{D8975440-DD9C-46C1-B834-850E48589EA7}">
      <dgm:prSet/>
      <dgm:spPr/>
      <dgm:t>
        <a:bodyPr/>
        <a:lstStyle/>
        <a:p>
          <a:endParaRPr lang="en-US"/>
        </a:p>
      </dgm:t>
    </dgm:pt>
    <dgm:pt modelId="{CB5A07CF-64E5-45C7-81E4-2726B073AD63}">
      <dgm:prSet custT="1"/>
      <dgm:spPr/>
      <dgm:t>
        <a:bodyPr/>
        <a:lstStyle/>
        <a:p>
          <a:r>
            <a:rPr lang="en-US" sz="1600"/>
            <a:t>Mass Works infrastructure program</a:t>
          </a:r>
        </a:p>
      </dgm:t>
    </dgm:pt>
    <dgm:pt modelId="{B52E6ACA-9559-4DA3-9087-3C18070DAEB5}" type="parTrans" cxnId="{E6504FE8-9EA3-432C-A0C8-F231C675F2CD}">
      <dgm:prSet/>
      <dgm:spPr/>
      <dgm:t>
        <a:bodyPr/>
        <a:lstStyle/>
        <a:p>
          <a:endParaRPr lang="en-US"/>
        </a:p>
      </dgm:t>
    </dgm:pt>
    <dgm:pt modelId="{3031FE85-D450-432C-A5A9-B2FF4CD1E2E8}" type="sibTrans" cxnId="{E6504FE8-9EA3-432C-A0C8-F231C675F2CD}">
      <dgm:prSet/>
      <dgm:spPr/>
      <dgm:t>
        <a:bodyPr/>
        <a:lstStyle/>
        <a:p>
          <a:endParaRPr lang="en-US"/>
        </a:p>
      </dgm:t>
    </dgm:pt>
    <dgm:pt modelId="{5E54B0EB-5111-4C21-BEF4-3F7849F39F2F}">
      <dgm:prSet custT="1"/>
      <dgm:spPr/>
      <dgm:t>
        <a:bodyPr/>
        <a:lstStyle/>
        <a:p>
          <a:r>
            <a:rPr lang="en-US" sz="1400" dirty="0"/>
            <a:t>Municipal Vulnerability Preparedness Planning and Project Grants</a:t>
          </a:r>
        </a:p>
      </dgm:t>
    </dgm:pt>
    <dgm:pt modelId="{EE05D3AC-8A1C-4E18-A537-24495DB2F3D6}" type="parTrans" cxnId="{087ABB8C-6A0D-4CFD-A29B-B349BEFE295F}">
      <dgm:prSet/>
      <dgm:spPr/>
      <dgm:t>
        <a:bodyPr/>
        <a:lstStyle/>
        <a:p>
          <a:endParaRPr lang="en-US"/>
        </a:p>
      </dgm:t>
    </dgm:pt>
    <dgm:pt modelId="{72C67C15-2D27-4CE3-8C46-E6242C0D6880}" type="sibTrans" cxnId="{087ABB8C-6A0D-4CFD-A29B-B349BEFE295F}">
      <dgm:prSet/>
      <dgm:spPr/>
      <dgm:t>
        <a:bodyPr/>
        <a:lstStyle/>
        <a:p>
          <a:endParaRPr lang="en-US"/>
        </a:p>
      </dgm:t>
    </dgm:pt>
    <dgm:pt modelId="{9162414B-F803-46F7-A3D6-A670844D1845}" type="pres">
      <dgm:prSet presAssocID="{B9D0F6C5-FC30-413A-A40A-820B39C86581}" presName="diagram" presStyleCnt="0">
        <dgm:presLayoutVars>
          <dgm:dir/>
          <dgm:resizeHandles val="exact"/>
        </dgm:presLayoutVars>
      </dgm:prSet>
      <dgm:spPr/>
    </dgm:pt>
    <dgm:pt modelId="{1C499104-FE46-4DBA-8F6D-CED27822D017}" type="pres">
      <dgm:prSet presAssocID="{5E54B0EB-5111-4C21-BEF4-3F7849F39F2F}" presName="node" presStyleLbl="node1" presStyleIdx="0" presStyleCnt="16">
        <dgm:presLayoutVars>
          <dgm:bulletEnabled val="1"/>
        </dgm:presLayoutVars>
      </dgm:prSet>
      <dgm:spPr/>
    </dgm:pt>
    <dgm:pt modelId="{AB94BC92-321D-45C9-A59B-2543DF67104D}" type="pres">
      <dgm:prSet presAssocID="{72C67C15-2D27-4CE3-8C46-E6242C0D6880}" presName="sibTrans" presStyleCnt="0"/>
      <dgm:spPr/>
    </dgm:pt>
    <dgm:pt modelId="{58723F0C-A702-4F5D-8962-1E958A434B0D}" type="pres">
      <dgm:prSet presAssocID="{CB5A07CF-64E5-45C7-81E4-2726B073AD63}" presName="node" presStyleLbl="node1" presStyleIdx="1" presStyleCnt="16">
        <dgm:presLayoutVars>
          <dgm:bulletEnabled val="1"/>
        </dgm:presLayoutVars>
      </dgm:prSet>
      <dgm:spPr/>
    </dgm:pt>
    <dgm:pt modelId="{4DE9D98A-E9AD-4C91-AA32-C8730E63B625}" type="pres">
      <dgm:prSet presAssocID="{3031FE85-D450-432C-A5A9-B2FF4CD1E2E8}" presName="sibTrans" presStyleCnt="0"/>
      <dgm:spPr/>
    </dgm:pt>
    <dgm:pt modelId="{C5688C2D-28C1-429C-AE9F-92F881617605}" type="pres">
      <dgm:prSet presAssocID="{2DCE9318-2D5F-495B-9EE3-A3C638AEE6CC}" presName="node" presStyleLbl="node1" presStyleIdx="2" presStyleCnt="16">
        <dgm:presLayoutVars>
          <dgm:bulletEnabled val="1"/>
        </dgm:presLayoutVars>
      </dgm:prSet>
      <dgm:spPr/>
    </dgm:pt>
    <dgm:pt modelId="{205580A2-A686-4420-8F21-65267DE5CEB8}" type="pres">
      <dgm:prSet presAssocID="{F878DC14-EFE7-473A-A7D6-A5B6A066652E}" presName="sibTrans" presStyleCnt="0"/>
      <dgm:spPr/>
    </dgm:pt>
    <dgm:pt modelId="{C950F9FB-8B42-4C78-83C8-AA04A61B78F1}" type="pres">
      <dgm:prSet presAssocID="{E28753C0-0DD0-4DAF-956A-27CCF8402EBE}" presName="node" presStyleLbl="node1" presStyleIdx="3" presStyleCnt="16">
        <dgm:presLayoutVars>
          <dgm:bulletEnabled val="1"/>
        </dgm:presLayoutVars>
      </dgm:prSet>
      <dgm:spPr/>
    </dgm:pt>
    <dgm:pt modelId="{37F5EF39-CC4E-4F8C-A9BC-67B868B7E73E}" type="pres">
      <dgm:prSet presAssocID="{3B962E34-BC66-447E-93BD-C3812C826164}" presName="sibTrans" presStyleCnt="0"/>
      <dgm:spPr/>
    </dgm:pt>
    <dgm:pt modelId="{38628A31-F958-4E87-A691-B715D6C840D7}" type="pres">
      <dgm:prSet presAssocID="{794FEF98-54AB-48E4-AEAC-EF4E7AFCE33E}" presName="node" presStyleLbl="node1" presStyleIdx="4" presStyleCnt="16">
        <dgm:presLayoutVars>
          <dgm:bulletEnabled val="1"/>
        </dgm:presLayoutVars>
      </dgm:prSet>
      <dgm:spPr/>
    </dgm:pt>
    <dgm:pt modelId="{F25787F4-4F9E-4AAD-A37B-964A4E19E585}" type="pres">
      <dgm:prSet presAssocID="{C6B808F9-1B1C-44C5-95A0-C16099348E63}" presName="sibTrans" presStyleCnt="0"/>
      <dgm:spPr/>
    </dgm:pt>
    <dgm:pt modelId="{C67B8A2E-9C7F-41DD-962A-0BBAAAFC1489}" type="pres">
      <dgm:prSet presAssocID="{A8DD644A-51FC-4382-A721-6D3F11F383AE}" presName="node" presStyleLbl="node1" presStyleIdx="5" presStyleCnt="16">
        <dgm:presLayoutVars>
          <dgm:bulletEnabled val="1"/>
        </dgm:presLayoutVars>
      </dgm:prSet>
      <dgm:spPr/>
    </dgm:pt>
    <dgm:pt modelId="{FAE846DE-704F-4099-BFCC-3F3316E09D75}" type="pres">
      <dgm:prSet presAssocID="{0B7F4930-C219-4C4A-B981-61C473540449}" presName="sibTrans" presStyleCnt="0"/>
      <dgm:spPr/>
    </dgm:pt>
    <dgm:pt modelId="{8279CC60-ABE7-42C8-BED3-8253EB510A6E}" type="pres">
      <dgm:prSet presAssocID="{630B87D7-D24E-4DCB-9DC5-1F64C6E3A7A6}" presName="node" presStyleLbl="node1" presStyleIdx="6" presStyleCnt="16">
        <dgm:presLayoutVars>
          <dgm:bulletEnabled val="1"/>
        </dgm:presLayoutVars>
      </dgm:prSet>
      <dgm:spPr/>
    </dgm:pt>
    <dgm:pt modelId="{4E957FF5-BD80-4C1A-9282-6A3130AD4F89}" type="pres">
      <dgm:prSet presAssocID="{0569E985-929A-47CA-8680-2D36CAA231DA}" presName="sibTrans" presStyleCnt="0"/>
      <dgm:spPr/>
    </dgm:pt>
    <dgm:pt modelId="{11ED7F39-F6A5-4893-ACF9-C96FE7CC005F}" type="pres">
      <dgm:prSet presAssocID="{DA3E2DB2-0FDC-41B9-ACC1-D7584ADA6C2B}" presName="node" presStyleLbl="node1" presStyleIdx="7" presStyleCnt="16">
        <dgm:presLayoutVars>
          <dgm:bulletEnabled val="1"/>
        </dgm:presLayoutVars>
      </dgm:prSet>
      <dgm:spPr/>
    </dgm:pt>
    <dgm:pt modelId="{90C8297F-B404-4CA3-B911-739366C4A790}" type="pres">
      <dgm:prSet presAssocID="{2E90A0E3-5492-4123-9F17-0758E43C1CFC}" presName="sibTrans" presStyleCnt="0"/>
      <dgm:spPr/>
    </dgm:pt>
    <dgm:pt modelId="{9358B67A-A58D-4D49-819B-91D6336B752A}" type="pres">
      <dgm:prSet presAssocID="{CD5F0E11-D131-42B4-82E9-FD5F4DA4BEFE}" presName="node" presStyleLbl="node1" presStyleIdx="8" presStyleCnt="16">
        <dgm:presLayoutVars>
          <dgm:bulletEnabled val="1"/>
        </dgm:presLayoutVars>
      </dgm:prSet>
      <dgm:spPr/>
    </dgm:pt>
    <dgm:pt modelId="{340C810D-990A-48CA-AA59-90ED0E70AFB0}" type="pres">
      <dgm:prSet presAssocID="{2F2EBF19-8C06-44F5-B44C-0B3DE9C3D5D4}" presName="sibTrans" presStyleCnt="0"/>
      <dgm:spPr/>
    </dgm:pt>
    <dgm:pt modelId="{E5406C02-3D3D-4C3A-9A23-FE43AFD6EBD5}" type="pres">
      <dgm:prSet presAssocID="{47ADDB7B-D9E1-44EE-99B9-A39CFB703D27}" presName="node" presStyleLbl="node1" presStyleIdx="9" presStyleCnt="16">
        <dgm:presLayoutVars>
          <dgm:bulletEnabled val="1"/>
        </dgm:presLayoutVars>
      </dgm:prSet>
      <dgm:spPr/>
    </dgm:pt>
    <dgm:pt modelId="{E7BCF8BA-8304-4339-BC9C-A90102DD65B7}" type="pres">
      <dgm:prSet presAssocID="{B623329D-7C19-4714-8E58-F9B955758E03}" presName="sibTrans" presStyleCnt="0"/>
      <dgm:spPr/>
    </dgm:pt>
    <dgm:pt modelId="{E355057F-13DF-4665-B6BB-BE36388EA17F}" type="pres">
      <dgm:prSet presAssocID="{4887C9CF-6DFF-463D-BA94-1FD58A1789AB}" presName="node" presStyleLbl="node1" presStyleIdx="10" presStyleCnt="16">
        <dgm:presLayoutVars>
          <dgm:bulletEnabled val="1"/>
        </dgm:presLayoutVars>
      </dgm:prSet>
      <dgm:spPr/>
    </dgm:pt>
    <dgm:pt modelId="{5F9B8EEA-C8BC-4E02-94AA-12B248639207}" type="pres">
      <dgm:prSet presAssocID="{752E1461-34B0-43C4-97CA-15F108084A43}" presName="sibTrans" presStyleCnt="0"/>
      <dgm:spPr/>
    </dgm:pt>
    <dgm:pt modelId="{838C1AA3-F55C-44A0-9C5C-6E3FE3531C3E}" type="pres">
      <dgm:prSet presAssocID="{B6D838E6-70E6-46B0-9B87-4595D8BEFD19}" presName="node" presStyleLbl="node1" presStyleIdx="11" presStyleCnt="16">
        <dgm:presLayoutVars>
          <dgm:bulletEnabled val="1"/>
        </dgm:presLayoutVars>
      </dgm:prSet>
      <dgm:spPr/>
    </dgm:pt>
    <dgm:pt modelId="{E41D3979-F9CE-434E-A2E5-88D9FA5BBBD5}" type="pres">
      <dgm:prSet presAssocID="{20F38743-DEBB-4617-ADFF-CF76E45E3ED9}" presName="sibTrans" presStyleCnt="0"/>
      <dgm:spPr/>
    </dgm:pt>
    <dgm:pt modelId="{820334FA-3C60-49B5-AA01-7A13EB6AA566}" type="pres">
      <dgm:prSet presAssocID="{AEEB3F2E-E80B-4DE8-B4FC-2772CD6F9C8E}" presName="node" presStyleLbl="node1" presStyleIdx="12" presStyleCnt="16">
        <dgm:presLayoutVars>
          <dgm:bulletEnabled val="1"/>
        </dgm:presLayoutVars>
      </dgm:prSet>
      <dgm:spPr/>
    </dgm:pt>
    <dgm:pt modelId="{744DC2E1-0AF0-4699-8913-CA472C227D75}" type="pres">
      <dgm:prSet presAssocID="{99AB9C9E-1F9A-4C29-B20B-AFBA36176277}" presName="sibTrans" presStyleCnt="0"/>
      <dgm:spPr/>
    </dgm:pt>
    <dgm:pt modelId="{5986A181-4764-40DA-ADDE-9F28E0C9DEA3}" type="pres">
      <dgm:prSet presAssocID="{16534CF7-EAEE-43B6-802E-2E7D9C1FAF6D}" presName="node" presStyleLbl="node1" presStyleIdx="13" presStyleCnt="16">
        <dgm:presLayoutVars>
          <dgm:bulletEnabled val="1"/>
        </dgm:presLayoutVars>
      </dgm:prSet>
      <dgm:spPr/>
    </dgm:pt>
    <dgm:pt modelId="{C4BB85D9-9CE4-4B8A-91A0-6D9C42C14851}" type="pres">
      <dgm:prSet presAssocID="{FE0DFEF9-721C-48E4-83B9-3E04775A7761}" presName="sibTrans" presStyleCnt="0"/>
      <dgm:spPr/>
    </dgm:pt>
    <dgm:pt modelId="{623B7536-A85A-497F-93BB-7BD48B89DC30}" type="pres">
      <dgm:prSet presAssocID="{2C5C8F4B-EFAF-41C9-B8F3-B7DDB399C9F3}" presName="node" presStyleLbl="node1" presStyleIdx="14" presStyleCnt="16">
        <dgm:presLayoutVars>
          <dgm:bulletEnabled val="1"/>
        </dgm:presLayoutVars>
      </dgm:prSet>
      <dgm:spPr/>
    </dgm:pt>
    <dgm:pt modelId="{A68F5CA7-40A4-4C86-8FFF-5C95701B0716}" type="pres">
      <dgm:prSet presAssocID="{81B4CF4D-C6E0-4F98-8608-33B10FD50CE5}" presName="sibTrans" presStyleCnt="0"/>
      <dgm:spPr/>
    </dgm:pt>
    <dgm:pt modelId="{D97F1D46-A5AA-42AB-92E4-62F85E291BE5}" type="pres">
      <dgm:prSet presAssocID="{2BE2A196-7B7D-4CFE-84B7-3340BF805B68}" presName="node" presStyleLbl="node1" presStyleIdx="15" presStyleCnt="16" custFlipHor="1" custScaleX="101740" custScaleY="107451">
        <dgm:presLayoutVars>
          <dgm:bulletEnabled val="1"/>
        </dgm:presLayoutVars>
      </dgm:prSet>
      <dgm:spPr/>
    </dgm:pt>
  </dgm:ptLst>
  <dgm:cxnLst>
    <dgm:cxn modelId="{BF9EF301-F9C9-4C7B-98E3-B9FB832D5F5C}" srcId="{B9D0F6C5-FC30-413A-A40A-820B39C86581}" destId="{2C5C8F4B-EFAF-41C9-B8F3-B7DDB399C9F3}" srcOrd="14" destOrd="0" parTransId="{5C86C789-A6A0-44F4-9198-F1A1750FD405}" sibTransId="{81B4CF4D-C6E0-4F98-8608-33B10FD50CE5}"/>
    <dgm:cxn modelId="{0FF43805-1044-442B-8F0A-07B2036D5633}" srcId="{B9D0F6C5-FC30-413A-A40A-820B39C86581}" destId="{2BE2A196-7B7D-4CFE-84B7-3340BF805B68}" srcOrd="15" destOrd="0" parTransId="{0A23A3A5-858A-4077-B9BE-5BD9497D2AB8}" sibTransId="{D4EAD45D-13E0-4B8C-BA9F-6C6A7026DC86}"/>
    <dgm:cxn modelId="{2EFF8206-6011-4244-AEFF-5B3EDA99305F}" srcId="{B9D0F6C5-FC30-413A-A40A-820B39C86581}" destId="{DA3E2DB2-0FDC-41B9-ACC1-D7584ADA6C2B}" srcOrd="7" destOrd="0" parTransId="{DF52D1E8-0D7B-4852-A353-A53AB3FEDB08}" sibTransId="{2E90A0E3-5492-4123-9F17-0758E43C1CFC}"/>
    <dgm:cxn modelId="{2A77D715-A672-4F88-BF6F-21F730D40851}" srcId="{B9D0F6C5-FC30-413A-A40A-820B39C86581}" destId="{4887C9CF-6DFF-463D-BA94-1FD58A1789AB}" srcOrd="10" destOrd="0" parTransId="{FBFC221D-056A-4465-B052-A9F88DC7FA69}" sibTransId="{752E1461-34B0-43C4-97CA-15F108084A43}"/>
    <dgm:cxn modelId="{E64F0822-5E02-4271-8553-74A9E712D607}" type="presOf" srcId="{2C5C8F4B-EFAF-41C9-B8F3-B7DDB399C9F3}" destId="{623B7536-A85A-497F-93BB-7BD48B89DC30}" srcOrd="0" destOrd="0" presId="urn:microsoft.com/office/officeart/2005/8/layout/default"/>
    <dgm:cxn modelId="{DC420C30-82FE-4716-8821-C54A28A490B4}" type="presOf" srcId="{CB5A07CF-64E5-45C7-81E4-2726B073AD63}" destId="{58723F0C-A702-4F5D-8962-1E958A434B0D}" srcOrd="0" destOrd="0" presId="urn:microsoft.com/office/officeart/2005/8/layout/default"/>
    <dgm:cxn modelId="{D8975440-DD9C-46C1-B834-850E48589EA7}" srcId="{B9D0F6C5-FC30-413A-A40A-820B39C86581}" destId="{2DCE9318-2D5F-495B-9EE3-A3C638AEE6CC}" srcOrd="2" destOrd="0" parTransId="{D602237F-BBE7-4B95-AF75-65D64B4A6490}" sibTransId="{F878DC14-EFE7-473A-A7D6-A5B6A066652E}"/>
    <dgm:cxn modelId="{58A29164-D3C8-47CE-B813-F2AC4332DEAE}" type="presOf" srcId="{B6D838E6-70E6-46B0-9B87-4595D8BEFD19}" destId="{838C1AA3-F55C-44A0-9C5C-6E3FE3531C3E}" srcOrd="0" destOrd="0" presId="urn:microsoft.com/office/officeart/2005/8/layout/default"/>
    <dgm:cxn modelId="{8CF99065-046D-4BE8-AFAB-1A2089201CC0}" srcId="{B9D0F6C5-FC30-413A-A40A-820B39C86581}" destId="{E28753C0-0DD0-4DAF-956A-27CCF8402EBE}" srcOrd="3" destOrd="0" parTransId="{BE4DE417-9AD3-4E03-A016-FEB40A1A8B21}" sibTransId="{3B962E34-BC66-447E-93BD-C3812C826164}"/>
    <dgm:cxn modelId="{3D58A76A-F9BA-49BF-A3AB-662E3F2EC860}" type="presOf" srcId="{E28753C0-0DD0-4DAF-956A-27CCF8402EBE}" destId="{C950F9FB-8B42-4C78-83C8-AA04A61B78F1}" srcOrd="0" destOrd="0" presId="urn:microsoft.com/office/officeart/2005/8/layout/default"/>
    <dgm:cxn modelId="{4D35794C-9CC6-400A-AACC-15F19083EF14}" type="presOf" srcId="{CD5F0E11-D131-42B4-82E9-FD5F4DA4BEFE}" destId="{9358B67A-A58D-4D49-819B-91D6336B752A}" srcOrd="0" destOrd="0" presId="urn:microsoft.com/office/officeart/2005/8/layout/default"/>
    <dgm:cxn modelId="{3EBD9F76-9281-42D3-97B8-9BB0BE6DF75B}" srcId="{B9D0F6C5-FC30-413A-A40A-820B39C86581}" destId="{47ADDB7B-D9E1-44EE-99B9-A39CFB703D27}" srcOrd="9" destOrd="0" parTransId="{AACA00CC-8586-4570-B8BA-816FF73C391E}" sibTransId="{B623329D-7C19-4714-8E58-F9B955758E03}"/>
    <dgm:cxn modelId="{9EFC4178-706E-4C95-900C-9075911E3183}" srcId="{B9D0F6C5-FC30-413A-A40A-820B39C86581}" destId="{16534CF7-EAEE-43B6-802E-2E7D9C1FAF6D}" srcOrd="13" destOrd="0" parTransId="{68174D79-9121-45AC-AC24-C305C06889F9}" sibTransId="{FE0DFEF9-721C-48E4-83B9-3E04775A7761}"/>
    <dgm:cxn modelId="{01F71E79-43D7-4687-A0C3-BDEC1CA0F2C2}" type="presOf" srcId="{16534CF7-EAEE-43B6-802E-2E7D9C1FAF6D}" destId="{5986A181-4764-40DA-ADDE-9F28E0C9DEA3}" srcOrd="0" destOrd="0" presId="urn:microsoft.com/office/officeart/2005/8/layout/default"/>
    <dgm:cxn modelId="{9A1E347D-168E-40BF-AE13-AD3EDBE665FC}" type="presOf" srcId="{794FEF98-54AB-48E4-AEAC-EF4E7AFCE33E}" destId="{38628A31-F958-4E87-A691-B715D6C840D7}" srcOrd="0" destOrd="0" presId="urn:microsoft.com/office/officeart/2005/8/layout/default"/>
    <dgm:cxn modelId="{D33FAC82-62DB-4231-883F-AA18123B3D49}" type="presOf" srcId="{5E54B0EB-5111-4C21-BEF4-3F7849F39F2F}" destId="{1C499104-FE46-4DBA-8F6D-CED27822D017}" srcOrd="0" destOrd="0" presId="urn:microsoft.com/office/officeart/2005/8/layout/default"/>
    <dgm:cxn modelId="{1F4CC78A-837B-429F-96DA-838586BDC1D4}" srcId="{B9D0F6C5-FC30-413A-A40A-820B39C86581}" destId="{CD5F0E11-D131-42B4-82E9-FD5F4DA4BEFE}" srcOrd="8" destOrd="0" parTransId="{5376465A-40AF-4BE4-A18C-0E532FD2BE44}" sibTransId="{2F2EBF19-8C06-44F5-B44C-0B3DE9C3D5D4}"/>
    <dgm:cxn modelId="{C8B5478C-44E3-4E53-92B1-7F3205F37227}" type="presOf" srcId="{2BE2A196-7B7D-4CFE-84B7-3340BF805B68}" destId="{D97F1D46-A5AA-42AB-92E4-62F85E291BE5}" srcOrd="0" destOrd="0" presId="urn:microsoft.com/office/officeart/2005/8/layout/default"/>
    <dgm:cxn modelId="{087ABB8C-6A0D-4CFD-A29B-B349BEFE295F}" srcId="{B9D0F6C5-FC30-413A-A40A-820B39C86581}" destId="{5E54B0EB-5111-4C21-BEF4-3F7849F39F2F}" srcOrd="0" destOrd="0" parTransId="{EE05D3AC-8A1C-4E18-A537-24495DB2F3D6}" sibTransId="{72C67C15-2D27-4CE3-8C46-E6242C0D6880}"/>
    <dgm:cxn modelId="{3C77BA9B-89B9-4BFE-A018-9D2E2B30D90E}" type="presOf" srcId="{AEEB3F2E-E80B-4DE8-B4FC-2772CD6F9C8E}" destId="{820334FA-3C60-49B5-AA01-7A13EB6AA566}" srcOrd="0" destOrd="0" presId="urn:microsoft.com/office/officeart/2005/8/layout/default"/>
    <dgm:cxn modelId="{3864FB9C-9A9B-4FF1-AF1E-5A52EF56EE5A}" srcId="{B9D0F6C5-FC30-413A-A40A-820B39C86581}" destId="{630B87D7-D24E-4DCB-9DC5-1F64C6E3A7A6}" srcOrd="6" destOrd="0" parTransId="{3F3B2CFF-D9D6-41A5-B396-23FE97D307CA}" sibTransId="{0569E985-929A-47CA-8680-2D36CAA231DA}"/>
    <dgm:cxn modelId="{E678209F-9D50-42C6-815B-8FEFA81FD8A1}" type="presOf" srcId="{A8DD644A-51FC-4382-A721-6D3F11F383AE}" destId="{C67B8A2E-9C7F-41DD-962A-0BBAAAFC1489}" srcOrd="0" destOrd="0" presId="urn:microsoft.com/office/officeart/2005/8/layout/default"/>
    <dgm:cxn modelId="{7C08DEC1-1F55-4985-855E-9527E953F70E}" srcId="{B9D0F6C5-FC30-413A-A40A-820B39C86581}" destId="{794FEF98-54AB-48E4-AEAC-EF4E7AFCE33E}" srcOrd="4" destOrd="0" parTransId="{D7AD5615-4EE7-4245-BC3A-84BEC001755A}" sibTransId="{C6B808F9-1B1C-44C5-95A0-C16099348E63}"/>
    <dgm:cxn modelId="{9ECDDCCA-A5FC-4D29-9852-7382C9291B6E}" type="presOf" srcId="{B9D0F6C5-FC30-413A-A40A-820B39C86581}" destId="{9162414B-F803-46F7-A3D6-A670844D1845}" srcOrd="0" destOrd="0" presId="urn:microsoft.com/office/officeart/2005/8/layout/default"/>
    <dgm:cxn modelId="{0A1DE6D8-FC74-4D6B-AFD2-13CD7274F3DB}" type="presOf" srcId="{4887C9CF-6DFF-463D-BA94-1FD58A1789AB}" destId="{E355057F-13DF-4665-B6BB-BE36388EA17F}" srcOrd="0" destOrd="0" presId="urn:microsoft.com/office/officeart/2005/8/layout/default"/>
    <dgm:cxn modelId="{FC73A0DE-6D1F-4383-898B-9B1266BF0650}" type="presOf" srcId="{47ADDB7B-D9E1-44EE-99B9-A39CFB703D27}" destId="{E5406C02-3D3D-4C3A-9A23-FE43AFD6EBD5}" srcOrd="0" destOrd="0" presId="urn:microsoft.com/office/officeart/2005/8/layout/default"/>
    <dgm:cxn modelId="{BCF9A5E2-165C-4FFE-B112-A032CFC29AB5}" srcId="{B9D0F6C5-FC30-413A-A40A-820B39C86581}" destId="{AEEB3F2E-E80B-4DE8-B4FC-2772CD6F9C8E}" srcOrd="12" destOrd="0" parTransId="{2EAA2834-3207-4B40-88C1-D4847A1AD617}" sibTransId="{99AB9C9E-1F9A-4C29-B20B-AFBA36176277}"/>
    <dgm:cxn modelId="{049FF4E7-BD49-469C-A2CA-ABB6EFDAA34C}" type="presOf" srcId="{DA3E2DB2-0FDC-41B9-ACC1-D7584ADA6C2B}" destId="{11ED7F39-F6A5-4893-ACF9-C96FE7CC005F}" srcOrd="0" destOrd="0" presId="urn:microsoft.com/office/officeart/2005/8/layout/default"/>
    <dgm:cxn modelId="{E6504FE8-9EA3-432C-A0C8-F231C675F2CD}" srcId="{B9D0F6C5-FC30-413A-A40A-820B39C86581}" destId="{CB5A07CF-64E5-45C7-81E4-2726B073AD63}" srcOrd="1" destOrd="0" parTransId="{B52E6ACA-9559-4DA3-9087-3C18070DAEB5}" sibTransId="{3031FE85-D450-432C-A5A9-B2FF4CD1E2E8}"/>
    <dgm:cxn modelId="{E806A8EE-14CD-4E90-BC4E-983A9A8D6CF3}" type="presOf" srcId="{2DCE9318-2D5F-495B-9EE3-A3C638AEE6CC}" destId="{C5688C2D-28C1-429C-AE9F-92F881617605}" srcOrd="0" destOrd="0" presId="urn:microsoft.com/office/officeart/2005/8/layout/default"/>
    <dgm:cxn modelId="{7F098AEF-DD28-4AF2-9AAD-DD050040D388}" srcId="{B9D0F6C5-FC30-413A-A40A-820B39C86581}" destId="{B6D838E6-70E6-46B0-9B87-4595D8BEFD19}" srcOrd="11" destOrd="0" parTransId="{B391143E-AA27-4351-AD68-117D16CE3FE2}" sibTransId="{20F38743-DEBB-4617-ADFF-CF76E45E3ED9}"/>
    <dgm:cxn modelId="{E1EB56F1-D837-4EDC-A8DE-1510D6243EE3}" type="presOf" srcId="{630B87D7-D24E-4DCB-9DC5-1F64C6E3A7A6}" destId="{8279CC60-ABE7-42C8-BED3-8253EB510A6E}" srcOrd="0" destOrd="0" presId="urn:microsoft.com/office/officeart/2005/8/layout/default"/>
    <dgm:cxn modelId="{70FDDFF4-9DE0-4E97-9774-44B80F91CE21}" srcId="{B9D0F6C5-FC30-413A-A40A-820B39C86581}" destId="{A8DD644A-51FC-4382-A721-6D3F11F383AE}" srcOrd="5" destOrd="0" parTransId="{5FEE5FD1-B25C-457D-8A0E-471C8E074B7B}" sibTransId="{0B7F4930-C219-4C4A-B981-61C473540449}"/>
    <dgm:cxn modelId="{C86A0803-63AC-4E28-A078-034831DCD923}" type="presParOf" srcId="{9162414B-F803-46F7-A3D6-A670844D1845}" destId="{1C499104-FE46-4DBA-8F6D-CED27822D017}" srcOrd="0" destOrd="0" presId="urn:microsoft.com/office/officeart/2005/8/layout/default"/>
    <dgm:cxn modelId="{35AB5337-9EB9-4473-9F3D-AD2F3F633785}" type="presParOf" srcId="{9162414B-F803-46F7-A3D6-A670844D1845}" destId="{AB94BC92-321D-45C9-A59B-2543DF67104D}" srcOrd="1" destOrd="0" presId="urn:microsoft.com/office/officeart/2005/8/layout/default"/>
    <dgm:cxn modelId="{167D45EA-24E2-4F0A-9C48-24721FF46F02}" type="presParOf" srcId="{9162414B-F803-46F7-A3D6-A670844D1845}" destId="{58723F0C-A702-4F5D-8962-1E958A434B0D}" srcOrd="2" destOrd="0" presId="urn:microsoft.com/office/officeart/2005/8/layout/default"/>
    <dgm:cxn modelId="{90F26709-576E-4849-BB02-8221913D2964}" type="presParOf" srcId="{9162414B-F803-46F7-A3D6-A670844D1845}" destId="{4DE9D98A-E9AD-4C91-AA32-C8730E63B625}" srcOrd="3" destOrd="0" presId="urn:microsoft.com/office/officeart/2005/8/layout/default"/>
    <dgm:cxn modelId="{FEB9DA90-74F3-4320-97C4-88314BADC515}" type="presParOf" srcId="{9162414B-F803-46F7-A3D6-A670844D1845}" destId="{C5688C2D-28C1-429C-AE9F-92F881617605}" srcOrd="4" destOrd="0" presId="urn:microsoft.com/office/officeart/2005/8/layout/default"/>
    <dgm:cxn modelId="{D21E003C-94CB-49BF-85EC-10B83CE0B015}" type="presParOf" srcId="{9162414B-F803-46F7-A3D6-A670844D1845}" destId="{205580A2-A686-4420-8F21-65267DE5CEB8}" srcOrd="5" destOrd="0" presId="urn:microsoft.com/office/officeart/2005/8/layout/default"/>
    <dgm:cxn modelId="{7BFFB25E-E1EA-4901-B380-69D285A442FE}" type="presParOf" srcId="{9162414B-F803-46F7-A3D6-A670844D1845}" destId="{C950F9FB-8B42-4C78-83C8-AA04A61B78F1}" srcOrd="6" destOrd="0" presId="urn:microsoft.com/office/officeart/2005/8/layout/default"/>
    <dgm:cxn modelId="{9B4C2EEC-1049-48F5-A161-7836DEBD9615}" type="presParOf" srcId="{9162414B-F803-46F7-A3D6-A670844D1845}" destId="{37F5EF39-CC4E-4F8C-A9BC-67B868B7E73E}" srcOrd="7" destOrd="0" presId="urn:microsoft.com/office/officeart/2005/8/layout/default"/>
    <dgm:cxn modelId="{15C11BE7-1756-4E4C-81BD-22B120890D15}" type="presParOf" srcId="{9162414B-F803-46F7-A3D6-A670844D1845}" destId="{38628A31-F958-4E87-A691-B715D6C840D7}" srcOrd="8" destOrd="0" presId="urn:microsoft.com/office/officeart/2005/8/layout/default"/>
    <dgm:cxn modelId="{7FC8610A-CC3F-4C11-A6C5-3894B6F9E4C7}" type="presParOf" srcId="{9162414B-F803-46F7-A3D6-A670844D1845}" destId="{F25787F4-4F9E-4AAD-A37B-964A4E19E585}" srcOrd="9" destOrd="0" presId="urn:microsoft.com/office/officeart/2005/8/layout/default"/>
    <dgm:cxn modelId="{B4996B4E-3ED9-4B10-BCDC-53C794C655B4}" type="presParOf" srcId="{9162414B-F803-46F7-A3D6-A670844D1845}" destId="{C67B8A2E-9C7F-41DD-962A-0BBAAAFC1489}" srcOrd="10" destOrd="0" presId="urn:microsoft.com/office/officeart/2005/8/layout/default"/>
    <dgm:cxn modelId="{37CC05A0-7DF4-491B-BAD5-518A9782FDC4}" type="presParOf" srcId="{9162414B-F803-46F7-A3D6-A670844D1845}" destId="{FAE846DE-704F-4099-BFCC-3F3316E09D75}" srcOrd="11" destOrd="0" presId="urn:microsoft.com/office/officeart/2005/8/layout/default"/>
    <dgm:cxn modelId="{275BD44C-21E7-4A2E-B1CD-D7F739CBAF05}" type="presParOf" srcId="{9162414B-F803-46F7-A3D6-A670844D1845}" destId="{8279CC60-ABE7-42C8-BED3-8253EB510A6E}" srcOrd="12" destOrd="0" presId="urn:microsoft.com/office/officeart/2005/8/layout/default"/>
    <dgm:cxn modelId="{9E86FC20-2C38-4081-A7BD-BF5B2ABBE742}" type="presParOf" srcId="{9162414B-F803-46F7-A3D6-A670844D1845}" destId="{4E957FF5-BD80-4C1A-9282-6A3130AD4F89}" srcOrd="13" destOrd="0" presId="urn:microsoft.com/office/officeart/2005/8/layout/default"/>
    <dgm:cxn modelId="{AAE706C5-E5D8-4523-941A-D7773AA1E815}" type="presParOf" srcId="{9162414B-F803-46F7-A3D6-A670844D1845}" destId="{11ED7F39-F6A5-4893-ACF9-C96FE7CC005F}" srcOrd="14" destOrd="0" presId="urn:microsoft.com/office/officeart/2005/8/layout/default"/>
    <dgm:cxn modelId="{17C70108-D2D6-4884-BB48-A212A1129651}" type="presParOf" srcId="{9162414B-F803-46F7-A3D6-A670844D1845}" destId="{90C8297F-B404-4CA3-B911-739366C4A790}" srcOrd="15" destOrd="0" presId="urn:microsoft.com/office/officeart/2005/8/layout/default"/>
    <dgm:cxn modelId="{2A71BB8D-5AE0-4E9A-A494-A0B86A26E757}" type="presParOf" srcId="{9162414B-F803-46F7-A3D6-A670844D1845}" destId="{9358B67A-A58D-4D49-819B-91D6336B752A}" srcOrd="16" destOrd="0" presId="urn:microsoft.com/office/officeart/2005/8/layout/default"/>
    <dgm:cxn modelId="{5A49865A-1CB4-4861-A040-68A0882A6399}" type="presParOf" srcId="{9162414B-F803-46F7-A3D6-A670844D1845}" destId="{340C810D-990A-48CA-AA59-90ED0E70AFB0}" srcOrd="17" destOrd="0" presId="urn:microsoft.com/office/officeart/2005/8/layout/default"/>
    <dgm:cxn modelId="{5F16CCC9-6019-4A2D-9449-35A7708DFC01}" type="presParOf" srcId="{9162414B-F803-46F7-A3D6-A670844D1845}" destId="{E5406C02-3D3D-4C3A-9A23-FE43AFD6EBD5}" srcOrd="18" destOrd="0" presId="urn:microsoft.com/office/officeart/2005/8/layout/default"/>
    <dgm:cxn modelId="{E59A53A8-3792-44BD-A43A-7E0442195492}" type="presParOf" srcId="{9162414B-F803-46F7-A3D6-A670844D1845}" destId="{E7BCF8BA-8304-4339-BC9C-A90102DD65B7}" srcOrd="19" destOrd="0" presId="urn:microsoft.com/office/officeart/2005/8/layout/default"/>
    <dgm:cxn modelId="{B832B99F-E19C-4680-9833-22A60BFFFD9D}" type="presParOf" srcId="{9162414B-F803-46F7-A3D6-A670844D1845}" destId="{E355057F-13DF-4665-B6BB-BE36388EA17F}" srcOrd="20" destOrd="0" presId="urn:microsoft.com/office/officeart/2005/8/layout/default"/>
    <dgm:cxn modelId="{4424041A-2F30-4178-B308-428D6F282842}" type="presParOf" srcId="{9162414B-F803-46F7-A3D6-A670844D1845}" destId="{5F9B8EEA-C8BC-4E02-94AA-12B248639207}" srcOrd="21" destOrd="0" presId="urn:microsoft.com/office/officeart/2005/8/layout/default"/>
    <dgm:cxn modelId="{E69DC7E8-6275-4D8A-9A97-978E8DF047A3}" type="presParOf" srcId="{9162414B-F803-46F7-A3D6-A670844D1845}" destId="{838C1AA3-F55C-44A0-9C5C-6E3FE3531C3E}" srcOrd="22" destOrd="0" presId="urn:microsoft.com/office/officeart/2005/8/layout/default"/>
    <dgm:cxn modelId="{3C108C63-19C8-4C9E-8E66-66501EBDB7C2}" type="presParOf" srcId="{9162414B-F803-46F7-A3D6-A670844D1845}" destId="{E41D3979-F9CE-434E-A2E5-88D9FA5BBBD5}" srcOrd="23" destOrd="0" presId="urn:microsoft.com/office/officeart/2005/8/layout/default"/>
    <dgm:cxn modelId="{19A19488-2D11-4E0E-A2F4-B5E864255028}" type="presParOf" srcId="{9162414B-F803-46F7-A3D6-A670844D1845}" destId="{820334FA-3C60-49B5-AA01-7A13EB6AA566}" srcOrd="24" destOrd="0" presId="urn:microsoft.com/office/officeart/2005/8/layout/default"/>
    <dgm:cxn modelId="{F4B74FB1-C4DA-4E51-96F5-236DBD714D6A}" type="presParOf" srcId="{9162414B-F803-46F7-A3D6-A670844D1845}" destId="{744DC2E1-0AF0-4699-8913-CA472C227D75}" srcOrd="25" destOrd="0" presId="urn:microsoft.com/office/officeart/2005/8/layout/default"/>
    <dgm:cxn modelId="{B8C50609-FD28-45CC-8BAE-F9D7DA66BAA5}" type="presParOf" srcId="{9162414B-F803-46F7-A3D6-A670844D1845}" destId="{5986A181-4764-40DA-ADDE-9F28E0C9DEA3}" srcOrd="26" destOrd="0" presId="urn:microsoft.com/office/officeart/2005/8/layout/default"/>
    <dgm:cxn modelId="{9A572CF6-6B53-4C00-8269-51BBCA253F2E}" type="presParOf" srcId="{9162414B-F803-46F7-A3D6-A670844D1845}" destId="{C4BB85D9-9CE4-4B8A-91A0-6D9C42C14851}" srcOrd="27" destOrd="0" presId="urn:microsoft.com/office/officeart/2005/8/layout/default"/>
    <dgm:cxn modelId="{A6A07352-14E8-43FB-8498-640E06442313}" type="presParOf" srcId="{9162414B-F803-46F7-A3D6-A670844D1845}" destId="{623B7536-A85A-497F-93BB-7BD48B89DC30}" srcOrd="28" destOrd="0" presId="urn:microsoft.com/office/officeart/2005/8/layout/default"/>
    <dgm:cxn modelId="{E7A8B2E0-92CB-4CCB-B34B-A052A225E67B}" type="presParOf" srcId="{9162414B-F803-46F7-A3D6-A670844D1845}" destId="{A68F5CA7-40A4-4C86-8FFF-5C95701B0716}" srcOrd="29" destOrd="0" presId="urn:microsoft.com/office/officeart/2005/8/layout/default"/>
    <dgm:cxn modelId="{3E82C319-90C0-4716-9141-F6C8E74C2F37}" type="presParOf" srcId="{9162414B-F803-46F7-A3D6-A670844D1845}" destId="{D97F1D46-A5AA-42AB-92E4-62F85E291BE5}"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0FAC6A-B52F-403A-B6F0-C2C21C648CA4}"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9F2D757F-6BD0-4DF0-8254-B27CE2893C38}">
      <dgm:prSet/>
      <dgm:spPr/>
      <dgm:t>
        <a:bodyPr/>
        <a:lstStyle/>
        <a:p>
          <a:pPr>
            <a:lnSpc>
              <a:spcPct val="100000"/>
            </a:lnSpc>
          </a:pPr>
          <a:r>
            <a:rPr lang="en-US"/>
            <a:t>Marblehead presently has 15 zoning districts and two overlay districts</a:t>
          </a:r>
        </a:p>
      </dgm:t>
    </dgm:pt>
    <dgm:pt modelId="{08374CB9-91AB-4B30-B6B5-F20234B744C6}" type="parTrans" cxnId="{F0460218-7E95-4030-BF50-0B0A264BE29F}">
      <dgm:prSet/>
      <dgm:spPr/>
      <dgm:t>
        <a:bodyPr/>
        <a:lstStyle/>
        <a:p>
          <a:endParaRPr lang="en-US"/>
        </a:p>
      </dgm:t>
    </dgm:pt>
    <dgm:pt modelId="{2E2FA521-AB9A-45F2-92B8-FB753560D056}" type="sibTrans" cxnId="{F0460218-7E95-4030-BF50-0B0A264BE29F}">
      <dgm:prSet/>
      <dgm:spPr/>
      <dgm:t>
        <a:bodyPr/>
        <a:lstStyle/>
        <a:p>
          <a:endParaRPr lang="en-US"/>
        </a:p>
      </dgm:t>
    </dgm:pt>
    <dgm:pt modelId="{E06B4109-2DAA-4031-9B48-FAF2BD6389B3}">
      <dgm:prSet/>
      <dgm:spPr/>
      <dgm:t>
        <a:bodyPr/>
        <a:lstStyle/>
        <a:p>
          <a:pPr>
            <a:lnSpc>
              <a:spcPct val="100000"/>
            </a:lnSpc>
          </a:pPr>
          <a:r>
            <a:rPr lang="en-US"/>
            <a:t>The first zoning bylaw was adopted in the 1920 hundreds of years after the establishment of the town and has been amended many times  </a:t>
          </a:r>
        </a:p>
      </dgm:t>
    </dgm:pt>
    <dgm:pt modelId="{43DEB006-03D9-473D-9831-1E727C2AA3A0}" type="parTrans" cxnId="{1EC18D04-A5ED-4A02-A2DA-44C21A62E762}">
      <dgm:prSet/>
      <dgm:spPr/>
      <dgm:t>
        <a:bodyPr/>
        <a:lstStyle/>
        <a:p>
          <a:endParaRPr lang="en-US"/>
        </a:p>
      </dgm:t>
    </dgm:pt>
    <dgm:pt modelId="{B1F06C7A-9BFD-46C8-AF89-8C4CC109276E}" type="sibTrans" cxnId="{1EC18D04-A5ED-4A02-A2DA-44C21A62E762}">
      <dgm:prSet/>
      <dgm:spPr/>
      <dgm:t>
        <a:bodyPr/>
        <a:lstStyle/>
        <a:p>
          <a:endParaRPr lang="en-US"/>
        </a:p>
      </dgm:t>
    </dgm:pt>
    <dgm:pt modelId="{1EB650C2-8017-48B4-B477-C0A1FD1092D8}" type="pres">
      <dgm:prSet presAssocID="{CE0FAC6A-B52F-403A-B6F0-C2C21C648CA4}" presName="root" presStyleCnt="0">
        <dgm:presLayoutVars>
          <dgm:dir/>
          <dgm:resizeHandles val="exact"/>
        </dgm:presLayoutVars>
      </dgm:prSet>
      <dgm:spPr/>
    </dgm:pt>
    <dgm:pt modelId="{A546A164-4436-4349-92C6-7FF712991A50}" type="pres">
      <dgm:prSet presAssocID="{9F2D757F-6BD0-4DF0-8254-B27CE2893C38}" presName="compNode" presStyleCnt="0"/>
      <dgm:spPr/>
    </dgm:pt>
    <dgm:pt modelId="{B20E14C3-F2B0-4D8F-B7B7-18F951A2196D}" type="pres">
      <dgm:prSet presAssocID="{9F2D757F-6BD0-4DF0-8254-B27CE2893C38}" presName="bgRect" presStyleLbl="bgShp" presStyleIdx="0" presStyleCnt="2"/>
      <dgm:spPr/>
    </dgm:pt>
    <dgm:pt modelId="{B798B1C1-E516-494F-B835-BA5A33D2D97D}" type="pres">
      <dgm:prSet presAssocID="{9F2D757F-6BD0-4DF0-8254-B27CE2893C3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5A507F82-AEA6-45BB-BBAC-32CD819E7E69}" type="pres">
      <dgm:prSet presAssocID="{9F2D757F-6BD0-4DF0-8254-B27CE2893C38}" presName="spaceRect" presStyleCnt="0"/>
      <dgm:spPr/>
    </dgm:pt>
    <dgm:pt modelId="{34D82149-9E2B-4101-8C0C-D6A3FDFAA108}" type="pres">
      <dgm:prSet presAssocID="{9F2D757F-6BD0-4DF0-8254-B27CE2893C38}" presName="parTx" presStyleLbl="revTx" presStyleIdx="0" presStyleCnt="2">
        <dgm:presLayoutVars>
          <dgm:chMax val="0"/>
          <dgm:chPref val="0"/>
        </dgm:presLayoutVars>
      </dgm:prSet>
      <dgm:spPr/>
    </dgm:pt>
    <dgm:pt modelId="{74F7992F-26E6-418C-93B4-6BB2A3B21968}" type="pres">
      <dgm:prSet presAssocID="{2E2FA521-AB9A-45F2-92B8-FB753560D056}" presName="sibTrans" presStyleCnt="0"/>
      <dgm:spPr/>
    </dgm:pt>
    <dgm:pt modelId="{FEBF560A-481E-45D1-8041-27FF31BBCCEE}" type="pres">
      <dgm:prSet presAssocID="{E06B4109-2DAA-4031-9B48-FAF2BD6389B3}" presName="compNode" presStyleCnt="0"/>
      <dgm:spPr/>
    </dgm:pt>
    <dgm:pt modelId="{0331141B-E9F1-4D39-8132-1EEDF6EE09A9}" type="pres">
      <dgm:prSet presAssocID="{E06B4109-2DAA-4031-9B48-FAF2BD6389B3}" presName="bgRect" presStyleLbl="bgShp" presStyleIdx="1" presStyleCnt="2"/>
      <dgm:spPr/>
    </dgm:pt>
    <dgm:pt modelId="{80AD4051-8DA0-4B22-9B30-21EB306D4695}" type="pres">
      <dgm:prSet presAssocID="{E06B4109-2DAA-4031-9B48-FAF2BD6389B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7690FC5D-1862-4881-9578-C1EEDFDAA50C}" type="pres">
      <dgm:prSet presAssocID="{E06B4109-2DAA-4031-9B48-FAF2BD6389B3}" presName="spaceRect" presStyleCnt="0"/>
      <dgm:spPr/>
    </dgm:pt>
    <dgm:pt modelId="{1238F293-8F9D-4CE9-8746-A439AA52C6FB}" type="pres">
      <dgm:prSet presAssocID="{E06B4109-2DAA-4031-9B48-FAF2BD6389B3}" presName="parTx" presStyleLbl="revTx" presStyleIdx="1" presStyleCnt="2">
        <dgm:presLayoutVars>
          <dgm:chMax val="0"/>
          <dgm:chPref val="0"/>
        </dgm:presLayoutVars>
      </dgm:prSet>
      <dgm:spPr/>
    </dgm:pt>
  </dgm:ptLst>
  <dgm:cxnLst>
    <dgm:cxn modelId="{1EC18D04-A5ED-4A02-A2DA-44C21A62E762}" srcId="{CE0FAC6A-B52F-403A-B6F0-C2C21C648CA4}" destId="{E06B4109-2DAA-4031-9B48-FAF2BD6389B3}" srcOrd="1" destOrd="0" parTransId="{43DEB006-03D9-473D-9831-1E727C2AA3A0}" sibTransId="{B1F06C7A-9BFD-46C8-AF89-8C4CC109276E}"/>
    <dgm:cxn modelId="{D469BB08-A637-406E-8DFA-C2CA997217F0}" type="presOf" srcId="{E06B4109-2DAA-4031-9B48-FAF2BD6389B3}" destId="{1238F293-8F9D-4CE9-8746-A439AA52C6FB}" srcOrd="0" destOrd="0" presId="urn:microsoft.com/office/officeart/2018/2/layout/IconVerticalSolidList"/>
    <dgm:cxn modelId="{F0460218-7E95-4030-BF50-0B0A264BE29F}" srcId="{CE0FAC6A-B52F-403A-B6F0-C2C21C648CA4}" destId="{9F2D757F-6BD0-4DF0-8254-B27CE2893C38}" srcOrd="0" destOrd="0" parTransId="{08374CB9-91AB-4B30-B6B5-F20234B744C6}" sibTransId="{2E2FA521-AB9A-45F2-92B8-FB753560D056}"/>
    <dgm:cxn modelId="{606930BA-3AC5-4A46-BE11-1FFF20230BC7}" type="presOf" srcId="{9F2D757F-6BD0-4DF0-8254-B27CE2893C38}" destId="{34D82149-9E2B-4101-8C0C-D6A3FDFAA108}" srcOrd="0" destOrd="0" presId="urn:microsoft.com/office/officeart/2018/2/layout/IconVerticalSolidList"/>
    <dgm:cxn modelId="{EEE7DFBA-8D1C-46AB-81A3-7D4B32CCE933}" type="presOf" srcId="{CE0FAC6A-B52F-403A-B6F0-C2C21C648CA4}" destId="{1EB650C2-8017-48B4-B477-C0A1FD1092D8}" srcOrd="0" destOrd="0" presId="urn:microsoft.com/office/officeart/2018/2/layout/IconVerticalSolidList"/>
    <dgm:cxn modelId="{2FE325C6-E78C-46CC-98D5-944805FDB102}" type="presParOf" srcId="{1EB650C2-8017-48B4-B477-C0A1FD1092D8}" destId="{A546A164-4436-4349-92C6-7FF712991A50}" srcOrd="0" destOrd="0" presId="urn:microsoft.com/office/officeart/2018/2/layout/IconVerticalSolidList"/>
    <dgm:cxn modelId="{ACF25D3B-4615-41CC-85D5-AB5E46ED943C}" type="presParOf" srcId="{A546A164-4436-4349-92C6-7FF712991A50}" destId="{B20E14C3-F2B0-4D8F-B7B7-18F951A2196D}" srcOrd="0" destOrd="0" presId="urn:microsoft.com/office/officeart/2018/2/layout/IconVerticalSolidList"/>
    <dgm:cxn modelId="{E5A6936A-CCFF-47E1-8FE2-BB2AC3A11EAE}" type="presParOf" srcId="{A546A164-4436-4349-92C6-7FF712991A50}" destId="{B798B1C1-E516-494F-B835-BA5A33D2D97D}" srcOrd="1" destOrd="0" presId="urn:microsoft.com/office/officeart/2018/2/layout/IconVerticalSolidList"/>
    <dgm:cxn modelId="{2BB94B7D-CE4F-4B53-A69D-E2950714E57C}" type="presParOf" srcId="{A546A164-4436-4349-92C6-7FF712991A50}" destId="{5A507F82-AEA6-45BB-BBAC-32CD819E7E69}" srcOrd="2" destOrd="0" presId="urn:microsoft.com/office/officeart/2018/2/layout/IconVerticalSolidList"/>
    <dgm:cxn modelId="{76097D38-2808-474F-905C-CA6577BC43A9}" type="presParOf" srcId="{A546A164-4436-4349-92C6-7FF712991A50}" destId="{34D82149-9E2B-4101-8C0C-D6A3FDFAA108}" srcOrd="3" destOrd="0" presId="urn:microsoft.com/office/officeart/2018/2/layout/IconVerticalSolidList"/>
    <dgm:cxn modelId="{96135783-883C-4669-BA8C-89ABEE80C38A}" type="presParOf" srcId="{1EB650C2-8017-48B4-B477-C0A1FD1092D8}" destId="{74F7992F-26E6-418C-93B4-6BB2A3B21968}" srcOrd="1" destOrd="0" presId="urn:microsoft.com/office/officeart/2018/2/layout/IconVerticalSolidList"/>
    <dgm:cxn modelId="{6BF0F0D6-0012-4B47-A734-5188C736B1A0}" type="presParOf" srcId="{1EB650C2-8017-48B4-B477-C0A1FD1092D8}" destId="{FEBF560A-481E-45D1-8041-27FF31BBCCEE}" srcOrd="2" destOrd="0" presId="urn:microsoft.com/office/officeart/2018/2/layout/IconVerticalSolidList"/>
    <dgm:cxn modelId="{95623860-0BF5-4004-98F3-8B6CC4FF021C}" type="presParOf" srcId="{FEBF560A-481E-45D1-8041-27FF31BBCCEE}" destId="{0331141B-E9F1-4D39-8132-1EEDF6EE09A9}" srcOrd="0" destOrd="0" presId="urn:microsoft.com/office/officeart/2018/2/layout/IconVerticalSolidList"/>
    <dgm:cxn modelId="{A408CD9A-69F9-485A-860B-5120E53844F8}" type="presParOf" srcId="{FEBF560A-481E-45D1-8041-27FF31BBCCEE}" destId="{80AD4051-8DA0-4B22-9B30-21EB306D4695}" srcOrd="1" destOrd="0" presId="urn:microsoft.com/office/officeart/2018/2/layout/IconVerticalSolidList"/>
    <dgm:cxn modelId="{CDB9E029-122C-4773-BFF9-DA5FA56B2DB6}" type="presParOf" srcId="{FEBF560A-481E-45D1-8041-27FF31BBCCEE}" destId="{7690FC5D-1862-4881-9578-C1EEDFDAA50C}" srcOrd="2" destOrd="0" presId="urn:microsoft.com/office/officeart/2018/2/layout/IconVerticalSolidList"/>
    <dgm:cxn modelId="{706EA7C6-9400-4087-B816-7AB4A10B3EB2}" type="presParOf" srcId="{FEBF560A-481E-45D1-8041-27FF31BBCCEE}" destId="{1238F293-8F9D-4CE9-8746-A439AA52C6F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C6EC57-A277-4C51-A741-535EAADD197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9D29447-F511-4FB9-A60B-0373D5A093F1}">
      <dgm:prSet custT="1"/>
      <dgm:spPr/>
      <dgm:t>
        <a:bodyPr/>
        <a:lstStyle/>
        <a:p>
          <a:pPr>
            <a:lnSpc>
              <a:spcPct val="100000"/>
            </a:lnSpc>
          </a:pPr>
          <a:r>
            <a:rPr lang="en-US" sz="1400"/>
            <a:t>Take the existing district where multi family housing is permitted right now by special permit and make the changes to the dimensional regulations and allow by right </a:t>
          </a:r>
        </a:p>
      </dgm:t>
    </dgm:pt>
    <dgm:pt modelId="{5FADB41D-9515-4CF8-ADD7-E4BA45A31589}" type="parTrans" cxnId="{3E678167-F55F-419F-952A-73DE7676B564}">
      <dgm:prSet/>
      <dgm:spPr/>
      <dgm:t>
        <a:bodyPr/>
        <a:lstStyle/>
        <a:p>
          <a:endParaRPr lang="en-US"/>
        </a:p>
      </dgm:t>
    </dgm:pt>
    <dgm:pt modelId="{DAB9B8F3-9546-49DF-AA5F-95165902A375}" type="sibTrans" cxnId="{3E678167-F55F-419F-952A-73DE7676B564}">
      <dgm:prSet/>
      <dgm:spPr/>
      <dgm:t>
        <a:bodyPr/>
        <a:lstStyle/>
        <a:p>
          <a:pPr>
            <a:lnSpc>
              <a:spcPct val="100000"/>
            </a:lnSpc>
          </a:pPr>
          <a:endParaRPr lang="en-US"/>
        </a:p>
      </dgm:t>
    </dgm:pt>
    <dgm:pt modelId="{0FE10A9C-6EAC-4730-AD91-96DCF8BA6273}">
      <dgm:prSet custT="1"/>
      <dgm:spPr/>
      <dgm:t>
        <a:bodyPr/>
        <a:lstStyle/>
        <a:p>
          <a:pPr>
            <a:lnSpc>
              <a:spcPct val="100000"/>
            </a:lnSpc>
          </a:pPr>
          <a:r>
            <a:rPr lang="en-US" sz="1600"/>
            <a:t>Look at expanding existing smart growth districts</a:t>
          </a:r>
        </a:p>
      </dgm:t>
    </dgm:pt>
    <dgm:pt modelId="{6EA27030-7EA2-4011-804B-2A9B37EB502F}" type="parTrans" cxnId="{8307DE8D-6313-46CF-890F-D33B498984AE}">
      <dgm:prSet/>
      <dgm:spPr/>
      <dgm:t>
        <a:bodyPr/>
        <a:lstStyle/>
        <a:p>
          <a:endParaRPr lang="en-US"/>
        </a:p>
      </dgm:t>
    </dgm:pt>
    <dgm:pt modelId="{400DCA9D-2AE0-48DB-B767-221E83105B45}" type="sibTrans" cxnId="{8307DE8D-6313-46CF-890F-D33B498984AE}">
      <dgm:prSet/>
      <dgm:spPr/>
      <dgm:t>
        <a:bodyPr/>
        <a:lstStyle/>
        <a:p>
          <a:pPr>
            <a:lnSpc>
              <a:spcPct val="100000"/>
            </a:lnSpc>
          </a:pPr>
          <a:endParaRPr lang="en-US"/>
        </a:p>
      </dgm:t>
    </dgm:pt>
    <dgm:pt modelId="{9B2A035E-F64A-4C1C-857D-9EEEC74AFC08}">
      <dgm:prSet custT="1"/>
      <dgm:spPr/>
      <dgm:t>
        <a:bodyPr/>
        <a:lstStyle/>
        <a:p>
          <a:pPr>
            <a:lnSpc>
              <a:spcPct val="100000"/>
            </a:lnSpc>
          </a:pPr>
          <a:r>
            <a:rPr lang="en-US" sz="1600" dirty="0"/>
            <a:t>Look at any areas with underutilized buildings to create a five acre district </a:t>
          </a:r>
        </a:p>
      </dgm:t>
    </dgm:pt>
    <dgm:pt modelId="{1074A4AB-83F9-44FA-AD36-0E4C440E4C95}" type="parTrans" cxnId="{F3B3A8CB-4A74-4732-922E-7D1EB9107354}">
      <dgm:prSet/>
      <dgm:spPr/>
      <dgm:t>
        <a:bodyPr/>
        <a:lstStyle/>
        <a:p>
          <a:endParaRPr lang="en-US"/>
        </a:p>
      </dgm:t>
    </dgm:pt>
    <dgm:pt modelId="{96583A2E-1E38-4A9D-B1F5-9ABBA2175524}" type="sibTrans" cxnId="{F3B3A8CB-4A74-4732-922E-7D1EB9107354}">
      <dgm:prSet/>
      <dgm:spPr/>
      <dgm:t>
        <a:bodyPr/>
        <a:lstStyle/>
        <a:p>
          <a:pPr>
            <a:lnSpc>
              <a:spcPct val="100000"/>
            </a:lnSpc>
          </a:pPr>
          <a:endParaRPr lang="en-US"/>
        </a:p>
      </dgm:t>
    </dgm:pt>
    <dgm:pt modelId="{D5DC49FC-EF97-4C99-ADB5-CDD60C59970F}">
      <dgm:prSet custT="1"/>
      <dgm:spPr/>
      <dgm:t>
        <a:bodyPr/>
        <a:lstStyle/>
        <a:p>
          <a:pPr>
            <a:lnSpc>
              <a:spcPct val="100000"/>
            </a:lnSpc>
          </a:pPr>
          <a:r>
            <a:rPr lang="en-US" sz="1600"/>
            <a:t>Develop and apply criteria</a:t>
          </a:r>
        </a:p>
      </dgm:t>
    </dgm:pt>
    <dgm:pt modelId="{4C15B1C2-E5F6-4BC6-971F-FE50F818EEC8}" type="parTrans" cxnId="{9D8A2B3D-0C14-4BD9-9569-3DB9476D10D0}">
      <dgm:prSet/>
      <dgm:spPr/>
      <dgm:t>
        <a:bodyPr/>
        <a:lstStyle/>
        <a:p>
          <a:endParaRPr lang="en-US"/>
        </a:p>
      </dgm:t>
    </dgm:pt>
    <dgm:pt modelId="{A88CFAA5-CA03-45E1-A079-D6240977F54C}" type="sibTrans" cxnId="{9D8A2B3D-0C14-4BD9-9569-3DB9476D10D0}">
      <dgm:prSet/>
      <dgm:spPr/>
      <dgm:t>
        <a:bodyPr/>
        <a:lstStyle/>
        <a:p>
          <a:pPr>
            <a:lnSpc>
              <a:spcPct val="100000"/>
            </a:lnSpc>
          </a:pPr>
          <a:endParaRPr lang="en-US"/>
        </a:p>
      </dgm:t>
    </dgm:pt>
    <dgm:pt modelId="{4B9F5B31-0105-4743-985D-A9EFAC9D7AFE}">
      <dgm:prSet custT="1"/>
      <dgm:spPr/>
      <dgm:t>
        <a:bodyPr/>
        <a:lstStyle/>
        <a:p>
          <a:pPr>
            <a:lnSpc>
              <a:spcPct val="100000"/>
            </a:lnSpc>
          </a:pPr>
          <a:r>
            <a:rPr lang="en-US" sz="1600" dirty="0"/>
            <a:t>guidelines so even as of right it has to be a certain size  shape and look</a:t>
          </a:r>
        </a:p>
      </dgm:t>
    </dgm:pt>
    <dgm:pt modelId="{3205E662-4690-4E71-B21E-3F3A45327F8F}" type="parTrans" cxnId="{74F37474-4C9D-474B-91EB-37014E88A9EA}">
      <dgm:prSet/>
      <dgm:spPr/>
      <dgm:t>
        <a:bodyPr/>
        <a:lstStyle/>
        <a:p>
          <a:endParaRPr lang="en-US"/>
        </a:p>
      </dgm:t>
    </dgm:pt>
    <dgm:pt modelId="{7C1EEF00-905B-4A2A-BDF1-BF6459426176}" type="sibTrans" cxnId="{74F37474-4C9D-474B-91EB-37014E88A9EA}">
      <dgm:prSet/>
      <dgm:spPr/>
      <dgm:t>
        <a:bodyPr/>
        <a:lstStyle/>
        <a:p>
          <a:endParaRPr lang="en-US"/>
        </a:p>
      </dgm:t>
    </dgm:pt>
    <dgm:pt modelId="{4A28674D-ED0C-4C6B-9615-BE0F6446210F}" type="pres">
      <dgm:prSet presAssocID="{26C6EC57-A277-4C51-A741-535EAADD1971}" presName="root" presStyleCnt="0">
        <dgm:presLayoutVars>
          <dgm:dir/>
          <dgm:resizeHandles val="exact"/>
        </dgm:presLayoutVars>
      </dgm:prSet>
      <dgm:spPr/>
    </dgm:pt>
    <dgm:pt modelId="{5987F382-B24E-4A71-8AE8-0E28ACFE51B7}" type="pres">
      <dgm:prSet presAssocID="{26C6EC57-A277-4C51-A741-535EAADD1971}" presName="container" presStyleCnt="0">
        <dgm:presLayoutVars>
          <dgm:dir/>
          <dgm:resizeHandles val="exact"/>
        </dgm:presLayoutVars>
      </dgm:prSet>
      <dgm:spPr/>
    </dgm:pt>
    <dgm:pt modelId="{308E1C76-A39D-4D6C-AB51-B9DEBBFBF955}" type="pres">
      <dgm:prSet presAssocID="{D9D29447-F511-4FB9-A60B-0373D5A093F1}" presName="compNode" presStyleCnt="0"/>
      <dgm:spPr/>
    </dgm:pt>
    <dgm:pt modelId="{3DF5E40D-8B72-41E6-858E-62924084F6ED}" type="pres">
      <dgm:prSet presAssocID="{D9D29447-F511-4FB9-A60B-0373D5A093F1}" presName="iconBgRect" presStyleLbl="bgShp" presStyleIdx="0" presStyleCnt="5"/>
      <dgm:spPr/>
    </dgm:pt>
    <dgm:pt modelId="{3D459FB9-F011-40C0-BDA6-E77E6C172BA0}" type="pres">
      <dgm:prSet presAssocID="{D9D29447-F511-4FB9-A60B-0373D5A093F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urban scene"/>
        </a:ext>
      </dgm:extLst>
    </dgm:pt>
    <dgm:pt modelId="{C0908CF0-11E1-49EA-A9B8-6241FAE9BA4E}" type="pres">
      <dgm:prSet presAssocID="{D9D29447-F511-4FB9-A60B-0373D5A093F1}" presName="spaceRect" presStyleCnt="0"/>
      <dgm:spPr/>
    </dgm:pt>
    <dgm:pt modelId="{47939DF6-759C-45B8-87CC-0E7B1FDEA308}" type="pres">
      <dgm:prSet presAssocID="{D9D29447-F511-4FB9-A60B-0373D5A093F1}" presName="textRect" presStyleLbl="revTx" presStyleIdx="0" presStyleCnt="5" custScaleY="286897">
        <dgm:presLayoutVars>
          <dgm:chMax val="1"/>
          <dgm:chPref val="1"/>
        </dgm:presLayoutVars>
      </dgm:prSet>
      <dgm:spPr/>
    </dgm:pt>
    <dgm:pt modelId="{5A8E38D0-661F-40A6-B024-14802A437FCC}" type="pres">
      <dgm:prSet presAssocID="{DAB9B8F3-9546-49DF-AA5F-95165902A375}" presName="sibTrans" presStyleLbl="sibTrans2D1" presStyleIdx="0" presStyleCnt="0"/>
      <dgm:spPr/>
    </dgm:pt>
    <dgm:pt modelId="{A902771D-B7B2-45DD-9289-7D372D0DCFD7}" type="pres">
      <dgm:prSet presAssocID="{0FE10A9C-6EAC-4730-AD91-96DCF8BA6273}" presName="compNode" presStyleCnt="0"/>
      <dgm:spPr/>
    </dgm:pt>
    <dgm:pt modelId="{1FACA3D3-F92C-4908-9B54-FE172B157BA3}" type="pres">
      <dgm:prSet presAssocID="{0FE10A9C-6EAC-4730-AD91-96DCF8BA6273}" presName="iconBgRect" presStyleLbl="bgShp" presStyleIdx="1" presStyleCnt="5"/>
      <dgm:spPr/>
    </dgm:pt>
    <dgm:pt modelId="{EDFE8973-5EBF-4886-AFC4-DDA1761EBE4D}" type="pres">
      <dgm:prSet presAssocID="{0FE10A9C-6EAC-4730-AD91-96DCF8BA62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8AE4C503-528C-4871-91C8-441DA849BA65}" type="pres">
      <dgm:prSet presAssocID="{0FE10A9C-6EAC-4730-AD91-96DCF8BA6273}" presName="spaceRect" presStyleCnt="0"/>
      <dgm:spPr/>
    </dgm:pt>
    <dgm:pt modelId="{66EF3B71-0E6A-4F5C-B289-2A6DE89835D4}" type="pres">
      <dgm:prSet presAssocID="{0FE10A9C-6EAC-4730-AD91-96DCF8BA6273}" presName="textRect" presStyleLbl="revTx" presStyleIdx="1" presStyleCnt="5">
        <dgm:presLayoutVars>
          <dgm:chMax val="1"/>
          <dgm:chPref val="1"/>
        </dgm:presLayoutVars>
      </dgm:prSet>
      <dgm:spPr/>
    </dgm:pt>
    <dgm:pt modelId="{CB568966-122A-4D22-B683-B1DA50FA1DDD}" type="pres">
      <dgm:prSet presAssocID="{400DCA9D-2AE0-48DB-B767-221E83105B45}" presName="sibTrans" presStyleLbl="sibTrans2D1" presStyleIdx="0" presStyleCnt="0"/>
      <dgm:spPr/>
    </dgm:pt>
    <dgm:pt modelId="{252949E0-1854-4A58-B3EA-BF5BD5941294}" type="pres">
      <dgm:prSet presAssocID="{9B2A035E-F64A-4C1C-857D-9EEEC74AFC08}" presName="compNode" presStyleCnt="0"/>
      <dgm:spPr/>
    </dgm:pt>
    <dgm:pt modelId="{A24521EC-93FF-4622-8089-F578EFF88D22}" type="pres">
      <dgm:prSet presAssocID="{9B2A035E-F64A-4C1C-857D-9EEEC74AFC08}" presName="iconBgRect" presStyleLbl="bgShp" presStyleIdx="2" presStyleCnt="5"/>
      <dgm:spPr/>
    </dgm:pt>
    <dgm:pt modelId="{D0F948AA-A8FA-4A49-A7AC-078B2ED62211}" type="pres">
      <dgm:prSet presAssocID="{9B2A035E-F64A-4C1C-857D-9EEEC74AFC0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r"/>
        </a:ext>
      </dgm:extLst>
    </dgm:pt>
    <dgm:pt modelId="{A7BC87F6-B6BE-44C5-98D2-C0503E230FD4}" type="pres">
      <dgm:prSet presAssocID="{9B2A035E-F64A-4C1C-857D-9EEEC74AFC08}" presName="spaceRect" presStyleCnt="0"/>
      <dgm:spPr/>
    </dgm:pt>
    <dgm:pt modelId="{D0033B34-D1FE-4831-8503-61995A45A21E}" type="pres">
      <dgm:prSet presAssocID="{9B2A035E-F64A-4C1C-857D-9EEEC74AFC08}" presName="textRect" presStyleLbl="revTx" presStyleIdx="2" presStyleCnt="5">
        <dgm:presLayoutVars>
          <dgm:chMax val="1"/>
          <dgm:chPref val="1"/>
        </dgm:presLayoutVars>
      </dgm:prSet>
      <dgm:spPr/>
    </dgm:pt>
    <dgm:pt modelId="{B2D43A4E-57D5-41B0-BA95-C3F7F8F8000A}" type="pres">
      <dgm:prSet presAssocID="{96583A2E-1E38-4A9D-B1F5-9ABBA2175524}" presName="sibTrans" presStyleLbl="sibTrans2D1" presStyleIdx="0" presStyleCnt="0"/>
      <dgm:spPr/>
    </dgm:pt>
    <dgm:pt modelId="{652C8BC5-421A-4559-86A3-5537C3751AA4}" type="pres">
      <dgm:prSet presAssocID="{D5DC49FC-EF97-4C99-ADB5-CDD60C59970F}" presName="compNode" presStyleCnt="0"/>
      <dgm:spPr/>
    </dgm:pt>
    <dgm:pt modelId="{7AC522BB-AA1F-44C1-A35D-4607F7777E02}" type="pres">
      <dgm:prSet presAssocID="{D5DC49FC-EF97-4C99-ADB5-CDD60C59970F}" presName="iconBgRect" presStyleLbl="bgShp" presStyleIdx="3" presStyleCnt="5"/>
      <dgm:spPr/>
    </dgm:pt>
    <dgm:pt modelId="{06400AF4-9A26-4BD4-8E98-F6C229D37656}" type="pres">
      <dgm:prSet presAssocID="{D5DC49FC-EF97-4C99-ADB5-CDD60C59970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68BC2979-B2C8-4BBF-8A25-011F0EB51074}" type="pres">
      <dgm:prSet presAssocID="{D5DC49FC-EF97-4C99-ADB5-CDD60C59970F}" presName="spaceRect" presStyleCnt="0"/>
      <dgm:spPr/>
    </dgm:pt>
    <dgm:pt modelId="{1722D4FD-FB01-4E8A-B11E-C0CCB879B69C}" type="pres">
      <dgm:prSet presAssocID="{D5DC49FC-EF97-4C99-ADB5-CDD60C59970F}" presName="textRect" presStyleLbl="revTx" presStyleIdx="3" presStyleCnt="5">
        <dgm:presLayoutVars>
          <dgm:chMax val="1"/>
          <dgm:chPref val="1"/>
        </dgm:presLayoutVars>
      </dgm:prSet>
      <dgm:spPr/>
    </dgm:pt>
    <dgm:pt modelId="{C9F71F88-700B-4C00-B5EC-C6D25A5FA68F}" type="pres">
      <dgm:prSet presAssocID="{A88CFAA5-CA03-45E1-A079-D6240977F54C}" presName="sibTrans" presStyleLbl="sibTrans2D1" presStyleIdx="0" presStyleCnt="0"/>
      <dgm:spPr/>
    </dgm:pt>
    <dgm:pt modelId="{82D33789-E83B-4950-BF4E-E01C47F721AB}" type="pres">
      <dgm:prSet presAssocID="{4B9F5B31-0105-4743-985D-A9EFAC9D7AFE}" presName="compNode" presStyleCnt="0"/>
      <dgm:spPr/>
    </dgm:pt>
    <dgm:pt modelId="{2637CC92-60EA-43B5-9B11-F647FE84D8C3}" type="pres">
      <dgm:prSet presAssocID="{4B9F5B31-0105-4743-985D-A9EFAC9D7AFE}" presName="iconBgRect" presStyleLbl="bgShp" presStyleIdx="4" presStyleCnt="5"/>
      <dgm:spPr/>
    </dgm:pt>
    <dgm:pt modelId="{EDDB3B57-CF39-4790-8C18-85899B39A3B4}" type="pres">
      <dgm:prSet presAssocID="{4B9F5B31-0105-4743-985D-A9EFAC9D7AF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4216197B-F9DC-42CF-9F85-DEEF3B011EB9}" type="pres">
      <dgm:prSet presAssocID="{4B9F5B31-0105-4743-985D-A9EFAC9D7AFE}" presName="spaceRect" presStyleCnt="0"/>
      <dgm:spPr/>
    </dgm:pt>
    <dgm:pt modelId="{DF79D9C5-17B1-4EC8-B048-D4009282CBDE}" type="pres">
      <dgm:prSet presAssocID="{4B9F5B31-0105-4743-985D-A9EFAC9D7AFE}" presName="textRect" presStyleLbl="revTx" presStyleIdx="4" presStyleCnt="5" custScaleY="237520">
        <dgm:presLayoutVars>
          <dgm:chMax val="1"/>
          <dgm:chPref val="1"/>
        </dgm:presLayoutVars>
      </dgm:prSet>
      <dgm:spPr/>
    </dgm:pt>
  </dgm:ptLst>
  <dgm:cxnLst>
    <dgm:cxn modelId="{46526927-74BE-436C-AAB4-B1B461D88F77}" type="presOf" srcId="{D9D29447-F511-4FB9-A60B-0373D5A093F1}" destId="{47939DF6-759C-45B8-87CC-0E7B1FDEA308}" srcOrd="0" destOrd="0" presId="urn:microsoft.com/office/officeart/2018/2/layout/IconCircleList"/>
    <dgm:cxn modelId="{9D8A2B3D-0C14-4BD9-9569-3DB9476D10D0}" srcId="{26C6EC57-A277-4C51-A741-535EAADD1971}" destId="{D5DC49FC-EF97-4C99-ADB5-CDD60C59970F}" srcOrd="3" destOrd="0" parTransId="{4C15B1C2-E5F6-4BC6-971F-FE50F818EEC8}" sibTransId="{A88CFAA5-CA03-45E1-A079-D6240977F54C}"/>
    <dgm:cxn modelId="{7AF50065-E515-4C8E-B10A-627BC5C5774C}" type="presOf" srcId="{DAB9B8F3-9546-49DF-AA5F-95165902A375}" destId="{5A8E38D0-661F-40A6-B024-14802A437FCC}" srcOrd="0" destOrd="0" presId="urn:microsoft.com/office/officeart/2018/2/layout/IconCircleList"/>
    <dgm:cxn modelId="{3E678167-F55F-419F-952A-73DE7676B564}" srcId="{26C6EC57-A277-4C51-A741-535EAADD1971}" destId="{D9D29447-F511-4FB9-A60B-0373D5A093F1}" srcOrd="0" destOrd="0" parTransId="{5FADB41D-9515-4CF8-ADD7-E4BA45A31589}" sibTransId="{DAB9B8F3-9546-49DF-AA5F-95165902A375}"/>
    <dgm:cxn modelId="{74F37474-4C9D-474B-91EB-37014E88A9EA}" srcId="{26C6EC57-A277-4C51-A741-535EAADD1971}" destId="{4B9F5B31-0105-4743-985D-A9EFAC9D7AFE}" srcOrd="4" destOrd="0" parTransId="{3205E662-4690-4E71-B21E-3F3A45327F8F}" sibTransId="{7C1EEF00-905B-4A2A-BDF1-BF6459426176}"/>
    <dgm:cxn modelId="{CC14667D-ECC8-4E50-804A-E886288293F5}" type="presOf" srcId="{0FE10A9C-6EAC-4730-AD91-96DCF8BA6273}" destId="{66EF3B71-0E6A-4F5C-B289-2A6DE89835D4}" srcOrd="0" destOrd="0" presId="urn:microsoft.com/office/officeart/2018/2/layout/IconCircleList"/>
    <dgm:cxn modelId="{8307DE8D-6313-46CF-890F-D33B498984AE}" srcId="{26C6EC57-A277-4C51-A741-535EAADD1971}" destId="{0FE10A9C-6EAC-4730-AD91-96DCF8BA6273}" srcOrd="1" destOrd="0" parTransId="{6EA27030-7EA2-4011-804B-2A9B37EB502F}" sibTransId="{400DCA9D-2AE0-48DB-B767-221E83105B45}"/>
    <dgm:cxn modelId="{EDCD678E-0631-46DD-8BE3-D8532170C148}" type="presOf" srcId="{9B2A035E-F64A-4C1C-857D-9EEEC74AFC08}" destId="{D0033B34-D1FE-4831-8503-61995A45A21E}" srcOrd="0" destOrd="0" presId="urn:microsoft.com/office/officeart/2018/2/layout/IconCircleList"/>
    <dgm:cxn modelId="{2825BE8F-85FF-444D-AC38-565680C49AAC}" type="presOf" srcId="{400DCA9D-2AE0-48DB-B767-221E83105B45}" destId="{CB568966-122A-4D22-B683-B1DA50FA1DDD}" srcOrd="0" destOrd="0" presId="urn:microsoft.com/office/officeart/2018/2/layout/IconCircleList"/>
    <dgm:cxn modelId="{5924BDA9-D166-46D5-A1EC-072AD2BDBE32}" type="presOf" srcId="{D5DC49FC-EF97-4C99-ADB5-CDD60C59970F}" destId="{1722D4FD-FB01-4E8A-B11E-C0CCB879B69C}" srcOrd="0" destOrd="0" presId="urn:microsoft.com/office/officeart/2018/2/layout/IconCircleList"/>
    <dgm:cxn modelId="{4A94C0B2-C818-492E-AD8A-A7B24A90A1DC}" type="presOf" srcId="{A88CFAA5-CA03-45E1-A079-D6240977F54C}" destId="{C9F71F88-700B-4C00-B5EC-C6D25A5FA68F}" srcOrd="0" destOrd="0" presId="urn:microsoft.com/office/officeart/2018/2/layout/IconCircleList"/>
    <dgm:cxn modelId="{1302BEB6-131F-48CF-AB74-4303B7F73425}" type="presOf" srcId="{96583A2E-1E38-4A9D-B1F5-9ABBA2175524}" destId="{B2D43A4E-57D5-41B0-BA95-C3F7F8F8000A}" srcOrd="0" destOrd="0" presId="urn:microsoft.com/office/officeart/2018/2/layout/IconCircleList"/>
    <dgm:cxn modelId="{9C9F1FBC-940E-447B-B332-9E8F99CA741F}" type="presOf" srcId="{4B9F5B31-0105-4743-985D-A9EFAC9D7AFE}" destId="{DF79D9C5-17B1-4EC8-B048-D4009282CBDE}" srcOrd="0" destOrd="0" presId="urn:microsoft.com/office/officeart/2018/2/layout/IconCircleList"/>
    <dgm:cxn modelId="{F3B3A8CB-4A74-4732-922E-7D1EB9107354}" srcId="{26C6EC57-A277-4C51-A741-535EAADD1971}" destId="{9B2A035E-F64A-4C1C-857D-9EEEC74AFC08}" srcOrd="2" destOrd="0" parTransId="{1074A4AB-83F9-44FA-AD36-0E4C440E4C95}" sibTransId="{96583A2E-1E38-4A9D-B1F5-9ABBA2175524}"/>
    <dgm:cxn modelId="{D201F5CB-F520-44D2-BD72-0A1D5E8F6824}" type="presOf" srcId="{26C6EC57-A277-4C51-A741-535EAADD1971}" destId="{4A28674D-ED0C-4C6B-9615-BE0F6446210F}" srcOrd="0" destOrd="0" presId="urn:microsoft.com/office/officeart/2018/2/layout/IconCircleList"/>
    <dgm:cxn modelId="{6DE2DA4F-2D53-4293-8B04-3159E567DBEA}" type="presParOf" srcId="{4A28674D-ED0C-4C6B-9615-BE0F6446210F}" destId="{5987F382-B24E-4A71-8AE8-0E28ACFE51B7}" srcOrd="0" destOrd="0" presId="urn:microsoft.com/office/officeart/2018/2/layout/IconCircleList"/>
    <dgm:cxn modelId="{836A33DD-F1F0-42A8-B7E1-964F71B71918}" type="presParOf" srcId="{5987F382-B24E-4A71-8AE8-0E28ACFE51B7}" destId="{308E1C76-A39D-4D6C-AB51-B9DEBBFBF955}" srcOrd="0" destOrd="0" presId="urn:microsoft.com/office/officeart/2018/2/layout/IconCircleList"/>
    <dgm:cxn modelId="{530995FC-F488-4973-9B21-6D4A3369ABDF}" type="presParOf" srcId="{308E1C76-A39D-4D6C-AB51-B9DEBBFBF955}" destId="{3DF5E40D-8B72-41E6-858E-62924084F6ED}" srcOrd="0" destOrd="0" presId="urn:microsoft.com/office/officeart/2018/2/layout/IconCircleList"/>
    <dgm:cxn modelId="{12C4B0F0-7014-4815-A43C-22248F2F6EFC}" type="presParOf" srcId="{308E1C76-A39D-4D6C-AB51-B9DEBBFBF955}" destId="{3D459FB9-F011-40C0-BDA6-E77E6C172BA0}" srcOrd="1" destOrd="0" presId="urn:microsoft.com/office/officeart/2018/2/layout/IconCircleList"/>
    <dgm:cxn modelId="{F3ACABA1-EC9F-49BB-9BA4-04AE57FB4342}" type="presParOf" srcId="{308E1C76-A39D-4D6C-AB51-B9DEBBFBF955}" destId="{C0908CF0-11E1-49EA-A9B8-6241FAE9BA4E}" srcOrd="2" destOrd="0" presId="urn:microsoft.com/office/officeart/2018/2/layout/IconCircleList"/>
    <dgm:cxn modelId="{6B94A6D8-DF10-43CC-8B9A-2863CAE510A3}" type="presParOf" srcId="{308E1C76-A39D-4D6C-AB51-B9DEBBFBF955}" destId="{47939DF6-759C-45B8-87CC-0E7B1FDEA308}" srcOrd="3" destOrd="0" presId="urn:microsoft.com/office/officeart/2018/2/layout/IconCircleList"/>
    <dgm:cxn modelId="{A219094F-069C-4438-A454-E68FD95CB017}" type="presParOf" srcId="{5987F382-B24E-4A71-8AE8-0E28ACFE51B7}" destId="{5A8E38D0-661F-40A6-B024-14802A437FCC}" srcOrd="1" destOrd="0" presId="urn:microsoft.com/office/officeart/2018/2/layout/IconCircleList"/>
    <dgm:cxn modelId="{3EC3CE70-D7E7-483B-98BF-05E114B126BE}" type="presParOf" srcId="{5987F382-B24E-4A71-8AE8-0E28ACFE51B7}" destId="{A902771D-B7B2-45DD-9289-7D372D0DCFD7}" srcOrd="2" destOrd="0" presId="urn:microsoft.com/office/officeart/2018/2/layout/IconCircleList"/>
    <dgm:cxn modelId="{4350E93B-A61E-44C7-B1B2-9FEFF1BC0C3C}" type="presParOf" srcId="{A902771D-B7B2-45DD-9289-7D372D0DCFD7}" destId="{1FACA3D3-F92C-4908-9B54-FE172B157BA3}" srcOrd="0" destOrd="0" presId="urn:microsoft.com/office/officeart/2018/2/layout/IconCircleList"/>
    <dgm:cxn modelId="{F58D5440-6FCE-4988-BE3F-EEAFE4D8B9E1}" type="presParOf" srcId="{A902771D-B7B2-45DD-9289-7D372D0DCFD7}" destId="{EDFE8973-5EBF-4886-AFC4-DDA1761EBE4D}" srcOrd="1" destOrd="0" presId="urn:microsoft.com/office/officeart/2018/2/layout/IconCircleList"/>
    <dgm:cxn modelId="{8943A1AB-0610-4D9E-BB52-3C40B93F7C79}" type="presParOf" srcId="{A902771D-B7B2-45DD-9289-7D372D0DCFD7}" destId="{8AE4C503-528C-4871-91C8-441DA849BA65}" srcOrd="2" destOrd="0" presId="urn:microsoft.com/office/officeart/2018/2/layout/IconCircleList"/>
    <dgm:cxn modelId="{E5FBEF0F-5712-455C-92AA-1C0FEF73D555}" type="presParOf" srcId="{A902771D-B7B2-45DD-9289-7D372D0DCFD7}" destId="{66EF3B71-0E6A-4F5C-B289-2A6DE89835D4}" srcOrd="3" destOrd="0" presId="urn:microsoft.com/office/officeart/2018/2/layout/IconCircleList"/>
    <dgm:cxn modelId="{5A4F9F58-89E9-471A-AE95-D7F9101AB692}" type="presParOf" srcId="{5987F382-B24E-4A71-8AE8-0E28ACFE51B7}" destId="{CB568966-122A-4D22-B683-B1DA50FA1DDD}" srcOrd="3" destOrd="0" presId="urn:microsoft.com/office/officeart/2018/2/layout/IconCircleList"/>
    <dgm:cxn modelId="{9C7FAF34-F58A-4418-828E-A88A8EA8353D}" type="presParOf" srcId="{5987F382-B24E-4A71-8AE8-0E28ACFE51B7}" destId="{252949E0-1854-4A58-B3EA-BF5BD5941294}" srcOrd="4" destOrd="0" presId="urn:microsoft.com/office/officeart/2018/2/layout/IconCircleList"/>
    <dgm:cxn modelId="{CE895290-AEA9-4044-876E-5B26448525D6}" type="presParOf" srcId="{252949E0-1854-4A58-B3EA-BF5BD5941294}" destId="{A24521EC-93FF-4622-8089-F578EFF88D22}" srcOrd="0" destOrd="0" presId="urn:microsoft.com/office/officeart/2018/2/layout/IconCircleList"/>
    <dgm:cxn modelId="{6A0CFD64-DA9E-4D15-B06D-78580402A8A6}" type="presParOf" srcId="{252949E0-1854-4A58-B3EA-BF5BD5941294}" destId="{D0F948AA-A8FA-4A49-A7AC-078B2ED62211}" srcOrd="1" destOrd="0" presId="urn:microsoft.com/office/officeart/2018/2/layout/IconCircleList"/>
    <dgm:cxn modelId="{9DC076A2-F470-48B5-9763-FC8C1BB8366C}" type="presParOf" srcId="{252949E0-1854-4A58-B3EA-BF5BD5941294}" destId="{A7BC87F6-B6BE-44C5-98D2-C0503E230FD4}" srcOrd="2" destOrd="0" presId="urn:microsoft.com/office/officeart/2018/2/layout/IconCircleList"/>
    <dgm:cxn modelId="{7B33F24F-CB9C-4D85-B0A1-61B02140E409}" type="presParOf" srcId="{252949E0-1854-4A58-B3EA-BF5BD5941294}" destId="{D0033B34-D1FE-4831-8503-61995A45A21E}" srcOrd="3" destOrd="0" presId="urn:microsoft.com/office/officeart/2018/2/layout/IconCircleList"/>
    <dgm:cxn modelId="{31D09CE3-2D7D-4CFF-97F1-A88089187E48}" type="presParOf" srcId="{5987F382-B24E-4A71-8AE8-0E28ACFE51B7}" destId="{B2D43A4E-57D5-41B0-BA95-C3F7F8F8000A}" srcOrd="5" destOrd="0" presId="urn:microsoft.com/office/officeart/2018/2/layout/IconCircleList"/>
    <dgm:cxn modelId="{B345AFCE-973D-4CE4-8134-F19DBDB33CDF}" type="presParOf" srcId="{5987F382-B24E-4A71-8AE8-0E28ACFE51B7}" destId="{652C8BC5-421A-4559-86A3-5537C3751AA4}" srcOrd="6" destOrd="0" presId="urn:microsoft.com/office/officeart/2018/2/layout/IconCircleList"/>
    <dgm:cxn modelId="{9E196E02-722F-4574-A4B1-2AC8954A5BDB}" type="presParOf" srcId="{652C8BC5-421A-4559-86A3-5537C3751AA4}" destId="{7AC522BB-AA1F-44C1-A35D-4607F7777E02}" srcOrd="0" destOrd="0" presId="urn:microsoft.com/office/officeart/2018/2/layout/IconCircleList"/>
    <dgm:cxn modelId="{8A1DF78F-DA1B-482C-BBA0-A70DEEF71663}" type="presParOf" srcId="{652C8BC5-421A-4559-86A3-5537C3751AA4}" destId="{06400AF4-9A26-4BD4-8E98-F6C229D37656}" srcOrd="1" destOrd="0" presId="urn:microsoft.com/office/officeart/2018/2/layout/IconCircleList"/>
    <dgm:cxn modelId="{1C3BAFC8-55D2-4038-AE50-CB36512B506C}" type="presParOf" srcId="{652C8BC5-421A-4559-86A3-5537C3751AA4}" destId="{68BC2979-B2C8-4BBF-8A25-011F0EB51074}" srcOrd="2" destOrd="0" presId="urn:microsoft.com/office/officeart/2018/2/layout/IconCircleList"/>
    <dgm:cxn modelId="{08592011-F6D6-4EF2-A220-799515FCB410}" type="presParOf" srcId="{652C8BC5-421A-4559-86A3-5537C3751AA4}" destId="{1722D4FD-FB01-4E8A-B11E-C0CCB879B69C}" srcOrd="3" destOrd="0" presId="urn:microsoft.com/office/officeart/2018/2/layout/IconCircleList"/>
    <dgm:cxn modelId="{C36A6F0E-8473-490F-A038-F83A4DFC017A}" type="presParOf" srcId="{5987F382-B24E-4A71-8AE8-0E28ACFE51B7}" destId="{C9F71F88-700B-4C00-B5EC-C6D25A5FA68F}" srcOrd="7" destOrd="0" presId="urn:microsoft.com/office/officeart/2018/2/layout/IconCircleList"/>
    <dgm:cxn modelId="{3B4B1231-6935-40C9-A5CE-868B6CE405CF}" type="presParOf" srcId="{5987F382-B24E-4A71-8AE8-0E28ACFE51B7}" destId="{82D33789-E83B-4950-BF4E-E01C47F721AB}" srcOrd="8" destOrd="0" presId="urn:microsoft.com/office/officeart/2018/2/layout/IconCircleList"/>
    <dgm:cxn modelId="{022EF4C4-5389-4FF6-8D0F-BF9BC0B8E6B1}" type="presParOf" srcId="{82D33789-E83B-4950-BF4E-E01C47F721AB}" destId="{2637CC92-60EA-43B5-9B11-F647FE84D8C3}" srcOrd="0" destOrd="0" presId="urn:microsoft.com/office/officeart/2018/2/layout/IconCircleList"/>
    <dgm:cxn modelId="{8FC82B1E-0F81-420A-B253-D6DF625952B4}" type="presParOf" srcId="{82D33789-E83B-4950-BF4E-E01C47F721AB}" destId="{EDDB3B57-CF39-4790-8C18-85899B39A3B4}" srcOrd="1" destOrd="0" presId="urn:microsoft.com/office/officeart/2018/2/layout/IconCircleList"/>
    <dgm:cxn modelId="{7609718F-663B-4B07-9A97-5AA9E5C06271}" type="presParOf" srcId="{82D33789-E83B-4950-BF4E-E01C47F721AB}" destId="{4216197B-F9DC-42CF-9F85-DEEF3B011EB9}" srcOrd="2" destOrd="0" presId="urn:microsoft.com/office/officeart/2018/2/layout/IconCircleList"/>
    <dgm:cxn modelId="{13336B08-B0D8-4495-89C6-40389F1A27D2}" type="presParOf" srcId="{82D33789-E83B-4950-BF4E-E01C47F721AB}" destId="{DF79D9C5-17B1-4EC8-B048-D4009282CB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99104-FE46-4DBA-8F6D-CED27822D017}">
      <dsp:nvSpPr>
        <dsp:cNvPr id="0" name=""/>
        <dsp:cNvSpPr/>
      </dsp:nvSpPr>
      <dsp:spPr>
        <a:xfrm>
          <a:off x="16795" y="350249"/>
          <a:ext cx="1624728" cy="97483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Municipal Vulnerability Preparedness Planning and Project Grants</a:t>
          </a:r>
        </a:p>
      </dsp:txBody>
      <dsp:txXfrm>
        <a:off x="16795" y="350249"/>
        <a:ext cx="1624728" cy="974837"/>
      </dsp:txXfrm>
    </dsp:sp>
    <dsp:sp modelId="{58723F0C-A702-4F5D-8962-1E958A434B0D}">
      <dsp:nvSpPr>
        <dsp:cNvPr id="0" name=""/>
        <dsp:cNvSpPr/>
      </dsp:nvSpPr>
      <dsp:spPr>
        <a:xfrm>
          <a:off x="1803997" y="350249"/>
          <a:ext cx="1624728" cy="97483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Mass Works infrastructure program</a:t>
          </a:r>
        </a:p>
      </dsp:txBody>
      <dsp:txXfrm>
        <a:off x="1803997" y="350249"/>
        <a:ext cx="1624728" cy="974837"/>
      </dsp:txXfrm>
    </dsp:sp>
    <dsp:sp modelId="{C5688C2D-28C1-429C-AE9F-92F881617605}">
      <dsp:nvSpPr>
        <dsp:cNvPr id="0" name=""/>
        <dsp:cNvSpPr/>
      </dsp:nvSpPr>
      <dsp:spPr>
        <a:xfrm>
          <a:off x="3591198" y="350249"/>
          <a:ext cx="1624728" cy="97483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Local Capital Projects Fund</a:t>
          </a:r>
        </a:p>
      </dsp:txBody>
      <dsp:txXfrm>
        <a:off x="3591198" y="350249"/>
        <a:ext cx="1624728" cy="974837"/>
      </dsp:txXfrm>
    </dsp:sp>
    <dsp:sp modelId="{C950F9FB-8B42-4C78-83C8-AA04A61B78F1}">
      <dsp:nvSpPr>
        <dsp:cNvPr id="0" name=""/>
        <dsp:cNvSpPr/>
      </dsp:nvSpPr>
      <dsp:spPr>
        <a:xfrm>
          <a:off x="5378400" y="350249"/>
          <a:ext cx="1624728" cy="97483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Housing Choice Initiative</a:t>
          </a:r>
        </a:p>
      </dsp:txBody>
      <dsp:txXfrm>
        <a:off x="5378400" y="350249"/>
        <a:ext cx="1624728" cy="974837"/>
      </dsp:txXfrm>
    </dsp:sp>
    <dsp:sp modelId="{38628A31-F958-4E87-A691-B715D6C840D7}">
      <dsp:nvSpPr>
        <dsp:cNvPr id="0" name=""/>
        <dsp:cNvSpPr/>
      </dsp:nvSpPr>
      <dsp:spPr>
        <a:xfrm>
          <a:off x="16795" y="1487559"/>
          <a:ext cx="1624728" cy="97483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Community Planning Grants</a:t>
          </a:r>
          <a:endParaRPr lang="en-US" sz="1600" kern="1200"/>
        </a:p>
      </dsp:txBody>
      <dsp:txXfrm>
        <a:off x="16795" y="1487559"/>
        <a:ext cx="1624728" cy="974837"/>
      </dsp:txXfrm>
    </dsp:sp>
    <dsp:sp modelId="{C67B8A2E-9C7F-41DD-962A-0BBAAAFC1489}">
      <dsp:nvSpPr>
        <dsp:cNvPr id="0" name=""/>
        <dsp:cNvSpPr/>
      </dsp:nvSpPr>
      <dsp:spPr>
        <a:xfrm>
          <a:off x="1803997" y="1487559"/>
          <a:ext cx="1624728" cy="97483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 Massachusetts Downtown Initiative</a:t>
          </a:r>
          <a:endParaRPr lang="en-US" sz="1600" kern="1200"/>
        </a:p>
      </dsp:txBody>
      <dsp:txXfrm>
        <a:off x="1803997" y="1487559"/>
        <a:ext cx="1624728" cy="974837"/>
      </dsp:txXfrm>
    </dsp:sp>
    <dsp:sp modelId="{8279CC60-ABE7-42C8-BED3-8253EB510A6E}">
      <dsp:nvSpPr>
        <dsp:cNvPr id="0" name=""/>
        <dsp:cNvSpPr/>
      </dsp:nvSpPr>
      <dsp:spPr>
        <a:xfrm>
          <a:off x="3591198" y="1487559"/>
          <a:ext cx="1624728" cy="97483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Urban Agenda </a:t>
          </a:r>
          <a:endParaRPr lang="en-US" sz="1600" kern="1200"/>
        </a:p>
      </dsp:txBody>
      <dsp:txXfrm>
        <a:off x="3591198" y="1487559"/>
        <a:ext cx="1624728" cy="974837"/>
      </dsp:txXfrm>
    </dsp:sp>
    <dsp:sp modelId="{11ED7F39-F6A5-4893-ACF9-C96FE7CC005F}">
      <dsp:nvSpPr>
        <dsp:cNvPr id="0" name=""/>
        <dsp:cNvSpPr/>
      </dsp:nvSpPr>
      <dsp:spPr>
        <a:xfrm>
          <a:off x="5378400" y="1487559"/>
          <a:ext cx="1624728" cy="97483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Rural and Small-Town Development Fund </a:t>
          </a:r>
          <a:endParaRPr lang="en-US" sz="1600" kern="1200"/>
        </a:p>
      </dsp:txBody>
      <dsp:txXfrm>
        <a:off x="5378400" y="1487559"/>
        <a:ext cx="1624728" cy="974837"/>
      </dsp:txXfrm>
    </dsp:sp>
    <dsp:sp modelId="{9358B67A-A58D-4D49-819B-91D6336B752A}">
      <dsp:nvSpPr>
        <dsp:cNvPr id="0" name=""/>
        <dsp:cNvSpPr/>
      </dsp:nvSpPr>
      <dsp:spPr>
        <a:xfrm>
          <a:off x="16795" y="2624869"/>
          <a:ext cx="1624728" cy="97483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Brownfields Redevelopment Fund </a:t>
          </a:r>
          <a:endParaRPr lang="en-US" sz="1600" kern="1200"/>
        </a:p>
      </dsp:txBody>
      <dsp:txXfrm>
        <a:off x="16795" y="2624869"/>
        <a:ext cx="1624728" cy="974837"/>
      </dsp:txXfrm>
    </dsp:sp>
    <dsp:sp modelId="{E5406C02-3D3D-4C3A-9A23-FE43AFD6EBD5}">
      <dsp:nvSpPr>
        <dsp:cNvPr id="0" name=""/>
        <dsp:cNvSpPr/>
      </dsp:nvSpPr>
      <dsp:spPr>
        <a:xfrm>
          <a:off x="1803997" y="2624869"/>
          <a:ext cx="1624728" cy="97483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Site Readiness Program </a:t>
          </a:r>
          <a:endParaRPr lang="en-US" sz="1600" kern="1200"/>
        </a:p>
      </dsp:txBody>
      <dsp:txXfrm>
        <a:off x="1803997" y="2624869"/>
        <a:ext cx="1624728" cy="974837"/>
      </dsp:txXfrm>
    </dsp:sp>
    <dsp:sp modelId="{E355057F-13DF-4665-B6BB-BE36388EA17F}">
      <dsp:nvSpPr>
        <dsp:cNvPr id="0" name=""/>
        <dsp:cNvSpPr/>
      </dsp:nvSpPr>
      <dsp:spPr>
        <a:xfrm>
          <a:off x="3591198" y="2624869"/>
          <a:ext cx="1624728" cy="97483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Underutilized Properties Program </a:t>
          </a:r>
          <a:endParaRPr lang="en-US" sz="1600" kern="1200"/>
        </a:p>
      </dsp:txBody>
      <dsp:txXfrm>
        <a:off x="3591198" y="2624869"/>
        <a:ext cx="1624728" cy="974837"/>
      </dsp:txXfrm>
    </dsp:sp>
    <dsp:sp modelId="{838C1AA3-F55C-44A0-9C5C-6E3FE3531C3E}">
      <dsp:nvSpPr>
        <dsp:cNvPr id="0" name=""/>
        <dsp:cNvSpPr/>
      </dsp:nvSpPr>
      <dsp:spPr>
        <a:xfrm>
          <a:off x="5378400" y="2624869"/>
          <a:ext cx="1624728" cy="97483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Collaborative Workspace Program</a:t>
          </a:r>
          <a:endParaRPr lang="en-US" sz="1600" kern="1200"/>
        </a:p>
      </dsp:txBody>
      <dsp:txXfrm>
        <a:off x="5378400" y="2624869"/>
        <a:ext cx="1624728" cy="974837"/>
      </dsp:txXfrm>
    </dsp:sp>
    <dsp:sp modelId="{820334FA-3C60-49B5-AA01-7A13EB6AA566}">
      <dsp:nvSpPr>
        <dsp:cNvPr id="0" name=""/>
        <dsp:cNvSpPr/>
      </dsp:nvSpPr>
      <dsp:spPr>
        <a:xfrm>
          <a:off x="2660" y="3798497"/>
          <a:ext cx="1624728" cy="97483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Real Estate Services Technical Assistance</a:t>
          </a:r>
          <a:endParaRPr lang="en-US" sz="1600" kern="1200"/>
        </a:p>
      </dsp:txBody>
      <dsp:txXfrm>
        <a:off x="2660" y="3798497"/>
        <a:ext cx="1624728" cy="974837"/>
      </dsp:txXfrm>
    </dsp:sp>
    <dsp:sp modelId="{5986A181-4764-40DA-ADDE-9F28E0C9DEA3}">
      <dsp:nvSpPr>
        <dsp:cNvPr id="0" name=""/>
        <dsp:cNvSpPr/>
      </dsp:nvSpPr>
      <dsp:spPr>
        <a:xfrm>
          <a:off x="1789862" y="3798497"/>
          <a:ext cx="1624728" cy="97483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Commonwealth Places Programs</a:t>
          </a:r>
          <a:endParaRPr lang="en-US" sz="1600" kern="1200"/>
        </a:p>
      </dsp:txBody>
      <dsp:txXfrm>
        <a:off x="1789862" y="3798497"/>
        <a:ext cx="1624728" cy="974837"/>
      </dsp:txXfrm>
    </dsp:sp>
    <dsp:sp modelId="{623B7536-A85A-497F-93BB-7BD48B89DC30}">
      <dsp:nvSpPr>
        <dsp:cNvPr id="0" name=""/>
        <dsp:cNvSpPr/>
      </dsp:nvSpPr>
      <dsp:spPr>
        <a:xfrm>
          <a:off x="3577063" y="3798497"/>
          <a:ext cx="1624728" cy="97483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baseline="0"/>
            <a:t>Land Use Planning Grants</a:t>
          </a:r>
          <a:endParaRPr lang="en-US" sz="1600" kern="1200"/>
        </a:p>
      </dsp:txBody>
      <dsp:txXfrm>
        <a:off x="3577063" y="3798497"/>
        <a:ext cx="1624728" cy="974837"/>
      </dsp:txXfrm>
    </dsp:sp>
    <dsp:sp modelId="{D97F1D46-A5AA-42AB-92E4-62F85E291BE5}">
      <dsp:nvSpPr>
        <dsp:cNvPr id="0" name=""/>
        <dsp:cNvSpPr/>
      </dsp:nvSpPr>
      <dsp:spPr>
        <a:xfrm flipH="1">
          <a:off x="5364265" y="3762179"/>
          <a:ext cx="1652999" cy="104747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baseline="0"/>
            <a:t>Local Acquisitions for Natural Diversity Grants</a:t>
          </a:r>
          <a:endParaRPr lang="en-US" sz="1500" kern="1200"/>
        </a:p>
      </dsp:txBody>
      <dsp:txXfrm>
        <a:off x="5364265" y="3762179"/>
        <a:ext cx="1652999" cy="1047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E14C3-F2B0-4D8F-B7B7-18F951A2196D}">
      <dsp:nvSpPr>
        <dsp:cNvPr id="0" name=""/>
        <dsp:cNvSpPr/>
      </dsp:nvSpPr>
      <dsp:spPr>
        <a:xfrm>
          <a:off x="0" y="669365"/>
          <a:ext cx="6713552" cy="12357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98B1C1-E516-494F-B835-BA5A33D2D97D}">
      <dsp:nvSpPr>
        <dsp:cNvPr id="0" name=""/>
        <dsp:cNvSpPr/>
      </dsp:nvSpPr>
      <dsp:spPr>
        <a:xfrm>
          <a:off x="373814" y="947409"/>
          <a:ext cx="679663" cy="6796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D82149-9E2B-4101-8C0C-D6A3FDFAA108}">
      <dsp:nvSpPr>
        <dsp:cNvPr id="0" name=""/>
        <dsp:cNvSpPr/>
      </dsp:nvSpPr>
      <dsp:spPr>
        <a:xfrm>
          <a:off x="1427293" y="669365"/>
          <a:ext cx="5286258" cy="1235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84" tIns="130784" rIns="130784" bIns="130784" numCol="1" spcCol="1270" anchor="ctr" anchorCtr="0">
          <a:noAutofit/>
        </a:bodyPr>
        <a:lstStyle/>
        <a:p>
          <a:pPr marL="0" lvl="0" indent="0" algn="l" defTabSz="889000">
            <a:lnSpc>
              <a:spcPct val="100000"/>
            </a:lnSpc>
            <a:spcBef>
              <a:spcPct val="0"/>
            </a:spcBef>
            <a:spcAft>
              <a:spcPct val="35000"/>
            </a:spcAft>
            <a:buNone/>
          </a:pPr>
          <a:r>
            <a:rPr lang="en-US" sz="2000" kern="1200"/>
            <a:t>Marblehead presently has 15 zoning districts and two overlay districts</a:t>
          </a:r>
        </a:p>
      </dsp:txBody>
      <dsp:txXfrm>
        <a:off x="1427293" y="669365"/>
        <a:ext cx="5286258" cy="1235751"/>
      </dsp:txXfrm>
    </dsp:sp>
    <dsp:sp modelId="{0331141B-E9F1-4D39-8132-1EEDF6EE09A9}">
      <dsp:nvSpPr>
        <dsp:cNvPr id="0" name=""/>
        <dsp:cNvSpPr/>
      </dsp:nvSpPr>
      <dsp:spPr>
        <a:xfrm>
          <a:off x="0" y="2214054"/>
          <a:ext cx="6713552" cy="123575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AD4051-8DA0-4B22-9B30-21EB306D4695}">
      <dsp:nvSpPr>
        <dsp:cNvPr id="0" name=""/>
        <dsp:cNvSpPr/>
      </dsp:nvSpPr>
      <dsp:spPr>
        <a:xfrm>
          <a:off x="373814" y="2492099"/>
          <a:ext cx="679663" cy="6796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38F293-8F9D-4CE9-8746-A439AA52C6FB}">
      <dsp:nvSpPr>
        <dsp:cNvPr id="0" name=""/>
        <dsp:cNvSpPr/>
      </dsp:nvSpPr>
      <dsp:spPr>
        <a:xfrm>
          <a:off x="1427293" y="2214054"/>
          <a:ext cx="5286258" cy="1235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784" tIns="130784" rIns="130784" bIns="130784" numCol="1" spcCol="1270" anchor="ctr" anchorCtr="0">
          <a:noAutofit/>
        </a:bodyPr>
        <a:lstStyle/>
        <a:p>
          <a:pPr marL="0" lvl="0" indent="0" algn="l" defTabSz="889000">
            <a:lnSpc>
              <a:spcPct val="100000"/>
            </a:lnSpc>
            <a:spcBef>
              <a:spcPct val="0"/>
            </a:spcBef>
            <a:spcAft>
              <a:spcPct val="35000"/>
            </a:spcAft>
            <a:buNone/>
          </a:pPr>
          <a:r>
            <a:rPr lang="en-US" sz="2000" kern="1200"/>
            <a:t>The first zoning bylaw was adopted in the 1920 hundreds of years after the establishment of the town and has been amended many times  </a:t>
          </a:r>
        </a:p>
      </dsp:txBody>
      <dsp:txXfrm>
        <a:off x="1427293" y="2214054"/>
        <a:ext cx="5286258" cy="1235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5E40D-8B72-41E6-858E-62924084F6ED}">
      <dsp:nvSpPr>
        <dsp:cNvPr id="0" name=""/>
        <dsp:cNvSpPr/>
      </dsp:nvSpPr>
      <dsp:spPr>
        <a:xfrm>
          <a:off x="28063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459FB9-F011-40C0-BDA6-E77E6C172BA0}">
      <dsp:nvSpPr>
        <dsp:cNvPr id="0" name=""/>
        <dsp:cNvSpPr/>
      </dsp:nvSpPr>
      <dsp:spPr>
        <a:xfrm>
          <a:off x="418631" y="1055867"/>
          <a:ext cx="381141" cy="3811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39DF6-759C-45B8-87CC-0E7B1FDEA308}">
      <dsp:nvSpPr>
        <dsp:cNvPr id="0" name=""/>
        <dsp:cNvSpPr/>
      </dsp:nvSpPr>
      <dsp:spPr>
        <a:xfrm>
          <a:off x="1078589" y="303778"/>
          <a:ext cx="1548975" cy="1885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Take the existing district where multi family housing is permitted right now by special permit and make the changes to the dimensional regulations and allow by right </a:t>
          </a:r>
        </a:p>
      </dsp:txBody>
      <dsp:txXfrm>
        <a:off x="1078589" y="303778"/>
        <a:ext cx="1548975" cy="1885318"/>
      </dsp:txXfrm>
    </dsp:sp>
    <dsp:sp modelId="{1FACA3D3-F92C-4908-9B54-FE172B157BA3}">
      <dsp:nvSpPr>
        <dsp:cNvPr id="0" name=""/>
        <dsp:cNvSpPr/>
      </dsp:nvSpPr>
      <dsp:spPr>
        <a:xfrm>
          <a:off x="289746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E8973-5EBF-4886-AFC4-DDA1761EBE4D}">
      <dsp:nvSpPr>
        <dsp:cNvPr id="0" name=""/>
        <dsp:cNvSpPr/>
      </dsp:nvSpPr>
      <dsp:spPr>
        <a:xfrm>
          <a:off x="3035462" y="1055867"/>
          <a:ext cx="381141" cy="3811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F3B71-0E6A-4F5C-B289-2A6DE89835D4}">
      <dsp:nvSpPr>
        <dsp:cNvPr id="0" name=""/>
        <dsp:cNvSpPr/>
      </dsp:nvSpPr>
      <dsp:spPr>
        <a:xfrm>
          <a:off x="3695419" y="91786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Look at expanding existing smart growth districts</a:t>
          </a:r>
        </a:p>
      </dsp:txBody>
      <dsp:txXfrm>
        <a:off x="3695419" y="917867"/>
        <a:ext cx="1548975" cy="657141"/>
      </dsp:txXfrm>
    </dsp:sp>
    <dsp:sp modelId="{A24521EC-93FF-4622-8089-F578EFF88D22}">
      <dsp:nvSpPr>
        <dsp:cNvPr id="0" name=""/>
        <dsp:cNvSpPr/>
      </dsp:nvSpPr>
      <dsp:spPr>
        <a:xfrm>
          <a:off x="5514292" y="91786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948AA-A8FA-4A49-A7AC-078B2ED62211}">
      <dsp:nvSpPr>
        <dsp:cNvPr id="0" name=""/>
        <dsp:cNvSpPr/>
      </dsp:nvSpPr>
      <dsp:spPr>
        <a:xfrm>
          <a:off x="5652292" y="1055867"/>
          <a:ext cx="381141" cy="3811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33B34-D1FE-4831-8503-61995A45A21E}">
      <dsp:nvSpPr>
        <dsp:cNvPr id="0" name=""/>
        <dsp:cNvSpPr/>
      </dsp:nvSpPr>
      <dsp:spPr>
        <a:xfrm>
          <a:off x="6312250" y="91786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Look at any areas with underutilized buildings to create a five acre district </a:t>
          </a:r>
        </a:p>
      </dsp:txBody>
      <dsp:txXfrm>
        <a:off x="6312250" y="917867"/>
        <a:ext cx="1548975" cy="657141"/>
      </dsp:txXfrm>
    </dsp:sp>
    <dsp:sp modelId="{7AC522BB-AA1F-44C1-A35D-4607F7777E02}">
      <dsp:nvSpPr>
        <dsp:cNvPr id="0" name=""/>
        <dsp:cNvSpPr/>
      </dsp:nvSpPr>
      <dsp:spPr>
        <a:xfrm>
          <a:off x="280632" y="347122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400AF4-9A26-4BD4-8E98-F6C229D37656}">
      <dsp:nvSpPr>
        <dsp:cNvPr id="0" name=""/>
        <dsp:cNvSpPr/>
      </dsp:nvSpPr>
      <dsp:spPr>
        <a:xfrm>
          <a:off x="418631" y="3609227"/>
          <a:ext cx="381141" cy="3811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2D4FD-FB01-4E8A-B11E-C0CCB879B69C}">
      <dsp:nvSpPr>
        <dsp:cNvPr id="0" name=""/>
        <dsp:cNvSpPr/>
      </dsp:nvSpPr>
      <dsp:spPr>
        <a:xfrm>
          <a:off x="1078589" y="3471227"/>
          <a:ext cx="1548975" cy="657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t>Develop and apply criteria</a:t>
          </a:r>
        </a:p>
      </dsp:txBody>
      <dsp:txXfrm>
        <a:off x="1078589" y="3471227"/>
        <a:ext cx="1548975" cy="657141"/>
      </dsp:txXfrm>
    </dsp:sp>
    <dsp:sp modelId="{2637CC92-60EA-43B5-9B11-F647FE84D8C3}">
      <dsp:nvSpPr>
        <dsp:cNvPr id="0" name=""/>
        <dsp:cNvSpPr/>
      </dsp:nvSpPr>
      <dsp:spPr>
        <a:xfrm>
          <a:off x="2897462" y="3471227"/>
          <a:ext cx="657141" cy="657141"/>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DB3B57-CF39-4790-8C18-85899B39A3B4}">
      <dsp:nvSpPr>
        <dsp:cNvPr id="0" name=""/>
        <dsp:cNvSpPr/>
      </dsp:nvSpPr>
      <dsp:spPr>
        <a:xfrm>
          <a:off x="3035462" y="3609227"/>
          <a:ext cx="381141" cy="3811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79D9C5-17B1-4EC8-B048-D4009282CBDE}">
      <dsp:nvSpPr>
        <dsp:cNvPr id="0" name=""/>
        <dsp:cNvSpPr/>
      </dsp:nvSpPr>
      <dsp:spPr>
        <a:xfrm>
          <a:off x="3695419" y="3019377"/>
          <a:ext cx="1548975" cy="1560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t>guidelines so even as of right it has to be a certain size  shape and look</a:t>
          </a:r>
        </a:p>
      </dsp:txBody>
      <dsp:txXfrm>
        <a:off x="3695419" y="3019377"/>
        <a:ext cx="1548975" cy="15608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0T12:38:54.824"/>
    </inkml:context>
    <inkml:brush xml:id="br0">
      <inkml:brushProperty name="width" value="0.05" units="cm"/>
      <inkml:brushProperty name="height" value="0.05" units="cm"/>
      <inkml:brushProperty name="color" value="#E71224"/>
    </inkml:brush>
  </inkml:definitions>
  <inkml:trace contextRef="#ctx0" brushRef="#br0">737 95 24575,'-135'-1'0,"-149"3"0,266-1 0,1 1 0,0 1 0,0 1 0,-29 9 0,35-9 0,1 1 0,1 0 0,-1 0 0,1 1 0,0 0 0,0 1 0,0 0 0,-12 14 0,10-9 0,0 0 0,2 1 0,-1 1 0,2 0 0,0 0 0,0 0 0,1 1 0,-5 18 0,6-12 0,1 0 0,1 0 0,1 0 0,1 0 0,1 38 0,1-13 0,0-19 0,3 37 0,-1-55 0,-1 0 0,1 0 0,1 0 0,0 0 0,0-1 0,0 0 0,1 1 0,6 7 0,19 26 0,62 65 0,-11-14 0,-71-83 0,1 0 0,0 0 0,0-1 0,1 0 0,0 0 0,1-2 0,0 1 0,0-1 0,1-1 0,0 0 0,0-1 0,0-1 0,17 4 0,18 2 0,0-2 0,70 1 0,-84-7 0,57 9 0,-60-6 0,0-1 0,32-1 0,-52-3 0,1-1 0,-1-1 0,0 1 0,0-2 0,-1 1 0,1-2 0,0 1 0,-1-2 0,15-7 0,5-5 0,-1-1 0,-1-2 0,-1-1 0,-1-1 0,-1-1 0,36-42 0,-46 41 0,-1 0 0,-1-1 0,-1 0 0,-2-1 0,13-45 0,-17 52 0,2-14 0,-2-1 0,-1 0 0,-2 0 0,-1 0 0,-5-66 0,1 17 0,3 76 0,-2-1 0,1 1 0,-1 0 0,0 0 0,0 0 0,-1 0 0,0 0 0,0 0 0,-1 0 0,0 0 0,0 1 0,0 0 0,-1-1 0,-6-7 0,3 7 0,0 1 0,0-1 0,0 1 0,-1 1 0,0-1 0,-1 1 0,1 1 0,-1-1 0,0 1 0,-13-3 0,-414-127 0,415 128 0,13 3 0,-1 0 0,0 0 0,-1 1 0,1 0 0,0 1 0,-1 0 0,1 0 0,-1 1 0,1 0 0,0 1 0,-15 2 0,22-2-49,0 0 1,0 1-1,0-1 0,0 0 0,1 1 1,-1-1-1,0 1 0,1-1 0,-1 1 1,1 0-1,-1 0 0,1-1 0,0 1 1,0 0-1,0 0 0,0 1 0,0-1 1,0 0-1,0 0 0,1 0 0,-1 0 1,1 1-1,0-1 0,0 0 0,0 1 0,0-1 1,0 4-1,1 17-6777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5T15:22:07.961"/>
    </inkml:context>
    <inkml:brush xml:id="br0">
      <inkml:brushProperty name="width" value="0.2" units="cm"/>
      <inkml:brushProperty name="height" value="0.2" units="cm"/>
    </inkml:brush>
  </inkml:definitions>
  <inkml:trace contextRef="#ctx0" brushRef="#br0">1793 21 24575,'-25'2'0,"0"1"0,0 2 0,0 0 0,-32 11 0,-22 5 0,-47-3 0,93-15 0,0 1 0,1 1 0,0 2 0,-47 16 0,51-13 0,0-2 0,-57 9 0,-23 6 0,-9 8 0,58-16 0,0 2 0,-71 30 0,89-28 0,-114 58 0,128-62 0,1 1 0,1 2 0,-38 35 0,48-39 0,1 1 0,0 1 0,2 0 0,0 1 0,1 0 0,0 0 0,1 2 0,1-1 0,-6 21 0,-4 9 0,12-33 0,1 1 0,0 0 0,1 0 0,1 0 0,0 1 0,1-1 0,0 21 0,4 409 0,-1-438 0,-1-1 0,0 1 0,0-1 0,0 1 0,-1-1 0,-1 0 0,1 0 0,-1 0 0,0 0 0,0 0 0,-1-1 0,0 0 0,-9 11 0,10-12 0,-1 2 0,-1 1 0,1 0 0,1 0 0,-1 1 0,2-1 0,-1 1 0,1-1 0,-2 16 0,2 5 0,1 40 0,2-46 0,-1 0 0,-1 0 0,-5 26 0,3-34 0,1 0 0,0 0 0,2 1 0,-1-1 0,2 0 0,2 18 0,4 4 0,16 49 0,1-13 0,36 71 0,-49-115 0,-1 1 0,-2 0 0,0 0 0,4 52 0,0-24 0,-8-38 0,0 0 0,1 30 0,-5 303 0,-1-163 0,4-144 0,2 1 0,14 60 0,-17-101 0,3 24 0,-1-8 0,0-1 0,1 0 0,1 0 0,1-1 0,16 35 0,4-7 0,-16-25 0,2 0 0,0-2 0,2 1 0,24 27 0,-19-29 0,1 0 0,0-1 0,2-1 0,0-1 0,47 25 0,-52-33 0,0-2 0,0 0 0,1 0 0,0-2 0,0-1 0,0 0 0,1-1 0,0-1 0,27-1 0,306-20 0,-61-11 0,114 23 0,-244 9 0,27-4 0,247 9 0,-251 14 0,-98-8 0,120 0 0,246 10 0,-430-20 0,268 44 0,-237-35 0,82 5 0,-12-2 0,-7 1 0,128 0 0,124-16 0,-153-3 0,-104 3 0,523 15 0,-295-5 0,-2-1 0,578 8 0,-606-19 0,1563 2 0,-1757 6 0,144 24 0,38 4 0,413-28 0,-408-8 0,-112 2 0,581-19 0,-257-6 0,-193 14 0,135-47 0,-295 31 0,179-5 0,-332 32 0,263-12 0,-185 4 0,98-22 0,-104 10 0,-2-3 0,0-4 0,140-69 0,-96 29 0,168-122 0,-218 139 0,-3 2 0,117-105 0,-177 143 0,-1-1 0,0-1 0,-1 1 0,0-1 0,-1-1 0,0 1 0,-1-1 0,-1 0 0,0-1 0,0 1 0,-1-1 0,-1 0 0,1-14 0,1-22 0,-2 0 0,-5-70 0,-1 54 0,3 18 0,-10-170 0,5 179 0,-1 0 0,-2 1 0,-20-61 0,-10 2 0,-5 1 0,-89-147 0,-146-155 0,238 347 0,-2 2 0,-1 2 0,-3 1 0,-2 3 0,-1 2 0,-63-40 0,-60-15 0,-199-79 0,228 111 0,-372-139 0,398 167 0,-1 6 0,-190-24 0,-273 7 0,24 2 0,-399-86 0,758 105 0,-202 1 0,-199 27 0,258 2 0,-2280-4 0,1893-13 0,23 0 0,64 14 0,-441-2 0,555-27 0,257 10 0,16 17 0,-15-1 0,41-26 0,71 7 0,17-2 130,17 1-1625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6T15:11:31.166"/>
    </inkml:context>
    <inkml:brush xml:id="br0">
      <inkml:brushProperty name="width" value="0.2" units="cm"/>
      <inkml:brushProperty name="height" value="0.2" units="cm"/>
    </inkml:brush>
  </inkml:definitions>
  <inkml:trace contextRef="#ctx0" brushRef="#br0">2831 625 24575,'-16'1'0,"0"0"0,1 1 0,0 1 0,-1 0 0,1 1 0,0 0 0,-27 13 0,15-7 0,-1-1 0,0-2 0,0-1 0,-1-2 0,-41 3 0,-8 1 0,41 0 0,0 1 0,1 2 0,0 2 0,-67 33 0,-10 4 0,25-23 0,66-22 0,0 1 0,0 1 0,1 1 0,-32 17 0,-70 49 0,-256 112 0,350-174 0,-1 2 0,2 0 0,0 3 0,1 0 0,1 1 0,0 2 0,-24 23 0,24-20 0,-31 20 0,29-23 0,-35 33 0,-60 52 0,83-73 0,1 1 0,-54 61 0,-82 144 0,152-205 0,3-1 0,2 1 0,2 0 0,0 2 0,3-1 0,1 2 0,-11 49 0,12-26 0,-8 111 0,16 61 0,3-225 0,-4 57 0,-2 0 0,-28 120 0,2-19 0,1 51 0,7-77 0,14-91 0,2 0 0,-2 60 0,10-64 0,0 2 0,-2 0 0,-10 56 0,6-57 0,2 0 0,2 61 0,2-63 0,-1-1 0,-13 82 0,1-69 0,3 0 0,3 1 0,-1 72 0,10 916 0,-3-627 0,3-398 0,-1 1 0,2-1 0,1 0 0,0 0 0,1 0 0,1-1 0,1 0 0,9 20 0,80 124 0,-94-156 0,44 58 0,70 77 0,-107-130 0,13 12 0,1-2 0,1 0 0,0-1 0,42 23 0,-11-6 0,-35-25 0,-1-1 0,2 0 0,-1-2 0,1 0 0,23 4 0,18 8 0,183 56 0,-27-8 0,-181-55 0,1-2 0,0-1 0,1-2 0,0-2 0,64 3 0,27-3 0,239 45 0,-166-18 0,125 20 0,-245-44 0,138-5 0,-25-2 0,-153 1 0,1 2 0,64 15 0,-57-11 0,0-2 0,0-2 0,0-2 0,58-5 0,-38 1 0,33 1 0,253-13 0,26-6 0,-130 11 0,650-8 0,-692 17 0,21-14 0,-19-1 0,-124 13 0,170-24 0,150-21 0,2 39 0,-202-5 0,-31 0 0,327 10 0,-350 3 0,-111-3 0,0-3 0,72-15 0,-69 10 0,0 3 0,48-3 0,-33 9 0,29-1 0,94-14 0,-76 3 0,-43 6 0,67-16 0,-112 18 0,-1-1 0,0 0 0,0-2 0,-1 0 0,0-2 0,0 0 0,25-18 0,-35 20 0,0 0 0,-1-1 0,0 1 0,0-2 0,-1 1 0,9-15 0,33-68 0,-17 28 0,-3 12 0,103-195 0,-71 109 0,13-24 0,28-62 0,-23 45 0,21-47 0,-27 58 0,68-166 0,-130 300 0,10-39 0,-14 44 0,1 0 0,15-35 0,-6 24 0,-1-1 0,-3 0 0,-1 0 0,-2-1 0,-2-1 0,-2 0 0,-2 0 0,-1-52 0,-3-115 0,-3-340 0,1 489 0,-2 0 0,-3 0 0,-3 1 0,-29-103 0,1 47 0,-28-78 0,50 147 0,-15-75 0,19 69 0,-20-55 0,13 53 0,7 20 0,-1 0 0,-30-56 0,-89-174 0,97 186 0,-2 2 0,-75-112 0,30 79 0,-6 4 0,-164-156 0,187 208 0,-111-71 0,65 49 0,-272-187 0,311 208 0,39 28 0,-39-23 0,43 32 0,-303-170 0,317 182 0,0 1 0,-1 0 0,0 1 0,0 1 0,0 0 0,-18 0 0,11 1 0,-40-10 0,-137-60 0,140 47 0,-1 2 0,-64-14 0,-11 4 0,82 17 0,0 3 0,-2 3 0,-82-6 0,8 15 0,-126-7 0,-381-35 0,-152 28 0,525 8 0,74 3 0,-51-23 0,100 8 0,111 18 0,1 1 0,-1 1 0,-49 8 0,-13 2 0,75-10 0,1 2 0,-1 0 0,1 1 0,-1 0 0,-22 11 0,-77 42 0,-10 3 0,-279 93 0,342-127 0,36-14 0,0-2 0,-31 9 0,27-10 0,1 1 0,-36 18 0,-5 2 0,-21-4 0,68-20 0,0 0 0,0 2 0,-36 17 0,9-2-1365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8.36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39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39.78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6T17:34:40.58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2C450-96C5-4D6D-A69C-B8A66602510A}"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4EEF96-7A66-4EDF-805C-79AE43681AA2}" type="slidenum">
              <a:rPr lang="en-US" smtClean="0"/>
              <a:t>‹#›</a:t>
            </a:fld>
            <a:endParaRPr lang="en-US"/>
          </a:p>
        </p:txBody>
      </p:sp>
    </p:spTree>
    <p:extLst>
      <p:ext uri="{BB962C8B-B14F-4D97-AF65-F5344CB8AC3E}">
        <p14:creationId xmlns:p14="http://schemas.microsoft.com/office/powerpoint/2010/main" val="3307840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around us </a:t>
            </a:r>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384139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339508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5D2F-39FD-1075-9424-F73ADE9AA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796EC8-B15F-3903-EA23-674F1C8F19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CFE388-A90C-FE33-7108-6EDE096BDDEF}"/>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5" name="Footer Placeholder 4">
            <a:extLst>
              <a:ext uri="{FF2B5EF4-FFF2-40B4-BE49-F238E27FC236}">
                <a16:creationId xmlns:a16="http://schemas.microsoft.com/office/drawing/2014/main" id="{F6A0454E-8E5C-6E60-1A6A-4BE57E079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C83B6-C036-B759-AC5C-F14D84D874E0}"/>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1124702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C5136-5363-1A1E-26F3-F8FE269DE3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3ECDF6-6379-3089-7672-4DCF29586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AF46B-D757-4A97-BBF9-85DD6F2094E8}"/>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5" name="Footer Placeholder 4">
            <a:extLst>
              <a:ext uri="{FF2B5EF4-FFF2-40B4-BE49-F238E27FC236}">
                <a16:creationId xmlns:a16="http://schemas.microsoft.com/office/drawing/2014/main" id="{BE56E173-60C4-7619-5724-E5DA8F997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6E4AB-0C79-71E5-1BD0-202C6266CA2E}"/>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758471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FF546C-6194-E022-C0D7-7192FD9E19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F04206-0C57-AE13-A552-5EA4C21748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1DBA3-411F-B42B-6B67-77F3A2125AA1}"/>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5" name="Footer Placeholder 4">
            <a:extLst>
              <a:ext uri="{FF2B5EF4-FFF2-40B4-BE49-F238E27FC236}">
                <a16:creationId xmlns:a16="http://schemas.microsoft.com/office/drawing/2014/main" id="{8D78013F-908B-8229-5312-6E1AA935C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AFEA-5AB1-262C-BD18-B6C227E6B393}"/>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421808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337180" y="2157349"/>
            <a:ext cx="7517638" cy="758189"/>
          </a:xfrm>
          <a:prstGeom prst="rect">
            <a:avLst/>
          </a:prstGeom>
        </p:spPr>
        <p:txBody>
          <a:bodyPr wrap="square" lIns="0" tIns="0" rIns="0" bIns="0">
            <a:spAutoFit/>
          </a:bodyPr>
          <a:lstStyle>
            <a:lvl1pPr>
              <a:defRPr sz="4800" b="1" i="0">
                <a:solidFill>
                  <a:srgbClr val="EF4B22"/>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405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6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345E-B93F-D852-FFF2-97EDF57AC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3FB03-A6A7-3BA4-0E9A-5B10A686C0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3CFEE2-D91B-1337-1365-A6C7C941421B}"/>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5" name="Footer Placeholder 4">
            <a:extLst>
              <a:ext uri="{FF2B5EF4-FFF2-40B4-BE49-F238E27FC236}">
                <a16:creationId xmlns:a16="http://schemas.microsoft.com/office/drawing/2014/main" id="{5C046195-2F5D-C7B0-7892-D0B001888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A1E48-609B-08E5-6B9E-B6696FDACDD3}"/>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459338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385E-C8A1-8A87-CFD1-E0ED4513B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2081A4-FABD-A973-A58E-3B9E86469D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A3A649-5748-3830-A979-C200E722FD07}"/>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5" name="Footer Placeholder 4">
            <a:extLst>
              <a:ext uri="{FF2B5EF4-FFF2-40B4-BE49-F238E27FC236}">
                <a16:creationId xmlns:a16="http://schemas.microsoft.com/office/drawing/2014/main" id="{A9E5DE4F-9043-FF43-36C5-BB49A4BA6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ABEB8-EEEF-C1EC-E8E4-F07E67A9825A}"/>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259842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A396A-51E0-A9EF-3E80-E3E4B05AD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758DF3-0071-F87E-7101-F05B6864A5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B479E6-D471-4EB5-B039-C62ABC3ACB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93FF5B-CC9A-2236-04C7-33278DA372B2}"/>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6" name="Footer Placeholder 5">
            <a:extLst>
              <a:ext uri="{FF2B5EF4-FFF2-40B4-BE49-F238E27FC236}">
                <a16:creationId xmlns:a16="http://schemas.microsoft.com/office/drawing/2014/main" id="{8DD24CEC-D907-5B84-3197-CED78A00B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BF45BC-23C5-B568-FA7F-F95C3C4A6054}"/>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183359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74D8-1CF2-9458-1B85-0F14AA3AE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52EDC-3109-9628-8A3D-955B7CE90B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21EFB-46BA-FD49-CCEE-A2096ED2BC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8E2D-A18A-8969-DAB7-9C2A63868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83659-A3EC-83BD-324E-05AF33293E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88D41-7999-5430-AFE8-F582DFD7A0D5}"/>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8" name="Footer Placeholder 7">
            <a:extLst>
              <a:ext uri="{FF2B5EF4-FFF2-40B4-BE49-F238E27FC236}">
                <a16:creationId xmlns:a16="http://schemas.microsoft.com/office/drawing/2014/main" id="{A870B2D4-E451-8179-E65A-C478216F80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DFB2CF-E2D8-CAE6-F09C-46AF0FCA6BBB}"/>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279220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444B-97E5-6258-D0E6-F6BFFD281F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8995B-F91D-8197-6D09-0E315F9055E9}"/>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4" name="Footer Placeholder 3">
            <a:extLst>
              <a:ext uri="{FF2B5EF4-FFF2-40B4-BE49-F238E27FC236}">
                <a16:creationId xmlns:a16="http://schemas.microsoft.com/office/drawing/2014/main" id="{25BD3CA4-3076-237A-29CE-24C7ECDBD8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A933E-F98F-3F98-9427-DC59B6AB02B0}"/>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3593926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DDE83-0817-568E-FA0B-14AB06D6EF2F}"/>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3" name="Footer Placeholder 2">
            <a:extLst>
              <a:ext uri="{FF2B5EF4-FFF2-40B4-BE49-F238E27FC236}">
                <a16:creationId xmlns:a16="http://schemas.microsoft.com/office/drawing/2014/main" id="{941C7103-80FA-9CC5-5E7A-C73F37FDB9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7B357A-5102-574E-B22B-1F5F0F4B98B4}"/>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1484357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5B60-5D4C-3FA1-E806-EFF485EE7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FF9EF8-745E-B7B5-8CDF-79F885A84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32E3E5-1405-3417-43BA-1EE9167AF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603E9-20D3-03BF-3730-AAA098465FAE}"/>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6" name="Footer Placeholder 5">
            <a:extLst>
              <a:ext uri="{FF2B5EF4-FFF2-40B4-BE49-F238E27FC236}">
                <a16:creationId xmlns:a16="http://schemas.microsoft.com/office/drawing/2014/main" id="{17B119DA-C9B8-7CC9-4B48-08B8B0D05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838C8-B25D-FE72-3311-CABD5EF1776C}"/>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3810697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17AD-908B-5AF0-C9A5-21D26E4AF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576009-BD89-A724-A7D5-A21E8D28BD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ED950D-F7E7-9E2C-DEC3-F8DBD243DF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58BDA-5040-F06D-DA52-8F2EA007AAC4}"/>
              </a:ext>
            </a:extLst>
          </p:cNvPr>
          <p:cNvSpPr>
            <a:spLocks noGrp="1"/>
          </p:cNvSpPr>
          <p:nvPr>
            <p:ph type="dt" sz="half" idx="10"/>
          </p:nvPr>
        </p:nvSpPr>
        <p:spPr/>
        <p:txBody>
          <a:bodyPr/>
          <a:lstStyle/>
          <a:p>
            <a:fld id="{3DAA1792-61BC-4E07-ACE5-1BAF6B3FC73B}" type="datetimeFigureOut">
              <a:rPr lang="en-US" smtClean="0"/>
              <a:t>1/18/2024</a:t>
            </a:fld>
            <a:endParaRPr lang="en-US"/>
          </a:p>
        </p:txBody>
      </p:sp>
      <p:sp>
        <p:nvSpPr>
          <p:cNvPr id="6" name="Footer Placeholder 5">
            <a:extLst>
              <a:ext uri="{FF2B5EF4-FFF2-40B4-BE49-F238E27FC236}">
                <a16:creationId xmlns:a16="http://schemas.microsoft.com/office/drawing/2014/main" id="{BCD6B432-FE62-96F1-DA32-A320FCFA1F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60BDA-9ABA-2961-CCA2-BB12DC031592}"/>
              </a:ext>
            </a:extLst>
          </p:cNvPr>
          <p:cNvSpPr>
            <a:spLocks noGrp="1"/>
          </p:cNvSpPr>
          <p:nvPr>
            <p:ph type="sldNum" sz="quarter" idx="12"/>
          </p:nvPr>
        </p:nvSpPr>
        <p:spPr/>
        <p:txBody>
          <a:bodyPr/>
          <a:lstStyle/>
          <a:p>
            <a:fld id="{63BF08E0-66F4-435A-99B8-4A9870FDA426}" type="slidenum">
              <a:rPr lang="en-US" smtClean="0"/>
              <a:t>‹#›</a:t>
            </a:fld>
            <a:endParaRPr lang="en-US"/>
          </a:p>
        </p:txBody>
      </p:sp>
    </p:spTree>
    <p:extLst>
      <p:ext uri="{BB962C8B-B14F-4D97-AF65-F5344CB8AC3E}">
        <p14:creationId xmlns:p14="http://schemas.microsoft.com/office/powerpoint/2010/main" val="161887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93EADA-9BBB-4668-3572-C9DE3393F5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F35CF-FB50-4985-9A6D-89B881AFE0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ED24C-AA59-AB65-3D8D-9A8EF7AAF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A1792-61BC-4E07-ACE5-1BAF6B3FC73B}" type="datetimeFigureOut">
              <a:rPr lang="en-US" smtClean="0"/>
              <a:t>1/18/2024</a:t>
            </a:fld>
            <a:endParaRPr lang="en-US"/>
          </a:p>
        </p:txBody>
      </p:sp>
      <p:sp>
        <p:nvSpPr>
          <p:cNvPr id="5" name="Footer Placeholder 4">
            <a:extLst>
              <a:ext uri="{FF2B5EF4-FFF2-40B4-BE49-F238E27FC236}">
                <a16:creationId xmlns:a16="http://schemas.microsoft.com/office/drawing/2014/main" id="{948D83A5-A419-AF97-6509-CB63CD6E06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8F4BDA-6913-9F10-6096-60003A8B0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F08E0-66F4-435A-99B8-4A9870FDA426}" type="slidenum">
              <a:rPr lang="en-US" smtClean="0"/>
              <a:t>‹#›</a:t>
            </a:fld>
            <a:endParaRPr lang="en-US"/>
          </a:p>
        </p:txBody>
      </p:sp>
    </p:spTree>
    <p:extLst>
      <p:ext uri="{BB962C8B-B14F-4D97-AF65-F5344CB8AC3E}">
        <p14:creationId xmlns:p14="http://schemas.microsoft.com/office/powerpoint/2010/main" val="107357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www.flickr.com/photos/danielmennerich/1575225234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maathiildee.com/marblehead-ete-boston/"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customXml" Target="../ink/ink6.xml"/><Relationship Id="rId4" Type="http://schemas.openxmlformats.org/officeDocument/2006/relationships/customXml" Target="../ink/ink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47800690@N03/6660550485/"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sv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Marblehead,_Massachusetts" TargetMode="External"/><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ommons.wikimedia.org/wiki/File:Marblehead,_MA.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customXml" Target="../ink/ink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998D8F-D489-A122-76A8-BFB5B112D641}"/>
              </a:ext>
            </a:extLst>
          </p:cNvPr>
          <p:cNvPicPr>
            <a:picLocks noChangeAspect="1"/>
          </p:cNvPicPr>
          <p:nvPr/>
        </p:nvPicPr>
        <p:blipFill rotWithShape="1">
          <a:blip r:embed="rId2"/>
          <a:srcRect t="43750"/>
          <a:stretch/>
        </p:blipFill>
        <p:spPr>
          <a:xfrm>
            <a:off x="20" y="1"/>
            <a:ext cx="12191980" cy="6857999"/>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65F7DB-D12E-7803-96BB-9424A3FBA6B4}"/>
              </a:ext>
            </a:extLst>
          </p:cNvPr>
          <p:cNvSpPr>
            <a:spLocks noGrp="1"/>
          </p:cNvSpPr>
          <p:nvPr>
            <p:ph type="ctrTitle"/>
          </p:nvPr>
        </p:nvSpPr>
        <p:spPr>
          <a:xfrm>
            <a:off x="857250" y="171450"/>
            <a:ext cx="9858098" cy="2552700"/>
          </a:xfrm>
        </p:spPr>
        <p:txBody>
          <a:bodyPr>
            <a:noAutofit/>
          </a:bodyPr>
          <a:lstStyle/>
          <a:p>
            <a:pPr algn="l"/>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MBTA COMMUNITY ZONING</a:t>
            </a:r>
            <a:br>
              <a:rPr lang="en-US"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n-US" b="1" spc="50" dirty="0">
                <a:ln w="9525" cmpd="sng">
                  <a:solidFill>
                    <a:schemeClr val="accent1"/>
                  </a:solidFill>
                  <a:prstDash val="solid"/>
                </a:ln>
                <a:solidFill>
                  <a:srgbClr val="70AD47">
                    <a:tint val="1000"/>
                  </a:srgbClr>
                </a:solidFill>
                <a:effectLst>
                  <a:glow rad="38100">
                    <a:schemeClr val="accent1">
                      <a:alpha val="40000"/>
                    </a:schemeClr>
                  </a:glow>
                </a:effectLst>
              </a:rPr>
              <a:t>Draft Compliance Model</a:t>
            </a:r>
          </a:p>
        </p:txBody>
      </p:sp>
      <p:sp>
        <p:nvSpPr>
          <p:cNvPr id="18" name="Rectangle: Rounded Corners 1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7A4B743-11A0-997B-B86E-6C75A689A0B9}"/>
              </a:ext>
            </a:extLst>
          </p:cNvPr>
          <p:cNvSpPr>
            <a:spLocks noGrp="1"/>
          </p:cNvSpPr>
          <p:nvPr>
            <p:ph type="subTitle" idx="1"/>
          </p:nvPr>
        </p:nvSpPr>
        <p:spPr>
          <a:xfrm>
            <a:off x="404553" y="5624945"/>
            <a:ext cx="9078562" cy="592975"/>
          </a:xfrm>
        </p:spPr>
        <p:txBody>
          <a:bodyPr anchor="ctr">
            <a:normAutofit/>
          </a:bodyPr>
          <a:lstStyle/>
          <a:p>
            <a:pPr algn="l"/>
            <a:r>
              <a:rPr lang="en-US">
                <a:solidFill>
                  <a:schemeClr val="bg1"/>
                </a:solidFill>
              </a:rPr>
              <a:t>January 16, 2024</a:t>
            </a:r>
          </a:p>
        </p:txBody>
      </p:sp>
    </p:spTree>
    <p:extLst>
      <p:ext uri="{BB962C8B-B14F-4D97-AF65-F5344CB8AC3E}">
        <p14:creationId xmlns:p14="http://schemas.microsoft.com/office/powerpoint/2010/main" val="19106594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reet with shops and stores on it&#10;&#10;Description automatically generated with medium confidence">
            <a:extLst>
              <a:ext uri="{FF2B5EF4-FFF2-40B4-BE49-F238E27FC236}">
                <a16:creationId xmlns:a16="http://schemas.microsoft.com/office/drawing/2014/main" id="{A0BC8949-000F-08B6-7168-CF9A42F08D8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380" r="20088" b="1988"/>
          <a:stretch/>
        </p:blipFill>
        <p:spPr>
          <a:xfrm>
            <a:off x="4248150" y="10"/>
            <a:ext cx="7943850"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 15 units per acre</a:t>
            </a:r>
          </a:p>
        </p:txBody>
      </p:sp>
      <p:sp>
        <p:nvSpPr>
          <p:cNvPr id="3" name="Content Placeholder 2"/>
          <p:cNvSpPr>
            <a:spLocks noGrp="1"/>
          </p:cNvSpPr>
          <p:nvPr>
            <p:ph type="body" sz="half" idx="2"/>
          </p:nvPr>
        </p:nvSpPr>
        <p:spPr>
          <a:xfrm>
            <a:off x="477980" y="4872922"/>
            <a:ext cx="4023359" cy="1208141"/>
          </a:xfrm>
        </p:spPr>
        <p:txBody>
          <a:bodyPr vert="horz" lIns="91440" tIns="45720" rIns="91440" bIns="45720" rtlCol="0">
            <a:normAutofit/>
          </a:bodyPr>
          <a:lstStyle/>
          <a:p>
            <a:r>
              <a:rPr lang="en-US" sz="2000" dirty="0"/>
              <a:t>This density is all around us – we already have this type of density and much denser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7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2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18" name="Content Placeholder 17">
            <a:extLst>
              <a:ext uri="{FF2B5EF4-FFF2-40B4-BE49-F238E27FC236}">
                <a16:creationId xmlns:a16="http://schemas.microsoft.com/office/drawing/2014/main" id="{FB5F5432-DE1C-85A1-2A9D-CBE0D9B84E71}"/>
              </a:ext>
            </a:extLst>
          </p:cNvPr>
          <p:cNvPicPr>
            <a:picLocks noChangeAspect="1"/>
          </p:cNvPicPr>
          <p:nvPr/>
        </p:nvPicPr>
        <p:blipFill>
          <a:blip r:embed="rId2"/>
          <a:stretch>
            <a:fillRect/>
          </a:stretch>
        </p:blipFill>
        <p:spPr>
          <a:xfrm>
            <a:off x="1570854" y="2809035"/>
            <a:ext cx="3401098" cy="2546108"/>
          </a:xfrm>
          <a:prstGeom prst="rect">
            <a:avLst/>
          </a:prstGeom>
        </p:spPr>
      </p:pic>
      <p:sp>
        <p:nvSpPr>
          <p:cNvPr id="6" name="Text Placeholder 5">
            <a:extLst>
              <a:ext uri="{FF2B5EF4-FFF2-40B4-BE49-F238E27FC236}">
                <a16:creationId xmlns:a16="http://schemas.microsoft.com/office/drawing/2014/main" id="{780B491E-3462-0CAE-35A6-072543E256D3}"/>
              </a:ext>
            </a:extLst>
          </p:cNvPr>
          <p:cNvSpPr>
            <a:spLocks/>
          </p:cNvSpPr>
          <p:nvPr/>
        </p:nvSpPr>
        <p:spPr>
          <a:xfrm>
            <a:off x="1263578" y="1316489"/>
            <a:ext cx="3116840" cy="1279108"/>
          </a:xfrm>
          <a:prstGeom prst="rect">
            <a:avLst/>
          </a:prstGeom>
        </p:spPr>
        <p:txBody>
          <a:bodyPr>
            <a:normAutofit/>
          </a:bodyPr>
          <a:lstStyle/>
          <a:p>
            <a:pPr marL="172200" indent="-172200" defTabSz="860999">
              <a:lnSpc>
                <a:spcPct val="90000"/>
              </a:lnSpc>
              <a:spcAft>
                <a:spcPts val="600"/>
              </a:spcAft>
            </a:pPr>
            <a:r>
              <a:rPr lang="en-US" sz="1500" kern="1200" spc="10">
                <a:solidFill>
                  <a:schemeClr val="tx1"/>
                </a:solidFill>
                <a:latin typeface="+mn-lt"/>
                <a:ea typeface="+mn-ea"/>
                <a:cs typeface="+mn-cs"/>
              </a:rPr>
              <a:t>State Street</a:t>
            </a:r>
          </a:p>
          <a:p>
            <a:pPr marL="172200" indent="-172200" defTabSz="860999">
              <a:lnSpc>
                <a:spcPct val="90000"/>
              </a:lnSpc>
              <a:spcAft>
                <a:spcPts val="600"/>
              </a:spcAft>
            </a:pPr>
            <a:r>
              <a:rPr lang="en-US" sz="1500" kern="1200" spc="10">
                <a:solidFill>
                  <a:schemeClr val="tx1"/>
                </a:solidFill>
                <a:latin typeface="+mn-lt"/>
                <a:ea typeface="+mn-ea"/>
                <a:cs typeface="+mn-cs"/>
              </a:rPr>
              <a:t>No. of Units: 4</a:t>
            </a:r>
          </a:p>
          <a:p>
            <a:pPr marL="172200" indent="-172200" defTabSz="860999">
              <a:lnSpc>
                <a:spcPct val="90000"/>
              </a:lnSpc>
              <a:spcAft>
                <a:spcPts val="600"/>
              </a:spcAft>
            </a:pPr>
            <a:r>
              <a:rPr lang="en-US" sz="1500" kern="1200" spc="10">
                <a:solidFill>
                  <a:schemeClr val="tx1"/>
                </a:solidFill>
                <a:latin typeface="+mn-lt"/>
                <a:ea typeface="+mn-ea"/>
                <a:cs typeface="+mn-cs"/>
              </a:rPr>
              <a:t>Parcel Acreage: .256</a:t>
            </a:r>
          </a:p>
          <a:p>
            <a:pPr marL="172200" indent="-172200" defTabSz="860999">
              <a:lnSpc>
                <a:spcPct val="90000"/>
              </a:lnSpc>
              <a:spcAft>
                <a:spcPts val="600"/>
              </a:spcAft>
            </a:pPr>
            <a:r>
              <a:rPr lang="en-US" sz="1500" kern="1200" spc="10">
                <a:solidFill>
                  <a:schemeClr val="tx1"/>
                </a:solidFill>
                <a:latin typeface="+mn-lt"/>
                <a:ea typeface="+mn-ea"/>
                <a:cs typeface="+mn-cs"/>
              </a:rPr>
              <a:t>Density: 15 units/acre</a:t>
            </a:r>
          </a:p>
          <a:p>
            <a:pPr>
              <a:lnSpc>
                <a:spcPct val="90000"/>
              </a:lnSpc>
              <a:spcAft>
                <a:spcPts val="600"/>
              </a:spcAft>
            </a:pPr>
            <a:endParaRPr lang="en-US" sz="1500"/>
          </a:p>
        </p:txBody>
      </p:sp>
      <p:sp>
        <p:nvSpPr>
          <p:cNvPr id="8" name="Text Placeholder 7">
            <a:extLst>
              <a:ext uri="{FF2B5EF4-FFF2-40B4-BE49-F238E27FC236}">
                <a16:creationId xmlns:a16="http://schemas.microsoft.com/office/drawing/2014/main" id="{3E6F9A6D-D7DE-5621-FD75-4406BA64D80A}"/>
              </a:ext>
            </a:extLst>
          </p:cNvPr>
          <p:cNvSpPr>
            <a:spLocks/>
          </p:cNvSpPr>
          <p:nvPr/>
        </p:nvSpPr>
        <p:spPr>
          <a:xfrm>
            <a:off x="4971951" y="1316487"/>
            <a:ext cx="2715726" cy="1279109"/>
          </a:xfrm>
          <a:prstGeom prst="rect">
            <a:avLst/>
          </a:prstGeom>
        </p:spPr>
        <p:txBody>
          <a:bodyPr>
            <a:normAutofit/>
          </a:bodyPr>
          <a:lstStyle/>
          <a:p>
            <a:pPr defTabSz="860999">
              <a:lnSpc>
                <a:spcPct val="90000"/>
              </a:lnSpc>
              <a:spcAft>
                <a:spcPts val="600"/>
              </a:spcAft>
            </a:pPr>
            <a:r>
              <a:rPr lang="en-US" sz="1500" kern="1200" spc="10">
                <a:solidFill>
                  <a:schemeClr val="tx1"/>
                </a:solidFill>
                <a:latin typeface="+mn-lt"/>
                <a:ea typeface="+mn-ea"/>
                <a:cs typeface="+mn-cs"/>
              </a:rPr>
              <a:t>182 Pleasant Street </a:t>
            </a:r>
          </a:p>
          <a:p>
            <a:pPr defTabSz="860999">
              <a:lnSpc>
                <a:spcPct val="90000"/>
              </a:lnSpc>
              <a:spcAft>
                <a:spcPts val="600"/>
              </a:spcAft>
            </a:pPr>
            <a:r>
              <a:rPr lang="en-US" sz="1500" kern="1200" spc="10">
                <a:solidFill>
                  <a:schemeClr val="tx1"/>
                </a:solidFill>
                <a:latin typeface="+mn-lt"/>
                <a:ea typeface="+mn-ea"/>
                <a:cs typeface="+mn-cs"/>
              </a:rPr>
              <a:t>No. of Units: 4</a:t>
            </a:r>
          </a:p>
          <a:p>
            <a:pPr defTabSz="860999">
              <a:lnSpc>
                <a:spcPct val="90000"/>
              </a:lnSpc>
              <a:spcAft>
                <a:spcPts val="600"/>
              </a:spcAft>
            </a:pPr>
            <a:r>
              <a:rPr lang="en-US" sz="1500" kern="1200" spc="10">
                <a:solidFill>
                  <a:schemeClr val="tx1"/>
                </a:solidFill>
                <a:latin typeface="+mn-lt"/>
                <a:ea typeface="+mn-ea"/>
                <a:cs typeface="+mn-cs"/>
              </a:rPr>
              <a:t>Parcel Acreage: .216</a:t>
            </a:r>
          </a:p>
          <a:p>
            <a:pPr defTabSz="860999">
              <a:lnSpc>
                <a:spcPct val="90000"/>
              </a:lnSpc>
              <a:spcAft>
                <a:spcPts val="600"/>
              </a:spcAft>
            </a:pPr>
            <a:r>
              <a:rPr lang="en-US" sz="1500" kern="1200" spc="10">
                <a:solidFill>
                  <a:schemeClr val="tx1"/>
                </a:solidFill>
                <a:latin typeface="+mn-lt"/>
                <a:ea typeface="+mn-ea"/>
                <a:cs typeface="+mn-cs"/>
              </a:rPr>
              <a:t>Density: 18 units/acre</a:t>
            </a:r>
          </a:p>
          <a:p>
            <a:pPr>
              <a:lnSpc>
                <a:spcPct val="90000"/>
              </a:lnSpc>
              <a:spcAft>
                <a:spcPts val="600"/>
              </a:spcAft>
            </a:pPr>
            <a:endParaRPr lang="en-US" sz="1500"/>
          </a:p>
        </p:txBody>
      </p:sp>
      <p:pic>
        <p:nvPicPr>
          <p:cNvPr id="15" name="Content Placeholder 14">
            <a:extLst>
              <a:ext uri="{FF2B5EF4-FFF2-40B4-BE49-F238E27FC236}">
                <a16:creationId xmlns:a16="http://schemas.microsoft.com/office/drawing/2014/main" id="{6CB18B3C-E4F5-1B8D-D46B-D97EDC194CD7}"/>
              </a:ext>
            </a:extLst>
          </p:cNvPr>
          <p:cNvPicPr>
            <a:picLocks noChangeAspect="1"/>
          </p:cNvPicPr>
          <p:nvPr/>
        </p:nvPicPr>
        <p:blipFill>
          <a:blip r:embed="rId3"/>
          <a:stretch>
            <a:fillRect/>
          </a:stretch>
        </p:blipFill>
        <p:spPr>
          <a:xfrm>
            <a:off x="4971950" y="2809035"/>
            <a:ext cx="2446202" cy="2546109"/>
          </a:xfrm>
          <a:prstGeom prst="rect">
            <a:avLst/>
          </a:prstGeom>
        </p:spPr>
      </p:pic>
      <p:pic>
        <p:nvPicPr>
          <p:cNvPr id="3" name="Picture 2">
            <a:extLst>
              <a:ext uri="{FF2B5EF4-FFF2-40B4-BE49-F238E27FC236}">
                <a16:creationId xmlns:a16="http://schemas.microsoft.com/office/drawing/2014/main" id="{BA7A6CC5-A4E5-5DF9-DD21-4FD1CF54FA58}"/>
              </a:ext>
            </a:extLst>
          </p:cNvPr>
          <p:cNvPicPr>
            <a:picLocks noChangeAspect="1"/>
          </p:cNvPicPr>
          <p:nvPr/>
        </p:nvPicPr>
        <p:blipFill>
          <a:blip r:embed="rId4"/>
          <a:stretch>
            <a:fillRect/>
          </a:stretch>
        </p:blipFill>
        <p:spPr>
          <a:xfrm>
            <a:off x="7418154" y="2809035"/>
            <a:ext cx="3510270" cy="2554294"/>
          </a:xfrm>
          <a:prstGeom prst="rect">
            <a:avLst/>
          </a:prstGeom>
        </p:spPr>
      </p:pic>
      <p:sp>
        <p:nvSpPr>
          <p:cNvPr id="4" name="TextBox 3">
            <a:extLst>
              <a:ext uri="{FF2B5EF4-FFF2-40B4-BE49-F238E27FC236}">
                <a16:creationId xmlns:a16="http://schemas.microsoft.com/office/drawing/2014/main" id="{80B430E8-5A36-3ADF-114D-53392B0B014D}"/>
              </a:ext>
            </a:extLst>
          </p:cNvPr>
          <p:cNvSpPr txBox="1"/>
          <p:nvPr/>
        </p:nvSpPr>
        <p:spPr>
          <a:xfrm>
            <a:off x="8459372" y="1316487"/>
            <a:ext cx="2469052" cy="1667896"/>
          </a:xfrm>
          <a:prstGeom prst="rect">
            <a:avLst/>
          </a:prstGeom>
          <a:noFill/>
        </p:spPr>
        <p:txBody>
          <a:bodyPr wrap="square" rtlCol="0">
            <a:spAutoFit/>
          </a:bodyPr>
          <a:lstStyle/>
          <a:p>
            <a:pPr defTabSz="430500">
              <a:spcAft>
                <a:spcPts val="528"/>
              </a:spcAft>
            </a:pPr>
            <a:r>
              <a:rPr lang="en-US" sz="1695" kern="1200">
                <a:solidFill>
                  <a:schemeClr val="tx1"/>
                </a:solidFill>
                <a:latin typeface="+mn-lt"/>
                <a:ea typeface="+mn-ea"/>
                <a:cs typeface="+mn-cs"/>
              </a:rPr>
              <a:t>53 Allerton Place</a:t>
            </a:r>
          </a:p>
          <a:p>
            <a:pPr defTabSz="430500">
              <a:spcAft>
                <a:spcPts val="528"/>
              </a:spcAft>
            </a:pPr>
            <a:r>
              <a:rPr lang="en-US" sz="1695" kern="1200">
                <a:solidFill>
                  <a:schemeClr val="tx1"/>
                </a:solidFill>
                <a:latin typeface="+mn-lt"/>
                <a:ea typeface="+mn-ea"/>
                <a:cs typeface="+mn-cs"/>
              </a:rPr>
              <a:t>No. of Units: 4 </a:t>
            </a:r>
          </a:p>
          <a:p>
            <a:pPr defTabSz="430500">
              <a:spcAft>
                <a:spcPts val="528"/>
              </a:spcAft>
            </a:pPr>
            <a:r>
              <a:rPr lang="en-US" sz="1695" kern="1200">
                <a:solidFill>
                  <a:schemeClr val="tx1"/>
                </a:solidFill>
                <a:latin typeface="+mn-lt"/>
                <a:ea typeface="+mn-ea"/>
                <a:cs typeface="+mn-cs"/>
              </a:rPr>
              <a:t>Parcel Acreage .114</a:t>
            </a:r>
          </a:p>
          <a:p>
            <a:pPr defTabSz="430500">
              <a:spcAft>
                <a:spcPts val="528"/>
              </a:spcAft>
            </a:pPr>
            <a:r>
              <a:rPr lang="en-US" sz="1695" kern="1200">
                <a:solidFill>
                  <a:schemeClr val="tx1"/>
                </a:solidFill>
                <a:latin typeface="+mn-lt"/>
                <a:ea typeface="+mn-ea"/>
                <a:cs typeface="+mn-cs"/>
              </a:rPr>
              <a:t>Density: 35 units/acre </a:t>
            </a:r>
          </a:p>
          <a:p>
            <a:pPr defTabSz="430500">
              <a:spcAft>
                <a:spcPts val="528"/>
              </a:spcAft>
            </a:pPr>
            <a:r>
              <a:rPr lang="en-US" sz="1695" kern="1200">
                <a:solidFill>
                  <a:schemeClr val="tx1"/>
                </a:solidFill>
                <a:latin typeface="+mn-lt"/>
                <a:ea typeface="+mn-ea"/>
                <a:cs typeface="+mn-cs"/>
              </a:rPr>
              <a:t>  </a:t>
            </a:r>
            <a:endParaRPr lang="en-US"/>
          </a:p>
        </p:txBody>
      </p:sp>
    </p:spTree>
    <p:extLst>
      <p:ext uri="{BB962C8B-B14F-4D97-AF65-F5344CB8AC3E}">
        <p14:creationId xmlns:p14="http://schemas.microsoft.com/office/powerpoint/2010/main" val="350576317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ABF82D3C-A335-0342-484E-8282A165E849}"/>
              </a:ext>
            </a:extLst>
          </p:cNvPr>
          <p:cNvSpPr>
            <a:spLocks/>
          </p:cNvSpPr>
          <p:nvPr/>
        </p:nvSpPr>
        <p:spPr>
          <a:xfrm>
            <a:off x="1900003" y="1383900"/>
            <a:ext cx="2636997" cy="1498006"/>
          </a:xfrm>
          <a:prstGeom prst="rect">
            <a:avLst/>
          </a:prstGeom>
        </p:spPr>
        <p:txBody>
          <a:bodyPr>
            <a:noAutofit/>
          </a:bodyPr>
          <a:lstStyle/>
          <a:p>
            <a:pPr defTabSz="777240">
              <a:spcAft>
                <a:spcPts val="600"/>
              </a:spcAft>
            </a:pPr>
            <a:endParaRPr lang="en-US" sz="1360" kern="1200" dirty="0">
              <a:solidFill>
                <a:schemeClr val="tx1"/>
              </a:solidFill>
              <a:latin typeface="+mn-lt"/>
              <a:ea typeface="+mn-ea"/>
              <a:cs typeface="+mn-cs"/>
            </a:endParaRPr>
          </a:p>
          <a:p>
            <a:pPr defTabSz="777240">
              <a:spcAft>
                <a:spcPts val="600"/>
              </a:spcAft>
            </a:pPr>
            <a:endParaRPr lang="en-US" sz="1360" kern="1200" dirty="0">
              <a:solidFill>
                <a:schemeClr val="tx1"/>
              </a:solidFill>
              <a:latin typeface="+mn-lt"/>
              <a:ea typeface="+mn-ea"/>
              <a:cs typeface="+mn-cs"/>
            </a:endParaRPr>
          </a:p>
          <a:p>
            <a:pPr defTabSz="777240">
              <a:spcAft>
                <a:spcPts val="600"/>
              </a:spcAft>
            </a:pPr>
            <a:endParaRPr lang="en-US" sz="1360" kern="1200" dirty="0">
              <a:solidFill>
                <a:schemeClr val="tx1"/>
              </a:solidFill>
              <a:latin typeface="+mn-lt"/>
              <a:ea typeface="+mn-ea"/>
              <a:cs typeface="+mn-cs"/>
            </a:endParaRPr>
          </a:p>
          <a:p>
            <a:pPr defTabSz="777240">
              <a:spcAft>
                <a:spcPts val="600"/>
              </a:spcAft>
            </a:pPr>
            <a:endParaRPr lang="en-US" sz="1360" kern="1200" dirty="0">
              <a:solidFill>
                <a:schemeClr val="tx1"/>
              </a:solidFill>
              <a:latin typeface="+mn-lt"/>
              <a:ea typeface="+mn-ea"/>
              <a:cs typeface="+mn-cs"/>
            </a:endParaRPr>
          </a:p>
          <a:p>
            <a:pPr defTabSz="777240">
              <a:spcAft>
                <a:spcPts val="600"/>
              </a:spcAft>
            </a:pPr>
            <a:endParaRPr lang="en-US" sz="1360" kern="1200" dirty="0">
              <a:solidFill>
                <a:schemeClr val="tx1"/>
              </a:solidFill>
              <a:latin typeface="+mn-lt"/>
              <a:ea typeface="+mn-ea"/>
              <a:cs typeface="+mn-cs"/>
            </a:endParaRPr>
          </a:p>
          <a:p>
            <a:pPr>
              <a:spcAft>
                <a:spcPts val="600"/>
              </a:spcAft>
            </a:pPr>
            <a:endParaRPr lang="en-US" sz="1600" dirty="0"/>
          </a:p>
        </p:txBody>
      </p:sp>
      <p:pic>
        <p:nvPicPr>
          <p:cNvPr id="8" name="Content Placeholder 7" descr="A red house with trees in front of it&#10;&#10;Description automatically generated">
            <a:extLst>
              <a:ext uri="{FF2B5EF4-FFF2-40B4-BE49-F238E27FC236}">
                <a16:creationId xmlns:a16="http://schemas.microsoft.com/office/drawing/2014/main" id="{7B681D29-4D5E-A6D4-13B2-60C50A45196A}"/>
              </a:ext>
            </a:extLst>
          </p:cNvPr>
          <p:cNvPicPr>
            <a:picLocks noChangeAspect="1"/>
          </p:cNvPicPr>
          <p:nvPr/>
        </p:nvPicPr>
        <p:blipFill>
          <a:blip r:embed="rId2"/>
          <a:stretch>
            <a:fillRect/>
          </a:stretch>
        </p:blipFill>
        <p:spPr>
          <a:xfrm>
            <a:off x="1945578" y="3272216"/>
            <a:ext cx="2829219" cy="2120667"/>
          </a:xfrm>
          <a:prstGeom prst="rect">
            <a:avLst/>
          </a:prstGeom>
        </p:spPr>
      </p:pic>
      <p:sp>
        <p:nvSpPr>
          <p:cNvPr id="5" name="Text Placeholder 4">
            <a:extLst>
              <a:ext uri="{FF2B5EF4-FFF2-40B4-BE49-F238E27FC236}">
                <a16:creationId xmlns:a16="http://schemas.microsoft.com/office/drawing/2014/main" id="{75651FA1-D079-0902-D507-43E5A91FB909}"/>
              </a:ext>
            </a:extLst>
          </p:cNvPr>
          <p:cNvSpPr>
            <a:spLocks/>
          </p:cNvSpPr>
          <p:nvPr/>
        </p:nvSpPr>
        <p:spPr>
          <a:xfrm>
            <a:off x="4624978" y="1286934"/>
            <a:ext cx="2636997" cy="1390960"/>
          </a:xfrm>
          <a:prstGeom prst="rect">
            <a:avLst/>
          </a:prstGeom>
        </p:spPr>
        <p:txBody>
          <a:bodyPr>
            <a:normAutofit/>
          </a:bodyPr>
          <a:lstStyle/>
          <a:p>
            <a:pPr defTabSz="777240">
              <a:spcAft>
                <a:spcPts val="600"/>
              </a:spcAft>
              <a:buClr>
                <a:srgbClr val="000000"/>
              </a:buClr>
              <a:buSzPts val="1400"/>
            </a:pPr>
            <a:r>
              <a:rPr lang="en-US" sz="1360" kern="1200" dirty="0">
                <a:solidFill>
                  <a:srgbClr val="000000"/>
                </a:solidFill>
                <a:latin typeface="+mj-lt"/>
                <a:ea typeface="+mn-ea"/>
                <a:cs typeface="+mn-cs"/>
                <a:sym typeface="Georgia"/>
              </a:rPr>
              <a:t>Bradford Court </a:t>
            </a:r>
          </a:p>
          <a:p>
            <a:pPr defTabSz="777240">
              <a:spcAft>
                <a:spcPts val="600"/>
              </a:spcAft>
              <a:buClr>
                <a:srgbClr val="000000"/>
              </a:buClr>
              <a:buSzPts val="1400"/>
            </a:pPr>
            <a:r>
              <a:rPr lang="en-US" sz="1360" kern="1200" dirty="0">
                <a:solidFill>
                  <a:srgbClr val="000000"/>
                </a:solidFill>
                <a:latin typeface="+mj-lt"/>
                <a:ea typeface="+mn-ea"/>
                <a:cs typeface="+mn-cs"/>
                <a:sym typeface="Georgia"/>
              </a:rPr>
              <a:t>Residential Units: 23</a:t>
            </a:r>
          </a:p>
          <a:p>
            <a:pPr defTabSz="777240">
              <a:spcAft>
                <a:spcPts val="600"/>
              </a:spcAft>
              <a:buClr>
                <a:srgbClr val="000000"/>
              </a:buClr>
              <a:buSzPts val="1400"/>
            </a:pPr>
            <a:r>
              <a:rPr lang="en-US" sz="1360" kern="1200" dirty="0">
                <a:solidFill>
                  <a:srgbClr val="000000"/>
                </a:solidFill>
                <a:latin typeface="+mj-lt"/>
                <a:ea typeface="+mn-ea"/>
                <a:cs typeface="+mn-cs"/>
                <a:sym typeface="Georgia"/>
              </a:rPr>
              <a:t>Parcel Acreage: .977 total</a:t>
            </a:r>
          </a:p>
          <a:p>
            <a:pPr defTabSz="777240">
              <a:spcAft>
                <a:spcPts val="600"/>
              </a:spcAft>
              <a:buClr>
                <a:srgbClr val="000000"/>
              </a:buClr>
              <a:buSzPts val="1400"/>
            </a:pPr>
            <a:r>
              <a:rPr lang="en-US" sz="1360" kern="1200" dirty="0">
                <a:solidFill>
                  <a:srgbClr val="000000"/>
                </a:solidFill>
                <a:latin typeface="+mj-lt"/>
                <a:ea typeface="+mn-ea"/>
                <a:cs typeface="+mn-cs"/>
                <a:sym typeface="Georgia"/>
              </a:rPr>
              <a:t>Parcel Density: 23 units/acre</a:t>
            </a:r>
          </a:p>
          <a:p>
            <a:pPr marL="0" marR="0" lvl="0" indent="0" algn="l" rtl="0">
              <a:lnSpc>
                <a:spcPct val="100000"/>
              </a:lnSpc>
              <a:spcBef>
                <a:spcPts val="0"/>
              </a:spcBef>
              <a:spcAft>
                <a:spcPts val="600"/>
              </a:spcAft>
              <a:buClr>
                <a:srgbClr val="000000"/>
              </a:buClr>
              <a:buSzPts val="1400"/>
              <a:buFont typeface="Arial"/>
              <a:buNone/>
            </a:pPr>
            <a:endParaRPr lang="en-US" sz="1600" b="0" i="0" u="none" strike="noStrike" cap="none" dirty="0">
              <a:solidFill>
                <a:srgbClr val="000000"/>
              </a:solidFill>
              <a:latin typeface="+mj-lt"/>
              <a:ea typeface="Georgia"/>
              <a:cs typeface="Georgia"/>
              <a:sym typeface="Georgia"/>
            </a:endParaRPr>
          </a:p>
        </p:txBody>
      </p:sp>
      <p:pic>
        <p:nvPicPr>
          <p:cNvPr id="7" name="Content Placeholder 6" descr="A truck parked in front of a house&#10;&#10;Description automatically generated">
            <a:extLst>
              <a:ext uri="{FF2B5EF4-FFF2-40B4-BE49-F238E27FC236}">
                <a16:creationId xmlns:a16="http://schemas.microsoft.com/office/drawing/2014/main" id="{83AA02F3-AF0B-E202-DC43-AE2C403EBD48}"/>
              </a:ext>
            </a:extLst>
          </p:cNvPr>
          <p:cNvPicPr>
            <a:picLocks noChangeAspect="1"/>
          </p:cNvPicPr>
          <p:nvPr/>
        </p:nvPicPr>
        <p:blipFill>
          <a:blip r:embed="rId3"/>
          <a:stretch>
            <a:fillRect/>
          </a:stretch>
        </p:blipFill>
        <p:spPr>
          <a:xfrm>
            <a:off x="4774797" y="3268432"/>
            <a:ext cx="2829447" cy="2124451"/>
          </a:xfrm>
          <a:prstGeom prst="rect">
            <a:avLst/>
          </a:prstGeom>
        </p:spPr>
      </p:pic>
      <p:pic>
        <p:nvPicPr>
          <p:cNvPr id="2" name="Picture 1" descr="A yellow house with ladders and trees&#10;&#10;Description automatically generated">
            <a:extLst>
              <a:ext uri="{FF2B5EF4-FFF2-40B4-BE49-F238E27FC236}">
                <a16:creationId xmlns:a16="http://schemas.microsoft.com/office/drawing/2014/main" id="{DC02C911-8E61-71F8-2900-7CDB0775AAF0}"/>
              </a:ext>
            </a:extLst>
          </p:cNvPr>
          <p:cNvPicPr>
            <a:picLocks noChangeAspect="1"/>
          </p:cNvPicPr>
          <p:nvPr/>
        </p:nvPicPr>
        <p:blipFill>
          <a:blip r:embed="rId4"/>
          <a:stretch>
            <a:fillRect/>
          </a:stretch>
        </p:blipFill>
        <p:spPr>
          <a:xfrm>
            <a:off x="7619841" y="3225537"/>
            <a:ext cx="2672158" cy="2167346"/>
          </a:xfrm>
          <a:prstGeom prst="rect">
            <a:avLst/>
          </a:prstGeom>
        </p:spPr>
      </p:pic>
      <p:sp>
        <p:nvSpPr>
          <p:cNvPr id="11" name="TextBox 10">
            <a:extLst>
              <a:ext uri="{FF2B5EF4-FFF2-40B4-BE49-F238E27FC236}">
                <a16:creationId xmlns:a16="http://schemas.microsoft.com/office/drawing/2014/main" id="{C0948B35-820F-82E5-4511-693ADFB4812B}"/>
              </a:ext>
            </a:extLst>
          </p:cNvPr>
          <p:cNvSpPr txBox="1"/>
          <p:nvPr/>
        </p:nvSpPr>
        <p:spPr>
          <a:xfrm>
            <a:off x="7586614" y="1634395"/>
            <a:ext cx="2636997" cy="1212640"/>
          </a:xfrm>
          <a:prstGeom prst="rect">
            <a:avLst/>
          </a:prstGeom>
          <a:noFill/>
        </p:spPr>
        <p:txBody>
          <a:bodyPr wrap="square" rtlCol="0">
            <a:spAutoFit/>
          </a:bodyPr>
          <a:lstStyle/>
          <a:p>
            <a:pPr defTabSz="777240">
              <a:spcAft>
                <a:spcPts val="600"/>
              </a:spcAft>
            </a:pPr>
            <a:r>
              <a:rPr lang="en-US" sz="1445" kern="1200">
                <a:solidFill>
                  <a:schemeClr val="tx1"/>
                </a:solidFill>
                <a:latin typeface="+mn-lt"/>
                <a:ea typeface="+mn-ea"/>
                <a:cs typeface="+mn-cs"/>
              </a:rPr>
              <a:t>78 Pleasant Street </a:t>
            </a:r>
          </a:p>
          <a:p>
            <a:pPr defTabSz="777240">
              <a:spcAft>
                <a:spcPts val="600"/>
              </a:spcAft>
            </a:pPr>
            <a:r>
              <a:rPr lang="en-US" sz="1445" kern="1200">
                <a:solidFill>
                  <a:schemeClr val="tx1"/>
                </a:solidFill>
                <a:latin typeface="+mn-lt"/>
                <a:ea typeface="+mn-ea"/>
                <a:cs typeface="+mn-cs"/>
              </a:rPr>
              <a:t>No. of Units: 10</a:t>
            </a:r>
          </a:p>
          <a:p>
            <a:pPr defTabSz="777240">
              <a:spcAft>
                <a:spcPts val="600"/>
              </a:spcAft>
            </a:pPr>
            <a:r>
              <a:rPr lang="en-US" sz="1445" kern="1200">
                <a:solidFill>
                  <a:schemeClr val="tx1"/>
                </a:solidFill>
                <a:latin typeface="+mn-lt"/>
                <a:ea typeface="+mn-ea"/>
                <a:cs typeface="+mn-cs"/>
              </a:rPr>
              <a:t>Parcel Acreage: .20</a:t>
            </a:r>
          </a:p>
          <a:p>
            <a:pPr defTabSz="777240">
              <a:spcAft>
                <a:spcPts val="600"/>
              </a:spcAft>
            </a:pPr>
            <a:r>
              <a:rPr lang="en-US" sz="1445" kern="1200">
                <a:solidFill>
                  <a:schemeClr val="tx1"/>
                </a:solidFill>
                <a:latin typeface="+mn-lt"/>
                <a:ea typeface="+mn-ea"/>
                <a:cs typeface="+mn-cs"/>
              </a:rPr>
              <a:t>Density: 50 units/acre</a:t>
            </a:r>
            <a:endParaRPr lang="en-US" sz="1700"/>
          </a:p>
        </p:txBody>
      </p:sp>
      <p:pic>
        <p:nvPicPr>
          <p:cNvPr id="4" name="Picture 3" descr="A car parked in front of a house&#10;&#10;Description automatically generated">
            <a:extLst>
              <a:ext uri="{FF2B5EF4-FFF2-40B4-BE49-F238E27FC236}">
                <a16:creationId xmlns:a16="http://schemas.microsoft.com/office/drawing/2014/main" id="{DA52654D-CD9A-94BA-7AA8-A2D85BDD4FA3}"/>
              </a:ext>
            </a:extLst>
          </p:cNvPr>
          <p:cNvPicPr>
            <a:picLocks noChangeAspect="1"/>
          </p:cNvPicPr>
          <p:nvPr/>
        </p:nvPicPr>
        <p:blipFill>
          <a:blip r:embed="rId5"/>
          <a:stretch>
            <a:fillRect/>
          </a:stretch>
        </p:blipFill>
        <p:spPr>
          <a:xfrm>
            <a:off x="4814425" y="3277888"/>
            <a:ext cx="2750190" cy="2062643"/>
          </a:xfrm>
          <a:prstGeom prst="rect">
            <a:avLst/>
          </a:prstGeom>
        </p:spPr>
      </p:pic>
      <p:sp>
        <p:nvSpPr>
          <p:cNvPr id="9" name="TextBox 8">
            <a:extLst>
              <a:ext uri="{FF2B5EF4-FFF2-40B4-BE49-F238E27FC236}">
                <a16:creationId xmlns:a16="http://schemas.microsoft.com/office/drawing/2014/main" id="{769477F9-E913-5E59-11EA-7101B733A637}"/>
              </a:ext>
            </a:extLst>
          </p:cNvPr>
          <p:cNvSpPr txBox="1"/>
          <p:nvPr/>
        </p:nvSpPr>
        <p:spPr>
          <a:xfrm>
            <a:off x="1669002" y="1286934"/>
            <a:ext cx="2631337" cy="1785104"/>
          </a:xfrm>
          <a:prstGeom prst="rect">
            <a:avLst/>
          </a:prstGeom>
          <a:noFill/>
        </p:spPr>
        <p:txBody>
          <a:bodyPr wrap="square">
            <a:spAutoFit/>
          </a:bodyPr>
          <a:lstStyle/>
          <a:p>
            <a:pPr defTabSz="777240">
              <a:spcAft>
                <a:spcPts val="600"/>
              </a:spcAft>
            </a:pPr>
            <a:r>
              <a:rPr lang="en-US" sz="1800" kern="1200" dirty="0">
                <a:solidFill>
                  <a:schemeClr val="tx1"/>
                </a:solidFill>
                <a:latin typeface="+mn-lt"/>
                <a:ea typeface="+mn-ea"/>
                <a:cs typeface="+mn-cs"/>
              </a:rPr>
              <a:t>8 Franklin Street</a:t>
            </a:r>
          </a:p>
          <a:p>
            <a:pPr defTabSz="777240">
              <a:spcAft>
                <a:spcPts val="600"/>
              </a:spcAft>
            </a:pPr>
            <a:r>
              <a:rPr lang="en-US" sz="1800" kern="1200" dirty="0">
                <a:solidFill>
                  <a:schemeClr val="tx1"/>
                </a:solidFill>
                <a:latin typeface="+mn-lt"/>
                <a:ea typeface="+mn-ea"/>
                <a:cs typeface="+mn-cs"/>
              </a:rPr>
              <a:t>No of Units: 20</a:t>
            </a:r>
          </a:p>
          <a:p>
            <a:pPr defTabSz="777240">
              <a:spcAft>
                <a:spcPts val="600"/>
              </a:spcAft>
            </a:pPr>
            <a:r>
              <a:rPr lang="en-US" sz="1800" kern="1200" dirty="0">
                <a:solidFill>
                  <a:schemeClr val="tx1"/>
                </a:solidFill>
                <a:latin typeface="+mn-lt"/>
                <a:ea typeface="+mn-ea"/>
                <a:cs typeface="+mn-cs"/>
              </a:rPr>
              <a:t>Parcel Acreage: 0.477</a:t>
            </a:r>
          </a:p>
          <a:p>
            <a:pPr defTabSz="777240">
              <a:spcAft>
                <a:spcPts val="600"/>
              </a:spcAft>
            </a:pPr>
            <a:r>
              <a:rPr lang="en-US" sz="1800" kern="1200" dirty="0">
                <a:solidFill>
                  <a:schemeClr val="tx1"/>
                </a:solidFill>
                <a:latin typeface="+mn-lt"/>
                <a:ea typeface="+mn-ea"/>
                <a:cs typeface="+mn-cs"/>
              </a:rPr>
              <a:t>Density: 41 units/acre</a:t>
            </a:r>
          </a:p>
          <a:p>
            <a:pPr defTabSz="777240">
              <a:spcAft>
                <a:spcPts val="600"/>
              </a:spcAft>
            </a:pPr>
            <a:r>
              <a:rPr lang="en-US" sz="1800" kern="1200" dirty="0">
                <a:solidFill>
                  <a:schemeClr val="tx1"/>
                </a:solidFill>
                <a:latin typeface="+mn-lt"/>
                <a:ea typeface="+mn-ea"/>
                <a:cs typeface="+mn-cs"/>
              </a:rPr>
              <a:t> </a:t>
            </a:r>
          </a:p>
        </p:txBody>
      </p:sp>
    </p:spTree>
    <p:extLst>
      <p:ext uri="{BB962C8B-B14F-4D97-AF65-F5344CB8AC3E}">
        <p14:creationId xmlns:p14="http://schemas.microsoft.com/office/powerpoint/2010/main" val="156272191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D074649B-1458-5F43-CFAF-970CDCE91BAB}"/>
              </a:ext>
            </a:extLst>
          </p:cNvPr>
          <p:cNvSpPr>
            <a:spLocks/>
          </p:cNvSpPr>
          <p:nvPr/>
        </p:nvSpPr>
        <p:spPr>
          <a:xfrm>
            <a:off x="2066105" y="1286934"/>
            <a:ext cx="2906202" cy="1094635"/>
          </a:xfrm>
          <a:prstGeom prst="rect">
            <a:avLst/>
          </a:prstGeom>
        </p:spPr>
        <p:txBody>
          <a:bodyPr>
            <a:noAutofit/>
          </a:bodyPr>
          <a:lstStyle/>
          <a:p>
            <a:pPr defTabSz="768096">
              <a:spcAft>
                <a:spcPts val="600"/>
              </a:spcAft>
            </a:pPr>
            <a:r>
              <a:rPr lang="en-US" sz="1512" kern="1200">
                <a:solidFill>
                  <a:schemeClr val="tx1"/>
                </a:solidFill>
                <a:latin typeface="+mn-lt"/>
                <a:ea typeface="+mn-ea"/>
                <a:cs typeface="+mn-cs"/>
              </a:rPr>
              <a:t>29 Pleasant Street  </a:t>
            </a:r>
          </a:p>
          <a:p>
            <a:pPr defTabSz="768096">
              <a:spcAft>
                <a:spcPts val="600"/>
              </a:spcAft>
            </a:pPr>
            <a:r>
              <a:rPr lang="en-US" sz="1512" kern="1200">
                <a:solidFill>
                  <a:schemeClr val="tx1"/>
                </a:solidFill>
                <a:latin typeface="+mn-lt"/>
                <a:ea typeface="+mn-ea"/>
                <a:cs typeface="+mn-cs"/>
              </a:rPr>
              <a:t>No. of Units: 9 </a:t>
            </a:r>
          </a:p>
          <a:p>
            <a:pPr defTabSz="768096">
              <a:spcAft>
                <a:spcPts val="600"/>
              </a:spcAft>
            </a:pPr>
            <a:r>
              <a:rPr lang="en-US" sz="1512" kern="1200">
                <a:solidFill>
                  <a:schemeClr val="tx1"/>
                </a:solidFill>
                <a:latin typeface="+mn-lt"/>
                <a:ea typeface="+mn-ea"/>
                <a:cs typeface="+mn-cs"/>
              </a:rPr>
              <a:t>Size of parcel: .08 acres </a:t>
            </a:r>
          </a:p>
          <a:p>
            <a:pPr defTabSz="768096">
              <a:spcAft>
                <a:spcPts val="600"/>
              </a:spcAft>
            </a:pPr>
            <a:r>
              <a:rPr lang="en-US" sz="1512" kern="1200">
                <a:solidFill>
                  <a:schemeClr val="tx1"/>
                </a:solidFill>
                <a:latin typeface="+mn-lt"/>
                <a:ea typeface="+mn-ea"/>
                <a:cs typeface="+mn-cs"/>
              </a:rPr>
              <a:t>Density: 112 units/acre</a:t>
            </a:r>
          </a:p>
          <a:p>
            <a:pPr defTabSz="768096">
              <a:spcAft>
                <a:spcPts val="600"/>
              </a:spcAft>
            </a:pPr>
            <a:r>
              <a:rPr lang="en-US" sz="1512" kern="1200">
                <a:solidFill>
                  <a:schemeClr val="tx1"/>
                </a:solidFill>
                <a:latin typeface="+mn-lt"/>
                <a:ea typeface="+mn-ea"/>
                <a:cs typeface="+mn-cs"/>
              </a:rPr>
              <a:t>1 bedroom units </a:t>
            </a:r>
            <a:endParaRPr lang="en-US" sz="1800"/>
          </a:p>
        </p:txBody>
      </p:sp>
      <p:pic>
        <p:nvPicPr>
          <p:cNvPr id="7" name="Content Placeholder 6">
            <a:extLst>
              <a:ext uri="{FF2B5EF4-FFF2-40B4-BE49-F238E27FC236}">
                <a16:creationId xmlns:a16="http://schemas.microsoft.com/office/drawing/2014/main" id="{327D52B7-A270-80CB-B71F-4FBC60CFFC58}"/>
              </a:ext>
            </a:extLst>
          </p:cNvPr>
          <p:cNvPicPr>
            <a:picLocks noChangeAspect="1"/>
          </p:cNvPicPr>
          <p:nvPr/>
        </p:nvPicPr>
        <p:blipFill>
          <a:blip r:embed="rId2"/>
          <a:stretch>
            <a:fillRect/>
          </a:stretch>
        </p:blipFill>
        <p:spPr>
          <a:xfrm>
            <a:off x="1803962" y="3157314"/>
            <a:ext cx="3172301" cy="2235569"/>
          </a:xfrm>
          <a:prstGeom prst="rect">
            <a:avLst/>
          </a:prstGeom>
        </p:spPr>
      </p:pic>
      <p:sp>
        <p:nvSpPr>
          <p:cNvPr id="5" name="Text Placeholder 4">
            <a:extLst>
              <a:ext uri="{FF2B5EF4-FFF2-40B4-BE49-F238E27FC236}">
                <a16:creationId xmlns:a16="http://schemas.microsoft.com/office/drawing/2014/main" id="{C8A8257A-EDCB-0F2E-6C5F-2047EC29FCDC}"/>
              </a:ext>
            </a:extLst>
          </p:cNvPr>
          <p:cNvSpPr>
            <a:spLocks/>
          </p:cNvSpPr>
          <p:nvPr/>
        </p:nvSpPr>
        <p:spPr>
          <a:xfrm>
            <a:off x="5118001" y="1355405"/>
            <a:ext cx="2764464" cy="1296696"/>
          </a:xfrm>
          <a:prstGeom prst="rect">
            <a:avLst/>
          </a:prstGeom>
        </p:spPr>
        <p:txBody>
          <a:bodyPr>
            <a:noAutofit/>
          </a:bodyPr>
          <a:lstStyle/>
          <a:p>
            <a:pPr defTabSz="768096">
              <a:spcAft>
                <a:spcPts val="600"/>
              </a:spcAft>
            </a:pPr>
            <a:endParaRPr lang="en-US" sz="1512" kern="1200">
              <a:solidFill>
                <a:schemeClr val="tx1"/>
              </a:solidFill>
              <a:latin typeface="+mn-lt"/>
              <a:ea typeface="+mn-ea"/>
              <a:cs typeface="+mn-cs"/>
            </a:endParaRPr>
          </a:p>
          <a:p>
            <a:pPr defTabSz="768096">
              <a:spcAft>
                <a:spcPts val="600"/>
              </a:spcAft>
            </a:pPr>
            <a:endParaRPr lang="en-US" sz="1512" kern="1200">
              <a:solidFill>
                <a:schemeClr val="tx1"/>
              </a:solidFill>
              <a:latin typeface="+mn-lt"/>
              <a:ea typeface="+mn-ea"/>
              <a:cs typeface="+mn-cs"/>
            </a:endParaRPr>
          </a:p>
          <a:p>
            <a:pPr defTabSz="768096">
              <a:spcAft>
                <a:spcPts val="600"/>
              </a:spcAft>
            </a:pPr>
            <a:endParaRPr lang="en-US" sz="1512" kern="1200">
              <a:solidFill>
                <a:schemeClr val="tx1"/>
              </a:solidFill>
              <a:latin typeface="+mn-lt"/>
              <a:ea typeface="+mn-ea"/>
              <a:cs typeface="+mn-cs"/>
            </a:endParaRPr>
          </a:p>
          <a:p>
            <a:pPr defTabSz="768096">
              <a:spcAft>
                <a:spcPts val="600"/>
              </a:spcAft>
            </a:pPr>
            <a:endParaRPr lang="en-US" sz="1512" kern="1200">
              <a:solidFill>
                <a:schemeClr val="tx1"/>
              </a:solidFill>
              <a:latin typeface="+mn-lt"/>
              <a:ea typeface="+mn-ea"/>
              <a:cs typeface="+mn-cs"/>
            </a:endParaRPr>
          </a:p>
          <a:p>
            <a:pPr defTabSz="768096">
              <a:spcAft>
                <a:spcPts val="600"/>
              </a:spcAft>
            </a:pPr>
            <a:endParaRPr lang="en-US" sz="1512" kern="1200">
              <a:solidFill>
                <a:schemeClr val="tx1"/>
              </a:solidFill>
              <a:latin typeface="+mn-lt"/>
              <a:ea typeface="+mn-ea"/>
              <a:cs typeface="+mn-cs"/>
            </a:endParaRPr>
          </a:p>
          <a:p>
            <a:pPr defTabSz="768096">
              <a:spcAft>
                <a:spcPts val="600"/>
              </a:spcAft>
            </a:pPr>
            <a:endParaRPr lang="en-US" sz="1512" kern="1200">
              <a:solidFill>
                <a:schemeClr val="tx1"/>
              </a:solidFill>
              <a:latin typeface="+mn-lt"/>
              <a:ea typeface="+mn-ea"/>
              <a:cs typeface="+mn-cs"/>
            </a:endParaRPr>
          </a:p>
          <a:p>
            <a:pPr defTabSz="768096">
              <a:spcAft>
                <a:spcPts val="600"/>
              </a:spcAft>
            </a:pPr>
            <a:r>
              <a:rPr lang="en-US" sz="1512" kern="1200">
                <a:solidFill>
                  <a:schemeClr val="tx1"/>
                </a:solidFill>
                <a:latin typeface="+mn-lt"/>
                <a:ea typeface="+mn-ea"/>
                <a:cs typeface="+mn-cs"/>
              </a:rPr>
              <a:t>52 Washington Street</a:t>
            </a:r>
          </a:p>
          <a:p>
            <a:pPr defTabSz="768096">
              <a:spcAft>
                <a:spcPts val="600"/>
              </a:spcAft>
            </a:pPr>
            <a:r>
              <a:rPr lang="en-US" sz="1512" kern="1200">
                <a:solidFill>
                  <a:schemeClr val="tx1"/>
                </a:solidFill>
                <a:latin typeface="+mn-lt"/>
                <a:ea typeface="+mn-ea"/>
                <a:cs typeface="+mn-cs"/>
              </a:rPr>
              <a:t>No. of Units: 9 </a:t>
            </a:r>
          </a:p>
          <a:p>
            <a:pPr defTabSz="768096">
              <a:spcAft>
                <a:spcPts val="600"/>
              </a:spcAft>
            </a:pPr>
            <a:r>
              <a:rPr lang="en-US" sz="1512" kern="1200">
                <a:solidFill>
                  <a:schemeClr val="tx1"/>
                </a:solidFill>
                <a:latin typeface="+mn-lt"/>
                <a:ea typeface="+mn-ea"/>
                <a:cs typeface="+mn-cs"/>
              </a:rPr>
              <a:t>Size of parcel: .09 acres </a:t>
            </a:r>
          </a:p>
          <a:p>
            <a:pPr defTabSz="768096">
              <a:spcAft>
                <a:spcPts val="600"/>
              </a:spcAft>
            </a:pPr>
            <a:r>
              <a:rPr lang="en-US" sz="1512" kern="1200">
                <a:solidFill>
                  <a:schemeClr val="tx1"/>
                </a:solidFill>
                <a:latin typeface="+mn-lt"/>
                <a:ea typeface="+mn-ea"/>
                <a:cs typeface="+mn-cs"/>
              </a:rPr>
              <a:t>Density 100 units/acre</a:t>
            </a:r>
          </a:p>
          <a:p>
            <a:pPr defTabSz="768096">
              <a:spcAft>
                <a:spcPts val="600"/>
              </a:spcAft>
            </a:pPr>
            <a:r>
              <a:rPr lang="en-US" sz="1512" kern="1200">
                <a:solidFill>
                  <a:schemeClr val="tx1"/>
                </a:solidFill>
                <a:latin typeface="+mn-lt"/>
                <a:ea typeface="+mn-ea"/>
                <a:cs typeface="+mn-cs"/>
              </a:rPr>
              <a:t>1- &amp; 2-bedroom units</a:t>
            </a:r>
            <a:endParaRPr lang="en-US"/>
          </a:p>
        </p:txBody>
      </p:sp>
      <p:pic>
        <p:nvPicPr>
          <p:cNvPr id="9" name="Content Placeholder 8">
            <a:extLst>
              <a:ext uri="{FF2B5EF4-FFF2-40B4-BE49-F238E27FC236}">
                <a16:creationId xmlns:a16="http://schemas.microsoft.com/office/drawing/2014/main" id="{ED1746C2-7580-488A-EE47-D4E71FE94799}"/>
              </a:ext>
            </a:extLst>
          </p:cNvPr>
          <p:cNvPicPr>
            <a:picLocks noChangeAspect="1"/>
          </p:cNvPicPr>
          <p:nvPr/>
        </p:nvPicPr>
        <p:blipFill>
          <a:blip r:embed="rId3"/>
          <a:stretch>
            <a:fillRect/>
          </a:stretch>
        </p:blipFill>
        <p:spPr>
          <a:xfrm>
            <a:off x="7882156" y="3210265"/>
            <a:ext cx="2505883" cy="2182618"/>
          </a:xfrm>
          <a:prstGeom prst="rect">
            <a:avLst/>
          </a:prstGeom>
        </p:spPr>
      </p:pic>
      <p:pic>
        <p:nvPicPr>
          <p:cNvPr id="6" name="Picture 5">
            <a:extLst>
              <a:ext uri="{FF2B5EF4-FFF2-40B4-BE49-F238E27FC236}">
                <a16:creationId xmlns:a16="http://schemas.microsoft.com/office/drawing/2014/main" id="{76940292-6A1C-4DF4-E2DF-02B70C48F690}"/>
              </a:ext>
            </a:extLst>
          </p:cNvPr>
          <p:cNvPicPr>
            <a:picLocks noChangeAspect="1"/>
          </p:cNvPicPr>
          <p:nvPr/>
        </p:nvPicPr>
        <p:blipFill>
          <a:blip r:embed="rId4"/>
          <a:stretch>
            <a:fillRect/>
          </a:stretch>
        </p:blipFill>
        <p:spPr>
          <a:xfrm>
            <a:off x="4976263" y="3210265"/>
            <a:ext cx="2906202" cy="2182618"/>
          </a:xfrm>
          <a:prstGeom prst="rect">
            <a:avLst/>
          </a:prstGeom>
        </p:spPr>
      </p:pic>
      <p:sp>
        <p:nvSpPr>
          <p:cNvPr id="10" name="TextBox 9">
            <a:extLst>
              <a:ext uri="{FF2B5EF4-FFF2-40B4-BE49-F238E27FC236}">
                <a16:creationId xmlns:a16="http://schemas.microsoft.com/office/drawing/2014/main" id="{AC15D023-E780-9880-B7DA-A0E71E9A1F44}"/>
              </a:ext>
            </a:extLst>
          </p:cNvPr>
          <p:cNvSpPr txBox="1"/>
          <p:nvPr/>
        </p:nvSpPr>
        <p:spPr>
          <a:xfrm>
            <a:off x="7975454" y="1286934"/>
            <a:ext cx="2412585" cy="1253933"/>
          </a:xfrm>
          <a:prstGeom prst="rect">
            <a:avLst/>
          </a:prstGeom>
          <a:noFill/>
        </p:spPr>
        <p:txBody>
          <a:bodyPr wrap="square" rtlCol="0">
            <a:spAutoFit/>
          </a:bodyPr>
          <a:lstStyle/>
          <a:p>
            <a:pPr defTabSz="768096">
              <a:spcAft>
                <a:spcPts val="600"/>
              </a:spcAft>
            </a:pPr>
            <a:r>
              <a:rPr lang="en-US" sz="1512" kern="1200">
                <a:solidFill>
                  <a:schemeClr val="tx1"/>
                </a:solidFill>
                <a:latin typeface="+mn-lt"/>
                <a:ea typeface="+mn-ea"/>
                <a:cs typeface="+mn-cs"/>
              </a:rPr>
              <a:t>18 /20 Darling Street</a:t>
            </a:r>
          </a:p>
          <a:p>
            <a:pPr defTabSz="768096">
              <a:spcAft>
                <a:spcPts val="600"/>
              </a:spcAft>
            </a:pPr>
            <a:r>
              <a:rPr lang="en-US" sz="1512" kern="1200">
                <a:solidFill>
                  <a:schemeClr val="tx1"/>
                </a:solidFill>
                <a:latin typeface="+mn-lt"/>
                <a:ea typeface="+mn-ea"/>
                <a:cs typeface="+mn-cs"/>
              </a:rPr>
              <a:t>No. of Units: 5</a:t>
            </a:r>
          </a:p>
          <a:p>
            <a:pPr defTabSz="768096">
              <a:spcAft>
                <a:spcPts val="600"/>
              </a:spcAft>
            </a:pPr>
            <a:r>
              <a:rPr lang="en-US" sz="1512" kern="1200">
                <a:solidFill>
                  <a:schemeClr val="tx1"/>
                </a:solidFill>
                <a:latin typeface="+mn-lt"/>
                <a:ea typeface="+mn-ea"/>
                <a:cs typeface="+mn-cs"/>
              </a:rPr>
              <a:t> Size of Parcel .208 acres </a:t>
            </a:r>
          </a:p>
          <a:p>
            <a:pPr defTabSz="768096">
              <a:spcAft>
                <a:spcPts val="600"/>
              </a:spcAft>
            </a:pPr>
            <a:r>
              <a:rPr lang="en-US" sz="1512" kern="1200">
                <a:solidFill>
                  <a:schemeClr val="tx1"/>
                </a:solidFill>
                <a:latin typeface="+mn-lt"/>
                <a:ea typeface="+mn-ea"/>
                <a:cs typeface="+mn-cs"/>
              </a:rPr>
              <a:t>Density: 24 units/acre </a:t>
            </a:r>
            <a:endParaRPr lang="en-US"/>
          </a:p>
        </p:txBody>
      </p:sp>
    </p:spTree>
    <p:extLst>
      <p:ext uri="{BB962C8B-B14F-4D97-AF65-F5344CB8AC3E}">
        <p14:creationId xmlns:p14="http://schemas.microsoft.com/office/powerpoint/2010/main" val="411740842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A3DC6E4F-74AB-761A-C795-A0966B20D07D}"/>
              </a:ext>
            </a:extLst>
          </p:cNvPr>
          <p:cNvSpPr>
            <a:spLocks/>
          </p:cNvSpPr>
          <p:nvPr/>
        </p:nvSpPr>
        <p:spPr>
          <a:xfrm>
            <a:off x="2120698" y="1286934"/>
            <a:ext cx="3811675" cy="1064122"/>
          </a:xfrm>
          <a:prstGeom prst="rect">
            <a:avLst/>
          </a:prstGeom>
        </p:spPr>
        <p:txBody>
          <a:bodyPr>
            <a:normAutofit lnSpcReduction="10000"/>
          </a:bodyPr>
          <a:lstStyle/>
          <a:p>
            <a:pPr defTabSz="777240">
              <a:lnSpc>
                <a:spcPct val="90000"/>
              </a:lnSpc>
              <a:spcAft>
                <a:spcPts val="600"/>
              </a:spcAft>
            </a:pPr>
            <a:r>
              <a:rPr lang="en-US" sz="1500" kern="1200">
                <a:solidFill>
                  <a:schemeClr val="tx1"/>
                </a:solidFill>
                <a:latin typeface="+mn-lt"/>
                <a:ea typeface="+mn-ea"/>
                <a:cs typeface="+mn-cs"/>
              </a:rPr>
              <a:t>28 Darling Street</a:t>
            </a:r>
          </a:p>
          <a:p>
            <a:pPr defTabSz="777240">
              <a:lnSpc>
                <a:spcPct val="90000"/>
              </a:lnSpc>
              <a:spcAft>
                <a:spcPts val="600"/>
              </a:spcAft>
            </a:pPr>
            <a:r>
              <a:rPr lang="en-US" sz="1500" kern="1200">
                <a:solidFill>
                  <a:schemeClr val="tx1"/>
                </a:solidFill>
                <a:latin typeface="+mn-lt"/>
                <a:ea typeface="+mn-ea"/>
                <a:cs typeface="+mn-cs"/>
              </a:rPr>
              <a:t>No. of Units: 5 </a:t>
            </a:r>
          </a:p>
          <a:p>
            <a:pPr defTabSz="777240">
              <a:lnSpc>
                <a:spcPct val="90000"/>
              </a:lnSpc>
              <a:spcAft>
                <a:spcPts val="600"/>
              </a:spcAft>
            </a:pPr>
            <a:r>
              <a:rPr lang="en-US" sz="1500" kern="1200">
                <a:solidFill>
                  <a:schemeClr val="tx1"/>
                </a:solidFill>
                <a:latin typeface="+mn-lt"/>
                <a:ea typeface="+mn-ea"/>
                <a:cs typeface="+mn-cs"/>
              </a:rPr>
              <a:t>Parcel Size: .09 acre</a:t>
            </a:r>
          </a:p>
          <a:p>
            <a:pPr defTabSz="777240">
              <a:lnSpc>
                <a:spcPct val="90000"/>
              </a:lnSpc>
              <a:spcAft>
                <a:spcPts val="600"/>
              </a:spcAft>
            </a:pPr>
            <a:r>
              <a:rPr lang="en-US" sz="1500" kern="1200">
                <a:solidFill>
                  <a:schemeClr val="tx1"/>
                </a:solidFill>
                <a:latin typeface="+mn-lt"/>
                <a:ea typeface="+mn-ea"/>
                <a:cs typeface="+mn-cs"/>
              </a:rPr>
              <a:t>55 units per acre  </a:t>
            </a:r>
            <a:endParaRPr lang="en-US" sz="1500"/>
          </a:p>
        </p:txBody>
      </p:sp>
      <p:pic>
        <p:nvPicPr>
          <p:cNvPr id="7" name="Content Placeholder 6">
            <a:extLst>
              <a:ext uri="{FF2B5EF4-FFF2-40B4-BE49-F238E27FC236}">
                <a16:creationId xmlns:a16="http://schemas.microsoft.com/office/drawing/2014/main" id="{97980FAF-3D0F-E809-5A6F-FB1288BF91FE}"/>
              </a:ext>
            </a:extLst>
          </p:cNvPr>
          <p:cNvPicPr>
            <a:picLocks noChangeAspect="1"/>
          </p:cNvPicPr>
          <p:nvPr/>
        </p:nvPicPr>
        <p:blipFill>
          <a:blip r:embed="rId2"/>
          <a:stretch>
            <a:fillRect/>
          </a:stretch>
        </p:blipFill>
        <p:spPr>
          <a:xfrm>
            <a:off x="2120860" y="2534025"/>
            <a:ext cx="3811135" cy="2858351"/>
          </a:xfrm>
          <a:prstGeom prst="rect">
            <a:avLst/>
          </a:prstGeom>
        </p:spPr>
      </p:pic>
      <p:sp>
        <p:nvSpPr>
          <p:cNvPr id="5" name="Text Placeholder 4">
            <a:extLst>
              <a:ext uri="{FF2B5EF4-FFF2-40B4-BE49-F238E27FC236}">
                <a16:creationId xmlns:a16="http://schemas.microsoft.com/office/drawing/2014/main" id="{563129A3-F2AA-3791-B0A1-414F3BD0107E}"/>
              </a:ext>
            </a:extLst>
          </p:cNvPr>
          <p:cNvSpPr>
            <a:spLocks/>
          </p:cNvSpPr>
          <p:nvPr/>
        </p:nvSpPr>
        <p:spPr>
          <a:xfrm>
            <a:off x="6259088" y="1350436"/>
            <a:ext cx="3811675" cy="1000620"/>
          </a:xfrm>
          <a:prstGeom prst="rect">
            <a:avLst/>
          </a:prstGeom>
        </p:spPr>
        <p:txBody>
          <a:bodyPr>
            <a:normAutofit fontScale="92500" lnSpcReduction="10000"/>
          </a:bodyPr>
          <a:lstStyle/>
          <a:p>
            <a:pPr defTabSz="777240">
              <a:lnSpc>
                <a:spcPct val="90000"/>
              </a:lnSpc>
              <a:spcAft>
                <a:spcPts val="600"/>
              </a:spcAft>
            </a:pPr>
            <a:r>
              <a:rPr lang="en-US" sz="1400" kern="1200">
                <a:solidFill>
                  <a:schemeClr val="tx1"/>
                </a:solidFill>
                <a:latin typeface="+mn-lt"/>
                <a:ea typeface="+mn-ea"/>
                <a:cs typeface="+mn-cs"/>
              </a:rPr>
              <a:t>59 Gregory Street</a:t>
            </a:r>
          </a:p>
          <a:p>
            <a:pPr defTabSz="777240">
              <a:lnSpc>
                <a:spcPct val="90000"/>
              </a:lnSpc>
              <a:spcAft>
                <a:spcPts val="600"/>
              </a:spcAft>
            </a:pPr>
            <a:r>
              <a:rPr lang="en-US" sz="1400" kern="1200">
                <a:solidFill>
                  <a:schemeClr val="tx1"/>
                </a:solidFill>
                <a:latin typeface="+mn-lt"/>
                <a:ea typeface="+mn-ea"/>
                <a:cs typeface="+mn-cs"/>
              </a:rPr>
              <a:t>No of Units 4 </a:t>
            </a:r>
          </a:p>
          <a:p>
            <a:pPr defTabSz="777240">
              <a:lnSpc>
                <a:spcPct val="90000"/>
              </a:lnSpc>
              <a:spcAft>
                <a:spcPts val="600"/>
              </a:spcAft>
            </a:pPr>
            <a:r>
              <a:rPr lang="en-US" sz="1400" kern="1200">
                <a:solidFill>
                  <a:schemeClr val="tx1"/>
                </a:solidFill>
                <a:latin typeface="+mn-lt"/>
                <a:ea typeface="+mn-ea"/>
                <a:cs typeface="+mn-cs"/>
              </a:rPr>
              <a:t>Parcel Size:  .188 </a:t>
            </a:r>
          </a:p>
          <a:p>
            <a:pPr defTabSz="777240">
              <a:lnSpc>
                <a:spcPct val="90000"/>
              </a:lnSpc>
              <a:spcAft>
                <a:spcPts val="600"/>
              </a:spcAft>
            </a:pPr>
            <a:r>
              <a:rPr lang="en-US" sz="1400" kern="1200">
                <a:solidFill>
                  <a:schemeClr val="tx1"/>
                </a:solidFill>
                <a:latin typeface="+mn-lt"/>
                <a:ea typeface="+mn-ea"/>
                <a:cs typeface="+mn-cs"/>
              </a:rPr>
              <a:t>21 units per acre </a:t>
            </a:r>
            <a:endParaRPr lang="en-US" sz="1400"/>
          </a:p>
        </p:txBody>
      </p:sp>
      <p:pic>
        <p:nvPicPr>
          <p:cNvPr id="8" name="Content Placeholder 7">
            <a:extLst>
              <a:ext uri="{FF2B5EF4-FFF2-40B4-BE49-F238E27FC236}">
                <a16:creationId xmlns:a16="http://schemas.microsoft.com/office/drawing/2014/main" id="{2655D144-4301-EE37-301F-941B01139C4C}"/>
              </a:ext>
            </a:extLst>
          </p:cNvPr>
          <p:cNvPicPr>
            <a:picLocks noChangeAspect="1"/>
          </p:cNvPicPr>
          <p:nvPr/>
        </p:nvPicPr>
        <p:blipFill>
          <a:blip r:embed="rId3"/>
          <a:stretch>
            <a:fillRect/>
          </a:stretch>
        </p:blipFill>
        <p:spPr>
          <a:xfrm>
            <a:off x="6258818" y="2533519"/>
            <a:ext cx="3812485" cy="2859364"/>
          </a:xfrm>
          <a:prstGeom prst="rect">
            <a:avLst/>
          </a:prstGeom>
        </p:spPr>
      </p:pic>
    </p:spTree>
    <p:extLst>
      <p:ext uri="{BB962C8B-B14F-4D97-AF65-F5344CB8AC3E}">
        <p14:creationId xmlns:p14="http://schemas.microsoft.com/office/powerpoint/2010/main" val="37566379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Rectangle 3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3" name="Text Placeholder 12">
            <a:extLst>
              <a:ext uri="{FF2B5EF4-FFF2-40B4-BE49-F238E27FC236}">
                <a16:creationId xmlns:a16="http://schemas.microsoft.com/office/drawing/2014/main" id="{3FAF0FC0-68A7-CB68-9FB6-C02C118DF85D}"/>
              </a:ext>
            </a:extLst>
          </p:cNvPr>
          <p:cNvSpPr>
            <a:spLocks/>
          </p:cNvSpPr>
          <p:nvPr/>
        </p:nvSpPr>
        <p:spPr>
          <a:xfrm>
            <a:off x="2992820" y="1582263"/>
            <a:ext cx="2436430" cy="1094261"/>
          </a:xfrm>
          <a:prstGeom prst="rect">
            <a:avLst/>
          </a:prstGeom>
        </p:spPr>
        <p:txBody>
          <a:bodyPr>
            <a:noAutofit/>
          </a:bodyPr>
          <a:lstStyle/>
          <a:p>
            <a:pPr defTabSz="740664">
              <a:spcAft>
                <a:spcPts val="600"/>
              </a:spcAft>
            </a:pPr>
            <a:r>
              <a:rPr lang="en-US" kern="1200">
                <a:solidFill>
                  <a:schemeClr val="tx1"/>
                </a:solidFill>
                <a:latin typeface="+mn-lt"/>
                <a:ea typeface="+mn-ea"/>
                <a:cs typeface="+mn-cs"/>
              </a:rPr>
              <a:t>Reserve at Olivers Pond </a:t>
            </a:r>
          </a:p>
          <a:p>
            <a:pPr defTabSz="740664">
              <a:spcAft>
                <a:spcPts val="600"/>
              </a:spcAft>
            </a:pPr>
            <a:r>
              <a:rPr lang="en-US" kern="1200">
                <a:solidFill>
                  <a:schemeClr val="tx1"/>
                </a:solidFill>
                <a:latin typeface="+mn-lt"/>
                <a:ea typeface="+mn-ea"/>
                <a:cs typeface="+mn-cs"/>
              </a:rPr>
              <a:t>No of Units: 20  </a:t>
            </a:r>
          </a:p>
          <a:p>
            <a:pPr defTabSz="740664">
              <a:spcAft>
                <a:spcPts val="600"/>
              </a:spcAft>
            </a:pPr>
            <a:r>
              <a:rPr lang="en-US" kern="1200">
                <a:solidFill>
                  <a:schemeClr val="tx1"/>
                </a:solidFill>
                <a:latin typeface="+mn-lt"/>
                <a:ea typeface="+mn-ea"/>
                <a:cs typeface="+mn-cs"/>
              </a:rPr>
              <a:t>Density:13 units per acre </a:t>
            </a:r>
          </a:p>
          <a:p>
            <a:pPr>
              <a:spcAft>
                <a:spcPts val="600"/>
              </a:spcAft>
            </a:pPr>
            <a:endParaRPr lang="en-US"/>
          </a:p>
        </p:txBody>
      </p:sp>
      <p:pic>
        <p:nvPicPr>
          <p:cNvPr id="2" name="Content Placeholder 1">
            <a:extLst>
              <a:ext uri="{FF2B5EF4-FFF2-40B4-BE49-F238E27FC236}">
                <a16:creationId xmlns:a16="http://schemas.microsoft.com/office/drawing/2014/main" id="{3865D57D-9098-6C1A-38E6-247B627371DF}"/>
              </a:ext>
            </a:extLst>
          </p:cNvPr>
          <p:cNvPicPr>
            <a:picLocks noChangeAspect="1"/>
          </p:cNvPicPr>
          <p:nvPr/>
        </p:nvPicPr>
        <p:blipFill>
          <a:blip r:embed="rId2"/>
          <a:stretch>
            <a:fillRect/>
          </a:stretch>
        </p:blipFill>
        <p:spPr>
          <a:xfrm>
            <a:off x="5629261" y="3172078"/>
            <a:ext cx="3343590" cy="2220805"/>
          </a:xfrm>
          <a:prstGeom prst="rect">
            <a:avLst/>
          </a:prstGeom>
        </p:spPr>
      </p:pic>
      <p:sp>
        <p:nvSpPr>
          <p:cNvPr id="19" name="Text Placeholder 14">
            <a:extLst>
              <a:ext uri="{FF2B5EF4-FFF2-40B4-BE49-F238E27FC236}">
                <a16:creationId xmlns:a16="http://schemas.microsoft.com/office/drawing/2014/main" id="{64FEF2D9-3F33-6371-7364-5997ACA1BC00}"/>
              </a:ext>
            </a:extLst>
          </p:cNvPr>
          <p:cNvSpPr>
            <a:spLocks/>
          </p:cNvSpPr>
          <p:nvPr/>
        </p:nvSpPr>
        <p:spPr>
          <a:xfrm>
            <a:off x="5987684" y="1582265"/>
            <a:ext cx="3230404" cy="1265948"/>
          </a:xfrm>
          <a:prstGeom prst="rect">
            <a:avLst/>
          </a:prstGeom>
        </p:spPr>
        <p:txBody>
          <a:bodyPr>
            <a:normAutofit fontScale="92500" lnSpcReduction="10000"/>
          </a:bodyPr>
          <a:lstStyle/>
          <a:p>
            <a:pPr defTabSz="740664">
              <a:lnSpc>
                <a:spcPct val="90000"/>
              </a:lnSpc>
              <a:spcAft>
                <a:spcPts val="600"/>
              </a:spcAft>
            </a:pPr>
            <a:r>
              <a:rPr lang="en-US" kern="1200" dirty="0">
                <a:solidFill>
                  <a:schemeClr val="tx1"/>
                </a:solidFill>
                <a:latin typeface="+mn-lt"/>
                <a:ea typeface="+mn-ea"/>
                <a:cs typeface="+mn-cs"/>
              </a:rPr>
              <a:t>Marblehead Highlands</a:t>
            </a:r>
          </a:p>
          <a:p>
            <a:pPr defTabSz="740664">
              <a:lnSpc>
                <a:spcPct val="90000"/>
              </a:lnSpc>
              <a:spcAft>
                <a:spcPts val="600"/>
              </a:spcAft>
            </a:pPr>
            <a:r>
              <a:rPr lang="en-US" kern="1200" dirty="0">
                <a:solidFill>
                  <a:schemeClr val="tx1"/>
                </a:solidFill>
                <a:latin typeface="+mn-lt"/>
                <a:ea typeface="+mn-ea"/>
                <a:cs typeface="+mn-cs"/>
              </a:rPr>
              <a:t>No. of Units: 88</a:t>
            </a:r>
          </a:p>
          <a:p>
            <a:pPr defTabSz="740664">
              <a:lnSpc>
                <a:spcPct val="90000"/>
              </a:lnSpc>
              <a:spcAft>
                <a:spcPts val="600"/>
              </a:spcAft>
            </a:pPr>
            <a:r>
              <a:rPr lang="en-US" kern="1200" dirty="0">
                <a:solidFill>
                  <a:schemeClr val="tx1"/>
                </a:solidFill>
                <a:latin typeface="+mn-lt"/>
                <a:ea typeface="+mn-ea"/>
                <a:cs typeface="+mn-cs"/>
              </a:rPr>
              <a:t>Parcel size: 4.4 acres</a:t>
            </a:r>
          </a:p>
          <a:p>
            <a:pPr defTabSz="740664">
              <a:lnSpc>
                <a:spcPct val="90000"/>
              </a:lnSpc>
              <a:spcAft>
                <a:spcPts val="600"/>
              </a:spcAft>
            </a:pPr>
            <a:r>
              <a:rPr lang="en-US" kern="1200" dirty="0">
                <a:solidFill>
                  <a:schemeClr val="tx1"/>
                </a:solidFill>
                <a:latin typeface="+mn-lt"/>
                <a:ea typeface="+mn-ea"/>
                <a:cs typeface="+mn-cs"/>
              </a:rPr>
              <a:t>Density: 20 units per acre</a:t>
            </a:r>
          </a:p>
          <a:p>
            <a:pPr>
              <a:lnSpc>
                <a:spcPct val="90000"/>
              </a:lnSpc>
              <a:spcAft>
                <a:spcPts val="600"/>
              </a:spcAft>
            </a:pPr>
            <a:endParaRPr lang="en-US" dirty="0"/>
          </a:p>
        </p:txBody>
      </p:sp>
      <p:pic>
        <p:nvPicPr>
          <p:cNvPr id="25" name="Content Placeholder 24">
            <a:extLst>
              <a:ext uri="{FF2B5EF4-FFF2-40B4-BE49-F238E27FC236}">
                <a16:creationId xmlns:a16="http://schemas.microsoft.com/office/drawing/2014/main" id="{9FBFC731-685F-1A34-26A5-0FC89910862B}"/>
              </a:ext>
            </a:extLst>
          </p:cNvPr>
          <p:cNvPicPr>
            <a:picLocks noChangeAspect="1"/>
          </p:cNvPicPr>
          <p:nvPr/>
        </p:nvPicPr>
        <p:blipFill>
          <a:blip r:embed="rId3"/>
          <a:stretch>
            <a:fillRect/>
          </a:stretch>
        </p:blipFill>
        <p:spPr>
          <a:xfrm>
            <a:off x="2973913" y="3172078"/>
            <a:ext cx="2994864" cy="2220804"/>
          </a:xfrm>
          <a:prstGeom prst="rect">
            <a:avLst/>
          </a:prstGeom>
        </p:spPr>
      </p:pic>
    </p:spTree>
    <p:extLst>
      <p:ext uri="{BB962C8B-B14F-4D97-AF65-F5344CB8AC3E}">
        <p14:creationId xmlns:p14="http://schemas.microsoft.com/office/powerpoint/2010/main" val="391131790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569C-3CD3-9AD6-D233-F994B8B44363}"/>
              </a:ext>
            </a:extLst>
          </p:cNvPr>
          <p:cNvSpPr>
            <a:spLocks noGrp="1"/>
          </p:cNvSpPr>
          <p:nvPr>
            <p:ph type="title"/>
          </p:nvPr>
        </p:nvSpPr>
        <p:spPr/>
        <p:txBody>
          <a:bodyPr/>
          <a:lstStyle/>
          <a:p>
            <a:r>
              <a:rPr lang="en-US" dirty="0"/>
              <a:t>Density</a:t>
            </a:r>
          </a:p>
        </p:txBody>
      </p:sp>
      <p:sp>
        <p:nvSpPr>
          <p:cNvPr id="3" name="Content Placeholder 2">
            <a:extLst>
              <a:ext uri="{FF2B5EF4-FFF2-40B4-BE49-F238E27FC236}">
                <a16:creationId xmlns:a16="http://schemas.microsoft.com/office/drawing/2014/main" id="{107D66F8-7564-8DFC-0F08-DA083453D03F}"/>
              </a:ext>
            </a:extLst>
          </p:cNvPr>
          <p:cNvSpPr>
            <a:spLocks noGrp="1"/>
          </p:cNvSpPr>
          <p:nvPr>
            <p:ph idx="1"/>
          </p:nvPr>
        </p:nvSpPr>
        <p:spPr/>
        <p:txBody>
          <a:bodyPr>
            <a:normAutofit/>
          </a:bodyPr>
          <a:lstStyle/>
          <a:p>
            <a:pPr marL="0" marR="0" indent="0">
              <a:spcBef>
                <a:spcPts val="0"/>
              </a:spcBef>
              <a:spcAft>
                <a:spcPts val="0"/>
              </a:spcAft>
              <a:buNone/>
            </a:pPr>
            <a:r>
              <a:rPr lang="en-US" sz="1800" b="1" u="none" strike="noStrike" kern="0" dirty="0">
                <a:effectLst/>
                <a:latin typeface="Times New Roman" panose="02020603050405020304" pitchFamily="18" charset="0"/>
              </a:rPr>
              <a:t> </a:t>
            </a:r>
            <a:endParaRPr lang="en-US" sz="1800" b="1" u="sng" kern="0" dirty="0">
              <a:effectLst/>
              <a:latin typeface="Times New Roman" panose="02020603050405020304" pitchFamily="18" charset="0"/>
            </a:endParaRPr>
          </a:p>
          <a:p>
            <a:pPr marL="0" marR="0" indent="0">
              <a:spcBef>
                <a:spcPts val="0"/>
              </a:spcBef>
              <a:spcAft>
                <a:spcPts val="0"/>
              </a:spcAft>
              <a:buNone/>
            </a:pPr>
            <a:r>
              <a:rPr lang="en-US" sz="1800" b="1" u="sng" kern="0" dirty="0">
                <a:effectLst/>
                <a:latin typeface="Times New Roman" panose="02020603050405020304" pitchFamily="18" charset="0"/>
              </a:rPr>
              <a:t>Property                   # of units             area          units/acre  </a:t>
            </a:r>
          </a:p>
          <a:p>
            <a:pPr marL="0" marR="0" indent="0">
              <a:spcBef>
                <a:spcPts val="0"/>
              </a:spcBef>
              <a:spcAft>
                <a:spcPts val="0"/>
              </a:spcAft>
              <a:buNone/>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Fort Beach Way                8                    .37 ac            21 </a:t>
            </a:r>
          </a:p>
          <a:p>
            <a:pPr marL="0" marR="0" indent="0" fontAlgn="auto" hangingPunct="1">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Heritage Way                  23                  1.60 ac            14</a:t>
            </a:r>
          </a:p>
          <a:p>
            <a:pPr marL="0" marR="0" indent="0" fontAlgn="auto" hangingPunct="1">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Story School                     8                    .58 ac            14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Ferry Lane                        9                    .40 ac             22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Leslie Cove                     13                    .57 ac            22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Colonial Court                  9                    .28 ac             32 </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Landfall </a:t>
            </a:r>
            <a:r>
              <a:rPr lang="en-US" sz="1800" dirty="0" err="1">
                <a:effectLst/>
                <a:latin typeface="Times New Roman" panose="02020603050405020304" pitchFamily="18" charset="0"/>
                <a:ea typeface="Times New Roman" panose="02020603050405020304" pitchFamily="18" charset="0"/>
              </a:rPr>
              <a:t>Apts</a:t>
            </a:r>
            <a:r>
              <a:rPr lang="en-US" sz="1800" dirty="0">
                <a:effectLst/>
                <a:latin typeface="Times New Roman" panose="02020603050405020304" pitchFamily="18" charset="0"/>
                <a:ea typeface="Times New Roman" panose="02020603050405020304" pitchFamily="18" charset="0"/>
              </a:rPr>
              <a:t>                   45                 1.17 ac             38</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Lincoln Park                    22                 1.14 ac             19</a:t>
            </a:r>
          </a:p>
          <a:p>
            <a:pPr marL="0" marR="0" indent="0">
              <a:spcBef>
                <a:spcPts val="0"/>
              </a:spcBef>
              <a:spcAft>
                <a:spcPts val="0"/>
              </a:spcAft>
              <a:buNone/>
            </a:pPr>
            <a:r>
              <a:rPr lang="en-US" sz="1800" dirty="0">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tonybrook Rd                 11                   .75 ac             15</a:t>
            </a:r>
          </a:p>
          <a:p>
            <a:pPr marL="0" marR="0" indent="0" hangingPunc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Bradford Court 	         23	</a:t>
            </a:r>
            <a:r>
              <a:rPr lang="en-US" sz="1800" dirty="0">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.98 ac</a:t>
            </a:r>
            <a:r>
              <a:rPr lang="en-US" sz="1800" dirty="0">
                <a:latin typeface="Times New Roman" panose="02020603050405020304" pitchFamily="18" charset="0"/>
                <a:ea typeface="Times New Roman" panose="02020603050405020304" pitchFamily="18" charset="0"/>
              </a:rPr>
              <a:t>             23</a:t>
            </a:r>
            <a:endParaRPr lang="en-US" sz="1800" dirty="0">
              <a:effectLst/>
              <a:latin typeface="Times New Roman" panose="02020603050405020304" pitchFamily="18" charset="0"/>
              <a:ea typeface="Times New Roman" panose="02020603050405020304" pitchFamily="18" charset="0"/>
            </a:endParaRPr>
          </a:p>
          <a:p>
            <a:pPr marL="0" marR="0" indent="0" hangingPunc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Frost Lane 	         18	                 .71 ac	        25</a:t>
            </a:r>
          </a:p>
          <a:p>
            <a:pPr marL="0" marR="0" indent="0" hangingPunc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Glover Landing             116                   4.71 ac             24</a:t>
            </a:r>
          </a:p>
          <a:p>
            <a:pPr marL="0" marR="0" indent="0" hangingPunc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t>
            </a:r>
          </a:p>
          <a:p>
            <a:pPr marL="0" marR="0" indent="0" hangingPunc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			Average units/acre          23</a:t>
            </a:r>
          </a:p>
          <a:p>
            <a:endParaRPr lang="en-US" dirty="0"/>
          </a:p>
        </p:txBody>
      </p:sp>
    </p:spTree>
    <p:extLst>
      <p:ext uri="{BB962C8B-B14F-4D97-AF65-F5344CB8AC3E}">
        <p14:creationId xmlns:p14="http://schemas.microsoft.com/office/powerpoint/2010/main" val="1893420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52CD-E540-E469-609C-E6249047CCEB}"/>
              </a:ext>
            </a:extLst>
          </p:cNvPr>
          <p:cNvSpPr>
            <a:spLocks noGrp="1"/>
          </p:cNvSpPr>
          <p:nvPr>
            <p:ph type="title"/>
          </p:nvPr>
        </p:nvSpPr>
        <p:spPr/>
        <p:txBody>
          <a:bodyPr/>
          <a:lstStyle/>
          <a:p>
            <a:r>
              <a:rPr lang="en-US"/>
              <a:t>Marblehead Housing Stock</a:t>
            </a:r>
            <a:br>
              <a:rPr lang="en-US"/>
            </a:br>
            <a:endParaRPr lang="en-US"/>
          </a:p>
        </p:txBody>
      </p:sp>
      <p:pic>
        <p:nvPicPr>
          <p:cNvPr id="4" name="Content Placeholder 3">
            <a:extLst>
              <a:ext uri="{FF2B5EF4-FFF2-40B4-BE49-F238E27FC236}">
                <a16:creationId xmlns:a16="http://schemas.microsoft.com/office/drawing/2014/main" id="{80329660-1725-DD88-95FA-33B1CB1A34B5}"/>
              </a:ext>
            </a:extLst>
          </p:cNvPr>
          <p:cNvPicPr>
            <a:picLocks noGrp="1" noChangeAspect="1"/>
          </p:cNvPicPr>
          <p:nvPr>
            <p:ph idx="1"/>
          </p:nvPr>
        </p:nvPicPr>
        <p:blipFill>
          <a:blip r:embed="rId2"/>
          <a:stretch>
            <a:fillRect/>
          </a:stretch>
        </p:blipFill>
        <p:spPr>
          <a:xfrm>
            <a:off x="2168165" y="1801384"/>
            <a:ext cx="6448106" cy="449572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5E9957E-D3BC-7A6B-F27D-FC51E76BB6A3}"/>
                  </a:ext>
                </a:extLst>
              </p14:cNvPr>
              <p14:cNvContentPartPr/>
              <p14:nvPr/>
            </p14:nvContentPartPr>
            <p14:xfrm>
              <a:off x="5192985" y="3385329"/>
              <a:ext cx="3886200" cy="2658960"/>
            </p14:xfrm>
          </p:contentPart>
        </mc:Choice>
        <mc:Fallback>
          <p:pic>
            <p:nvPicPr>
              <p:cNvPr id="3" name="Ink 2">
                <a:extLst>
                  <a:ext uri="{FF2B5EF4-FFF2-40B4-BE49-F238E27FC236}">
                    <a16:creationId xmlns:a16="http://schemas.microsoft.com/office/drawing/2014/main" id="{45E9957E-D3BC-7A6B-F27D-FC51E76BB6A3}"/>
                  </a:ext>
                </a:extLst>
              </p:cNvPr>
              <p:cNvPicPr/>
              <p:nvPr/>
            </p:nvPicPr>
            <p:blipFill>
              <a:blip r:embed="rId4"/>
              <a:stretch>
                <a:fillRect/>
              </a:stretch>
            </p:blipFill>
            <p:spPr>
              <a:xfrm>
                <a:off x="5156982" y="3349329"/>
                <a:ext cx="3957847" cy="2730600"/>
              </a:xfrm>
              <a:prstGeom prst="rect">
                <a:avLst/>
              </a:prstGeom>
            </p:spPr>
          </p:pic>
        </mc:Fallback>
      </mc:AlternateContent>
    </p:spTree>
    <p:extLst>
      <p:ext uri="{BB962C8B-B14F-4D97-AF65-F5344CB8AC3E}">
        <p14:creationId xmlns:p14="http://schemas.microsoft.com/office/powerpoint/2010/main" val="2650556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treet with houses on it">
            <a:extLst>
              <a:ext uri="{FF2B5EF4-FFF2-40B4-BE49-F238E27FC236}">
                <a16:creationId xmlns:a16="http://schemas.microsoft.com/office/drawing/2014/main" id="{4D106D30-96DF-7270-69BA-AC0AF676AC9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204" r="7045" b="-2"/>
          <a:stretch/>
        </p:blipFill>
        <p:spPr>
          <a:xfrm>
            <a:off x="630936" y="699503"/>
            <a:ext cx="5458968" cy="5458993"/>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59F7800-3AC1-1800-8DAD-B0516C08DA47}"/>
              </a:ext>
            </a:extLst>
          </p:cNvPr>
          <p:cNvSpPr txBox="1"/>
          <p:nvPr/>
        </p:nvSpPr>
        <p:spPr>
          <a:xfrm>
            <a:off x="6739128" y="2664886"/>
            <a:ext cx="4818888" cy="3550789"/>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t>This density already exists in Marblehead </a:t>
            </a:r>
          </a:p>
          <a:p>
            <a:pPr indent="-228600">
              <a:lnSpc>
                <a:spcPct val="90000"/>
              </a:lnSpc>
              <a:spcAft>
                <a:spcPts val="600"/>
              </a:spcAft>
              <a:buFont typeface="Arial" panose="020B0604020202020204" pitchFamily="34" charset="0"/>
              <a:buChar char="•"/>
            </a:pPr>
            <a:r>
              <a:rPr lang="en-US" sz="2200" dirty="0"/>
              <a:t>The housing type – multi family already existing in Marblehead </a:t>
            </a:r>
          </a:p>
        </p:txBody>
      </p:sp>
    </p:spTree>
    <p:extLst>
      <p:ext uri="{BB962C8B-B14F-4D97-AF65-F5344CB8AC3E}">
        <p14:creationId xmlns:p14="http://schemas.microsoft.com/office/powerpoint/2010/main" val="1511523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294" y="275208"/>
            <a:ext cx="4605490" cy="2273257"/>
          </a:xfrm>
        </p:spPr>
        <p:txBody>
          <a:bodyPr>
            <a:normAutofit/>
          </a:bodyPr>
          <a:lstStyle/>
          <a:p>
            <a:r>
              <a:rPr lang="en-US" sz="3400"/>
              <a:t>If we already have this density, why aren’t we in compliance? </a:t>
            </a:r>
          </a:p>
        </p:txBody>
      </p:sp>
      <p:sp>
        <p:nvSpPr>
          <p:cNvPr id="3" name="Content Placeholder 2"/>
          <p:cNvSpPr>
            <a:spLocks noGrp="1"/>
          </p:cNvSpPr>
          <p:nvPr>
            <p:ph type="body" idx="1"/>
          </p:nvPr>
        </p:nvSpPr>
        <p:spPr>
          <a:xfrm>
            <a:off x="559293" y="2548465"/>
            <a:ext cx="4384773" cy="3736447"/>
          </a:xfrm>
        </p:spPr>
        <p:txBody>
          <a:bodyPr>
            <a:normAutofit/>
          </a:bodyPr>
          <a:lstStyle/>
          <a:p>
            <a:r>
              <a:rPr lang="en-US" sz="2400"/>
              <a:t>Although Marblehead has many multi family housing units at high densities, they are scattered throughout the town.  </a:t>
            </a:r>
          </a:p>
          <a:p>
            <a:r>
              <a:rPr lang="en-US" sz="2400"/>
              <a:t>We are required to have  at least one district of a certain size and density where multi family use is allowed as a matter of right. </a:t>
            </a:r>
          </a:p>
          <a:p>
            <a:endParaRPr lang="en-US" sz="2400" i="1"/>
          </a:p>
          <a:p>
            <a:endParaRPr lang="en-US" sz="1500"/>
          </a:p>
        </p:txBody>
      </p:sp>
      <p:pic>
        <p:nvPicPr>
          <p:cNvPr id="15" name="Graphic 14" descr="Suburban scene">
            <a:extLst>
              <a:ext uri="{FF2B5EF4-FFF2-40B4-BE49-F238E27FC236}">
                <a16:creationId xmlns:a16="http://schemas.microsoft.com/office/drawing/2014/main" id="{98220D3C-F3CD-E874-FB65-39ECE55462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2789" y="1047255"/>
            <a:ext cx="1938528" cy="1938528"/>
          </a:xfrm>
          <a:prstGeom prst="rect">
            <a:avLst/>
          </a:prstGeom>
        </p:spPr>
      </p:pic>
      <p:pic>
        <p:nvPicPr>
          <p:cNvPr id="4" name="Picture 3">
            <a:extLst>
              <a:ext uri="{FF2B5EF4-FFF2-40B4-BE49-F238E27FC236}">
                <a16:creationId xmlns:a16="http://schemas.microsoft.com/office/drawing/2014/main" id="{8D82D6B0-C67E-9CBD-0FA9-D92A25E39FEE}"/>
              </a:ext>
            </a:extLst>
          </p:cNvPr>
          <p:cNvPicPr>
            <a:picLocks noChangeAspect="1"/>
          </p:cNvPicPr>
          <p:nvPr/>
        </p:nvPicPr>
        <p:blipFill>
          <a:blip r:embed="rId4"/>
          <a:stretch>
            <a:fillRect/>
          </a:stretch>
        </p:blipFill>
        <p:spPr>
          <a:xfrm>
            <a:off x="8660831" y="1047255"/>
            <a:ext cx="1938528" cy="1938528"/>
          </a:xfrm>
          <a:prstGeom prst="rect">
            <a:avLst/>
          </a:prstGeom>
        </p:spPr>
      </p:pic>
      <p:pic>
        <p:nvPicPr>
          <p:cNvPr id="5" name="Picture 4">
            <a:extLst>
              <a:ext uri="{FF2B5EF4-FFF2-40B4-BE49-F238E27FC236}">
                <a16:creationId xmlns:a16="http://schemas.microsoft.com/office/drawing/2014/main" id="{A3540DDA-94D9-6E86-92EE-A2B73A17F7BD}"/>
              </a:ext>
            </a:extLst>
          </p:cNvPr>
          <p:cNvPicPr>
            <a:picLocks noChangeAspect="1"/>
          </p:cNvPicPr>
          <p:nvPr/>
        </p:nvPicPr>
        <p:blipFill>
          <a:blip r:embed="rId4"/>
          <a:stretch>
            <a:fillRect/>
          </a:stretch>
        </p:blipFill>
        <p:spPr>
          <a:xfrm>
            <a:off x="6072789" y="3802483"/>
            <a:ext cx="1938528" cy="1938528"/>
          </a:xfrm>
          <a:prstGeom prst="rect">
            <a:avLst/>
          </a:prstGeom>
        </p:spPr>
      </p:pic>
      <p:pic>
        <p:nvPicPr>
          <p:cNvPr id="6" name="Picture 5">
            <a:extLst>
              <a:ext uri="{FF2B5EF4-FFF2-40B4-BE49-F238E27FC236}">
                <a16:creationId xmlns:a16="http://schemas.microsoft.com/office/drawing/2014/main" id="{BEA94CD3-CED9-326D-D892-B51515D0EA6D}"/>
              </a:ext>
            </a:extLst>
          </p:cNvPr>
          <p:cNvPicPr>
            <a:picLocks noChangeAspect="1"/>
          </p:cNvPicPr>
          <p:nvPr/>
        </p:nvPicPr>
        <p:blipFill>
          <a:blip r:embed="rId4"/>
          <a:stretch>
            <a:fillRect/>
          </a:stretch>
        </p:blipFill>
        <p:spPr>
          <a:xfrm>
            <a:off x="8660832" y="3802483"/>
            <a:ext cx="1938528" cy="1938528"/>
          </a:xfrm>
          <a:prstGeom prst="rect">
            <a:avLst/>
          </a:prstGeom>
        </p:spPr>
      </p:pic>
    </p:spTree>
    <p:extLst>
      <p:ext uri="{BB962C8B-B14F-4D97-AF65-F5344CB8AC3E}">
        <p14:creationId xmlns:p14="http://schemas.microsoft.com/office/powerpoint/2010/main" val="295104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255296E-6586-5081-D44B-2BF097033652}"/>
              </a:ext>
            </a:extLst>
          </p:cNvPr>
          <p:cNvSpPr>
            <a:spLocks noGrp="1"/>
          </p:cNvSpPr>
          <p:nvPr>
            <p:ph type="title"/>
          </p:nvPr>
        </p:nvSpPr>
        <p:spPr>
          <a:xfrm>
            <a:off x="5297762" y="329184"/>
            <a:ext cx="6251110" cy="1783080"/>
          </a:xfrm>
        </p:spPr>
        <p:txBody>
          <a:bodyPr anchor="b">
            <a:normAutofit/>
          </a:bodyPr>
          <a:lstStyle/>
          <a:p>
            <a:r>
              <a:rPr lang="en-US" sz="5000"/>
              <a:t>What is MBTA Zoning? </a:t>
            </a:r>
            <a:br>
              <a:rPr lang="en-US" sz="5000"/>
            </a:br>
            <a:endParaRPr lang="en-US" sz="5000"/>
          </a:p>
        </p:txBody>
      </p:sp>
      <p:pic>
        <p:nvPicPr>
          <p:cNvPr id="2" name="Picture 1">
            <a:extLst>
              <a:ext uri="{FF2B5EF4-FFF2-40B4-BE49-F238E27FC236}">
                <a16:creationId xmlns:a16="http://schemas.microsoft.com/office/drawing/2014/main" id="{0FF33BC9-F65B-097B-2AEF-CB5A2E0209A8}"/>
              </a:ext>
            </a:extLst>
          </p:cNvPr>
          <p:cNvPicPr>
            <a:picLocks noChangeAspect="1"/>
          </p:cNvPicPr>
          <p:nvPr/>
        </p:nvPicPr>
        <p:blipFill rotWithShape="1">
          <a:blip r:embed="rId2"/>
          <a:srcRect l="22180" r="3248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2BD0BF5-7906-8B7B-EDAE-B3C4CC5BB454}"/>
              </a:ext>
            </a:extLst>
          </p:cNvPr>
          <p:cNvSpPr>
            <a:spLocks noGrp="1"/>
          </p:cNvSpPr>
          <p:nvPr>
            <p:ph idx="1"/>
          </p:nvPr>
        </p:nvSpPr>
        <p:spPr>
          <a:xfrm>
            <a:off x="5297762" y="2706624"/>
            <a:ext cx="6251110" cy="3483864"/>
          </a:xfrm>
        </p:spPr>
        <p:txBody>
          <a:bodyPr>
            <a:normAutofit/>
          </a:bodyPr>
          <a:lstStyle/>
          <a:p>
            <a:pPr marL="457200" marR="0" lvl="0" indent="-342900" rtl="0">
              <a:spcBef>
                <a:spcPts val="0"/>
              </a:spcBef>
              <a:spcAft>
                <a:spcPts val="0"/>
              </a:spcAft>
              <a:buClr>
                <a:schemeClr val="dk1"/>
              </a:buClr>
              <a:buSzPts val="1800"/>
              <a:buChar char="●"/>
            </a:pPr>
            <a:r>
              <a:rPr lang="en-US" sz="2200"/>
              <a:t>MBTA Communities refers to Section 3A of Massachusetts General Law Chapter 40A, as passed by the state legislature in 2021 </a:t>
            </a:r>
          </a:p>
          <a:p>
            <a:pPr marL="457200" marR="0" lvl="0" indent="-342900" rtl="0">
              <a:spcBef>
                <a:spcPts val="0"/>
              </a:spcBef>
              <a:spcAft>
                <a:spcPts val="0"/>
              </a:spcAft>
              <a:buClr>
                <a:schemeClr val="dk1"/>
              </a:buClr>
              <a:buSzPts val="1800"/>
              <a:buChar char="●"/>
            </a:pPr>
            <a:endParaRPr lang="en-US" sz="2200"/>
          </a:p>
          <a:p>
            <a:pPr marL="457200" marR="0" lvl="0" indent="-342900" rtl="0">
              <a:spcBef>
                <a:spcPts val="0"/>
              </a:spcBef>
              <a:spcAft>
                <a:spcPts val="0"/>
              </a:spcAft>
              <a:buClr>
                <a:schemeClr val="dk1"/>
              </a:buClr>
              <a:buSzPts val="1800"/>
              <a:buChar char="●"/>
            </a:pPr>
            <a:r>
              <a:rPr lang="en-US" sz="2200"/>
              <a:t>The law requires that so called MBTA Communities must zone for “at least one district of reasonable size in which multi-family housing is permitted as of right” at a minimum of 15 units per acre </a:t>
            </a:r>
          </a:p>
          <a:p>
            <a:endParaRPr lang="en-US" sz="2200"/>
          </a:p>
        </p:txBody>
      </p:sp>
    </p:spTree>
    <p:extLst>
      <p:ext uri="{BB962C8B-B14F-4D97-AF65-F5344CB8AC3E}">
        <p14:creationId xmlns:p14="http://schemas.microsoft.com/office/powerpoint/2010/main" val="2297636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284CB0-2A49-EA4E-8591-50F7D620D0DD}"/>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b="1"/>
              <a:t>This is an amendment to our Zoning Bylaw </a:t>
            </a:r>
          </a:p>
        </p:txBody>
      </p:sp>
      <p:sp>
        <p:nvSpPr>
          <p:cNvPr id="3" name="TextBox 2">
            <a:extLst>
              <a:ext uri="{FF2B5EF4-FFF2-40B4-BE49-F238E27FC236}">
                <a16:creationId xmlns:a16="http://schemas.microsoft.com/office/drawing/2014/main" id="{F2345A68-46D2-60CF-2AA2-3EE5227C0B02}"/>
              </a:ext>
            </a:extLst>
          </p:cNvPr>
          <p:cNvSpPr txBox="1"/>
          <p:nvPr/>
        </p:nvSpPr>
        <p:spPr>
          <a:xfrm>
            <a:off x="4654296" y="1577724"/>
            <a:ext cx="3845361" cy="3702552"/>
          </a:xfrm>
          <a:prstGeom prst="rect">
            <a:avLst/>
          </a:prstGeom>
          <a:noFill/>
        </p:spPr>
        <p:txBody>
          <a:bodyPr wrap="square" rtlCol="0">
            <a:spAutoFit/>
          </a:bodyPr>
          <a:lstStyle/>
          <a:p>
            <a:pPr defTabSz="275234"/>
            <a:r>
              <a:rPr lang="en-US" sz="1400" kern="1200">
                <a:solidFill>
                  <a:schemeClr val="tx1"/>
                </a:solidFill>
                <a:latin typeface="+mn-lt"/>
                <a:ea typeface="+mn-ea"/>
                <a:cs typeface="+mn-cs"/>
              </a:rPr>
              <a:t>What is Zoning ?</a:t>
            </a:r>
          </a:p>
          <a:p>
            <a:pPr defTabSz="275234"/>
            <a:endParaRPr lang="en-US" sz="1400" kern="1200">
              <a:solidFill>
                <a:schemeClr val="tx1"/>
              </a:solidFill>
              <a:latin typeface="+mn-lt"/>
              <a:ea typeface="+mn-ea"/>
              <a:cs typeface="+mn-cs"/>
            </a:endParaRPr>
          </a:p>
          <a:p>
            <a:pPr defTabSz="275234"/>
            <a:r>
              <a:rPr lang="en-US" sz="1400" kern="1200">
                <a:solidFill>
                  <a:schemeClr val="tx1"/>
                </a:solidFill>
                <a:latin typeface="+mn-lt"/>
                <a:ea typeface="+mn-ea"/>
                <a:cs typeface="+mn-cs"/>
              </a:rPr>
              <a:t>A code that regulates how we can use land. </a:t>
            </a:r>
          </a:p>
          <a:p>
            <a:pPr defTabSz="275234"/>
            <a:r>
              <a:rPr lang="en-US" sz="1400" kern="1200">
                <a:solidFill>
                  <a:schemeClr val="tx1"/>
                </a:solidFill>
                <a:latin typeface="+mn-lt"/>
                <a:ea typeface="+mn-ea"/>
                <a:cs typeface="+mn-cs"/>
              </a:rPr>
              <a:t>Includes: </a:t>
            </a:r>
          </a:p>
          <a:p>
            <a:pPr defTabSz="275234"/>
            <a:endParaRPr lang="en-US" sz="1400" kern="1200">
              <a:solidFill>
                <a:schemeClr val="tx1"/>
              </a:solidFill>
              <a:latin typeface="+mn-lt"/>
              <a:ea typeface="+mn-ea"/>
              <a:cs typeface="+mn-cs"/>
            </a:endParaRPr>
          </a:p>
          <a:p>
            <a:pPr defTabSz="275234"/>
            <a:r>
              <a:rPr lang="en-US" sz="1400" kern="1200">
                <a:solidFill>
                  <a:schemeClr val="tx1"/>
                </a:solidFill>
                <a:latin typeface="+mn-lt"/>
                <a:ea typeface="+mn-ea"/>
                <a:cs typeface="+mn-cs"/>
              </a:rPr>
              <a:t>Shape (height and size) of buildings </a:t>
            </a:r>
          </a:p>
          <a:p>
            <a:pPr defTabSz="275234"/>
            <a:endParaRPr lang="en-US" sz="1400" kern="1200">
              <a:solidFill>
                <a:schemeClr val="tx1"/>
              </a:solidFill>
              <a:latin typeface="+mn-lt"/>
              <a:ea typeface="+mn-ea"/>
              <a:cs typeface="+mn-cs"/>
            </a:endParaRPr>
          </a:p>
          <a:p>
            <a:pPr defTabSz="275234"/>
            <a:r>
              <a:rPr lang="en-US" sz="1400" kern="1200">
                <a:solidFill>
                  <a:schemeClr val="tx1"/>
                </a:solidFill>
                <a:latin typeface="+mn-lt"/>
                <a:ea typeface="+mn-ea"/>
                <a:cs typeface="+mn-cs"/>
              </a:rPr>
              <a:t>Distance between buildings and other land uses</a:t>
            </a:r>
          </a:p>
          <a:p>
            <a:pPr defTabSz="275234"/>
            <a:endParaRPr lang="en-US" sz="1400" kern="1200">
              <a:solidFill>
                <a:schemeClr val="tx1"/>
              </a:solidFill>
              <a:latin typeface="+mn-lt"/>
              <a:ea typeface="+mn-ea"/>
              <a:cs typeface="+mn-cs"/>
            </a:endParaRPr>
          </a:p>
          <a:p>
            <a:pPr defTabSz="275234"/>
            <a:r>
              <a:rPr lang="en-US" sz="1400" kern="1200">
                <a:solidFill>
                  <a:schemeClr val="tx1"/>
                </a:solidFill>
                <a:latin typeface="+mn-lt"/>
                <a:ea typeface="+mn-ea"/>
                <a:cs typeface="+mn-cs"/>
              </a:rPr>
              <a:t>What the land can be used for</a:t>
            </a:r>
          </a:p>
          <a:p>
            <a:pPr marL="240030" indent="-240030" defTabSz="275234">
              <a:spcAft>
                <a:spcPts val="420"/>
              </a:spcAft>
              <a:buFont typeface="Arial" panose="020B0604020202020204" pitchFamily="34" charset="0"/>
              <a:buChar char="•"/>
            </a:pPr>
            <a:r>
              <a:rPr lang="en-US" sz="1400" kern="1200">
                <a:solidFill>
                  <a:schemeClr val="tx1"/>
                </a:solidFill>
                <a:latin typeface="+mn-lt"/>
                <a:ea typeface="+mn-ea"/>
                <a:cs typeface="+mn-cs"/>
              </a:rPr>
              <a:t>Residential - single or multifamily</a:t>
            </a:r>
          </a:p>
          <a:p>
            <a:pPr marL="240030" indent="-240030" defTabSz="275234">
              <a:spcAft>
                <a:spcPts val="420"/>
              </a:spcAft>
              <a:buFont typeface="Arial" panose="020B0604020202020204" pitchFamily="34" charset="0"/>
              <a:buChar char="•"/>
            </a:pPr>
            <a:r>
              <a:rPr lang="en-US" sz="1400" kern="1200">
                <a:solidFill>
                  <a:schemeClr val="tx1"/>
                </a:solidFill>
                <a:latin typeface="+mn-lt"/>
                <a:ea typeface="+mn-ea"/>
                <a:cs typeface="+mn-cs"/>
              </a:rPr>
              <a:t>Commercial</a:t>
            </a:r>
          </a:p>
          <a:p>
            <a:pPr marL="240030" indent="-240030" defTabSz="275234">
              <a:spcAft>
                <a:spcPts val="420"/>
              </a:spcAft>
              <a:buFont typeface="Arial" panose="020B0604020202020204" pitchFamily="34" charset="0"/>
              <a:buChar char="•"/>
            </a:pPr>
            <a:r>
              <a:rPr lang="en-US" sz="1400" kern="1200">
                <a:solidFill>
                  <a:schemeClr val="tx1"/>
                </a:solidFill>
                <a:latin typeface="+mn-lt"/>
                <a:ea typeface="+mn-ea"/>
                <a:cs typeface="+mn-cs"/>
              </a:rPr>
              <a:t>Industrial</a:t>
            </a:r>
          </a:p>
          <a:p>
            <a:pPr defTabSz="275234"/>
            <a:endParaRPr lang="en-US" sz="1400" kern="1200">
              <a:solidFill>
                <a:schemeClr val="tx1"/>
              </a:solidFill>
              <a:latin typeface="+mn-lt"/>
              <a:ea typeface="+mn-ea"/>
              <a:cs typeface="+mn-cs"/>
            </a:endParaRPr>
          </a:p>
          <a:p>
            <a:pPr defTabSz="275234"/>
            <a:r>
              <a:rPr lang="en-US" sz="1400" kern="1200">
                <a:solidFill>
                  <a:schemeClr val="tx1"/>
                </a:solidFill>
                <a:latin typeface="+mn-lt"/>
                <a:ea typeface="+mn-ea"/>
                <a:cs typeface="+mn-cs"/>
              </a:rPr>
              <a:t>Can also include requirements for things like parking, affordability, and design standards</a:t>
            </a:r>
            <a:endParaRPr lang="en-US" sz="2000"/>
          </a:p>
        </p:txBody>
      </p:sp>
      <p:pic>
        <p:nvPicPr>
          <p:cNvPr id="9" name="Picture 8">
            <a:extLst>
              <a:ext uri="{FF2B5EF4-FFF2-40B4-BE49-F238E27FC236}">
                <a16:creationId xmlns:a16="http://schemas.microsoft.com/office/drawing/2014/main" id="{10286352-F34A-0DE3-B3FD-1013BCC04D40}"/>
              </a:ext>
            </a:extLst>
          </p:cNvPr>
          <p:cNvPicPr>
            <a:picLocks noChangeAspect="1"/>
          </p:cNvPicPr>
          <p:nvPr/>
        </p:nvPicPr>
        <p:blipFill>
          <a:blip r:embed="rId2"/>
          <a:stretch>
            <a:fillRect/>
          </a:stretch>
        </p:blipFill>
        <p:spPr>
          <a:xfrm>
            <a:off x="8783138" y="2020890"/>
            <a:ext cx="2774878" cy="2774878"/>
          </a:xfrm>
          <a:prstGeom prst="rect">
            <a:avLst/>
          </a:prstGeom>
        </p:spPr>
      </p:pic>
    </p:spTree>
    <p:extLst>
      <p:ext uri="{BB962C8B-B14F-4D97-AF65-F5344CB8AC3E}">
        <p14:creationId xmlns:p14="http://schemas.microsoft.com/office/powerpoint/2010/main" val="114273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81DB22B6-81A9-0850-C34F-3A31B68A19DF}"/>
              </a:ext>
            </a:extLst>
          </p:cNvPr>
          <p:cNvPicPr>
            <a:picLocks noChangeAspect="1"/>
          </p:cNvPicPr>
          <p:nvPr/>
        </p:nvPicPr>
        <p:blipFill rotWithShape="1">
          <a:blip r:embed="rId2"/>
          <a:srcRect l="3294" r="3294" b="-1"/>
          <a:stretch/>
        </p:blipFill>
        <p:spPr>
          <a:xfrm>
            <a:off x="1" y="10"/>
            <a:ext cx="9669642" cy="6857990"/>
          </a:xfrm>
          <a:prstGeom prst="rect">
            <a:avLst/>
          </a:prstGeom>
        </p:spPr>
      </p:pic>
      <p:sp>
        <p:nvSpPr>
          <p:cNvPr id="3" name="Content Placeholder 2">
            <a:extLst>
              <a:ext uri="{FF2B5EF4-FFF2-40B4-BE49-F238E27FC236}">
                <a16:creationId xmlns:a16="http://schemas.microsoft.com/office/drawing/2014/main" id="{5627E75E-21E7-589B-EC29-D084F5986709}"/>
              </a:ext>
            </a:extLst>
          </p:cNvPr>
          <p:cNvSpPr>
            <a:spLocks noGrp="1"/>
          </p:cNvSpPr>
          <p:nvPr>
            <p:ph idx="1"/>
          </p:nvPr>
        </p:nvSpPr>
        <p:spPr>
          <a:xfrm>
            <a:off x="8601075" y="485775"/>
            <a:ext cx="2752724" cy="5691188"/>
          </a:xfrm>
        </p:spPr>
        <p:txBody>
          <a:bodyPr>
            <a:normAutofit/>
          </a:bodyPr>
          <a:lstStyle/>
          <a:p>
            <a:endParaRPr lang="en-US" sz="1400" dirty="0"/>
          </a:p>
          <a:p>
            <a:r>
              <a:rPr lang="en-US" sz="2000" dirty="0"/>
              <a:t>Presently we allow multi family by special permit in our unrestricted district</a:t>
            </a:r>
          </a:p>
          <a:p>
            <a:endParaRPr lang="en-US" sz="2000" dirty="0"/>
          </a:p>
          <a:p>
            <a:r>
              <a:rPr lang="en-US" sz="2000" dirty="0"/>
              <a:t>We also allow row houses (a type of multi family) in four of our zoning districts by special permit and we allow mixed use commercial with residential above in one district as a matter of right and by special permit in the others</a:t>
            </a:r>
          </a:p>
          <a:p>
            <a:endParaRPr lang="en-US" sz="1400" dirty="0"/>
          </a:p>
        </p:txBody>
      </p:sp>
    </p:spTree>
    <p:extLst>
      <p:ext uri="{BB962C8B-B14F-4D97-AF65-F5344CB8AC3E}">
        <p14:creationId xmlns:p14="http://schemas.microsoft.com/office/powerpoint/2010/main" val="2289314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2F68-9D92-382C-EC03-DAACBC36F093}"/>
              </a:ext>
            </a:extLst>
          </p:cNvPr>
          <p:cNvSpPr>
            <a:spLocks noGrp="1"/>
          </p:cNvSpPr>
          <p:nvPr>
            <p:ph type="title"/>
          </p:nvPr>
        </p:nvSpPr>
        <p:spPr>
          <a:xfrm>
            <a:off x="2839004" y="88777"/>
            <a:ext cx="8123964" cy="1351236"/>
          </a:xfrm>
        </p:spPr>
        <p:txBody>
          <a:bodyPr>
            <a:normAutofit fontScale="90000"/>
          </a:bodyPr>
          <a:lstStyle/>
          <a:p>
            <a:r>
              <a:rPr lang="en-US" sz="4900" dirty="0"/>
              <a:t>How we have been doing this?</a:t>
            </a:r>
            <a:br>
              <a:rPr lang="en-US" sz="4900" dirty="0"/>
            </a:br>
            <a:r>
              <a:rPr lang="en-US" dirty="0"/>
              <a:t> </a:t>
            </a:r>
          </a:p>
        </p:txBody>
      </p:sp>
      <p:graphicFrame>
        <p:nvGraphicFramePr>
          <p:cNvPr id="8" name="Content Placeholder 2">
            <a:extLst>
              <a:ext uri="{FF2B5EF4-FFF2-40B4-BE49-F238E27FC236}">
                <a16:creationId xmlns:a16="http://schemas.microsoft.com/office/drawing/2014/main" id="{472F1B59-73B8-9A89-1F36-E1F0203C0A13}"/>
              </a:ext>
            </a:extLst>
          </p:cNvPr>
          <p:cNvGraphicFramePr>
            <a:graphicFrameLocks noGrp="1"/>
          </p:cNvGraphicFramePr>
          <p:nvPr>
            <p:ph idx="1"/>
            <p:extLst>
              <p:ext uri="{D42A27DB-BD31-4B8C-83A1-F6EECF244321}">
                <p14:modId xmlns:p14="http://schemas.microsoft.com/office/powerpoint/2010/main" val="709925810"/>
              </p:ext>
            </p:extLst>
          </p:nvPr>
        </p:nvGraphicFramePr>
        <p:xfrm>
          <a:off x="2839004" y="1296141"/>
          <a:ext cx="8141858" cy="4883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ack background with a black square&#10;&#10;Description automatically generated with medium confidence">
            <a:extLst>
              <a:ext uri="{FF2B5EF4-FFF2-40B4-BE49-F238E27FC236}">
                <a16:creationId xmlns:a16="http://schemas.microsoft.com/office/drawing/2014/main" id="{2D9C6308-6418-7D6A-6B76-27AE37CD5B25}"/>
              </a:ext>
            </a:extLst>
          </p:cNvPr>
          <p:cNvPicPr>
            <a:picLocks noChangeAspect="1"/>
          </p:cNvPicPr>
          <p:nvPr/>
        </p:nvPicPr>
        <p:blipFill>
          <a:blip r:embed="rId8"/>
          <a:stretch>
            <a:fillRect/>
          </a:stretch>
        </p:blipFill>
        <p:spPr>
          <a:xfrm>
            <a:off x="443060" y="640080"/>
            <a:ext cx="2413838" cy="2413838"/>
          </a:xfrm>
          <a:prstGeom prst="rect">
            <a:avLst/>
          </a:prstGeom>
        </p:spPr>
      </p:pic>
      <p:sp>
        <p:nvSpPr>
          <p:cNvPr id="5" name="TextBox 4">
            <a:extLst>
              <a:ext uri="{FF2B5EF4-FFF2-40B4-BE49-F238E27FC236}">
                <a16:creationId xmlns:a16="http://schemas.microsoft.com/office/drawing/2014/main" id="{0B0B41BA-78BF-24A7-62DF-2365368DCE2D}"/>
              </a:ext>
            </a:extLst>
          </p:cNvPr>
          <p:cNvSpPr txBox="1"/>
          <p:nvPr/>
        </p:nvSpPr>
        <p:spPr>
          <a:xfrm>
            <a:off x="763479" y="3169328"/>
            <a:ext cx="1695635" cy="1631216"/>
          </a:xfrm>
          <a:prstGeom prst="rect">
            <a:avLst/>
          </a:prstGeom>
          <a:noFill/>
        </p:spPr>
        <p:txBody>
          <a:bodyPr wrap="square" rtlCol="0">
            <a:spAutoFit/>
          </a:bodyPr>
          <a:lstStyle/>
          <a:p>
            <a:r>
              <a:rPr lang="en-US" sz="2000"/>
              <a:t>There are many, many ways to approach this </a:t>
            </a:r>
          </a:p>
        </p:txBody>
      </p:sp>
    </p:spTree>
    <p:extLst>
      <p:ext uri="{BB962C8B-B14F-4D97-AF65-F5344CB8AC3E}">
        <p14:creationId xmlns:p14="http://schemas.microsoft.com/office/powerpoint/2010/main" val="743677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BAF22A-36F5-01FF-6EC7-8DDBC634E84E}"/>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000" b="1" dirty="0"/>
              <a:t>Community Engagement</a:t>
            </a:r>
            <a:br>
              <a:rPr lang="en-US" sz="5000" dirty="0"/>
            </a:br>
            <a:endParaRPr lang="en-US" sz="5000" dirty="0"/>
          </a:p>
        </p:txBody>
      </p:sp>
      <p:sp>
        <p:nvSpPr>
          <p:cNvPr id="20"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2D7B1ADD-37D7-50C8-DFE1-71ED3D8DF09E}"/>
              </a:ext>
            </a:extLst>
          </p:cNvPr>
          <p:cNvSpPr>
            <a:spLocks/>
          </p:cNvSpPr>
          <p:nvPr/>
        </p:nvSpPr>
        <p:spPr>
          <a:xfrm>
            <a:off x="4648018" y="766763"/>
            <a:ext cx="6900512" cy="5583148"/>
          </a:xfrm>
          <a:prstGeom prst="rect">
            <a:avLst/>
          </a:prstGeom>
        </p:spPr>
        <p:txBody>
          <a:bodyPr>
            <a:noAutofit/>
          </a:bodyPr>
          <a:lstStyle/>
          <a:p>
            <a:pPr defTabSz="582016">
              <a:lnSpc>
                <a:spcPct val="90000"/>
              </a:lnSpc>
              <a:spcAft>
                <a:spcPts val="402"/>
              </a:spcAft>
            </a:pPr>
            <a:r>
              <a:rPr lang="en-US" sz="2000" kern="1200" dirty="0">
                <a:solidFill>
                  <a:schemeClr val="tx1"/>
                </a:solidFill>
                <a:latin typeface="+mn-lt"/>
                <a:ea typeface="+mn-ea"/>
                <a:cs typeface="+mn-cs"/>
              </a:rPr>
              <a:t>Public Forums </a:t>
            </a:r>
          </a:p>
          <a:p>
            <a:pPr defTabSz="582016">
              <a:lnSpc>
                <a:spcPct val="90000"/>
              </a:lnSpc>
              <a:spcAft>
                <a:spcPts val="402"/>
              </a:spcAft>
            </a:pPr>
            <a:r>
              <a:rPr lang="en-US" sz="2000" kern="1200" dirty="0">
                <a:solidFill>
                  <a:schemeClr val="tx1"/>
                </a:solidFill>
                <a:latin typeface="+mn-lt"/>
                <a:ea typeface="+mn-ea"/>
                <a:cs typeface="+mn-cs"/>
              </a:rPr>
              <a:t>Zoom October 26, 2023, which was recorded and played on MHTV many times</a:t>
            </a:r>
          </a:p>
          <a:p>
            <a:pPr defTabSz="582016">
              <a:lnSpc>
                <a:spcPct val="90000"/>
              </a:lnSpc>
              <a:spcAft>
                <a:spcPts val="402"/>
              </a:spcAft>
            </a:pPr>
            <a:r>
              <a:rPr lang="en-US" sz="2000" kern="1200" dirty="0">
                <a:solidFill>
                  <a:schemeClr val="tx1"/>
                </a:solidFill>
                <a:latin typeface="+mn-lt"/>
                <a:ea typeface="+mn-ea"/>
                <a:cs typeface="+mn-cs"/>
              </a:rPr>
              <a:t>In-person workshop/meeting November 2, 2023</a:t>
            </a:r>
          </a:p>
          <a:p>
            <a:pPr defTabSz="582016">
              <a:lnSpc>
                <a:spcPct val="90000"/>
              </a:lnSpc>
              <a:spcAft>
                <a:spcPts val="402"/>
              </a:spcAft>
            </a:pPr>
            <a:r>
              <a:rPr lang="en-US" sz="2000" kern="1200" dirty="0">
                <a:solidFill>
                  <a:schemeClr val="tx1"/>
                </a:solidFill>
                <a:latin typeface="+mn-lt"/>
                <a:ea typeface="+mn-ea"/>
                <a:cs typeface="+mn-cs"/>
              </a:rPr>
              <a:t>A weeklong virtual open house December 1 to December 8, 2023</a:t>
            </a:r>
          </a:p>
          <a:p>
            <a:pPr defTabSz="582016">
              <a:lnSpc>
                <a:spcPct val="90000"/>
              </a:lnSpc>
              <a:spcAft>
                <a:spcPts val="402"/>
              </a:spcAft>
            </a:pPr>
            <a:r>
              <a:rPr lang="en-US" sz="2000" kern="1200" dirty="0">
                <a:solidFill>
                  <a:schemeClr val="tx1"/>
                </a:solidFill>
                <a:latin typeface="+mn-lt"/>
                <a:ea typeface="+mn-ea"/>
                <a:cs typeface="+mn-cs"/>
              </a:rPr>
              <a:t>Presentation to Fair Housing Committee, Housing Production Plan Committee, Select Board Several newspaper articles</a:t>
            </a:r>
          </a:p>
          <a:p>
            <a:pPr defTabSz="582016">
              <a:lnSpc>
                <a:spcPct val="90000"/>
              </a:lnSpc>
              <a:spcAft>
                <a:spcPts val="402"/>
              </a:spcAft>
            </a:pPr>
            <a:r>
              <a:rPr lang="en-US" sz="2000" kern="1200" dirty="0">
                <a:solidFill>
                  <a:schemeClr val="tx1"/>
                </a:solidFill>
                <a:latin typeface="+mn-lt"/>
                <a:ea typeface="+mn-ea"/>
                <a:cs typeface="+mn-cs"/>
              </a:rPr>
              <a:t>Focus groups have been held with:</a:t>
            </a:r>
          </a:p>
          <a:p>
            <a:pPr defTabSz="582016">
              <a:lnSpc>
                <a:spcPct val="90000"/>
              </a:lnSpc>
              <a:spcAft>
                <a:spcPts val="402"/>
              </a:spcAft>
            </a:pPr>
            <a:r>
              <a:rPr lang="en-US" sz="2000" kern="1200" dirty="0">
                <a:solidFill>
                  <a:schemeClr val="tx1"/>
                </a:solidFill>
                <a:latin typeface="+mn-lt"/>
                <a:ea typeface="+mn-ea"/>
                <a:cs typeface="+mn-cs"/>
              </a:rPr>
              <a:t>	o architects,</a:t>
            </a:r>
          </a:p>
          <a:p>
            <a:pPr defTabSz="582016">
              <a:lnSpc>
                <a:spcPct val="90000"/>
              </a:lnSpc>
              <a:spcAft>
                <a:spcPts val="402"/>
              </a:spcAft>
            </a:pPr>
            <a:r>
              <a:rPr lang="en-US" sz="2000" kern="1200" dirty="0">
                <a:solidFill>
                  <a:schemeClr val="tx1"/>
                </a:solidFill>
                <a:latin typeface="+mn-lt"/>
                <a:ea typeface="+mn-ea"/>
                <a:cs typeface="+mn-cs"/>
              </a:rPr>
              <a:t>	o Housing Committees</a:t>
            </a:r>
          </a:p>
          <a:p>
            <a:pPr defTabSz="582016">
              <a:lnSpc>
                <a:spcPct val="90000"/>
              </a:lnSpc>
              <a:spcAft>
                <a:spcPts val="402"/>
              </a:spcAft>
            </a:pPr>
            <a:r>
              <a:rPr lang="en-US" sz="2000" kern="1200" dirty="0">
                <a:solidFill>
                  <a:schemeClr val="tx1"/>
                </a:solidFill>
                <a:latin typeface="+mn-lt"/>
                <a:ea typeface="+mn-ea"/>
                <a:cs typeface="+mn-cs"/>
              </a:rPr>
              <a:t>	o developers</a:t>
            </a:r>
          </a:p>
          <a:p>
            <a:pPr defTabSz="582016">
              <a:lnSpc>
                <a:spcPct val="90000"/>
              </a:lnSpc>
              <a:spcAft>
                <a:spcPts val="402"/>
              </a:spcAft>
            </a:pPr>
            <a:r>
              <a:rPr lang="en-US" sz="2000" kern="1200" dirty="0">
                <a:solidFill>
                  <a:schemeClr val="tx1"/>
                </a:solidFill>
                <a:latin typeface="+mn-lt"/>
                <a:ea typeface="+mn-ea"/>
                <a:cs typeface="+mn-cs"/>
              </a:rPr>
              <a:t>	o department heads</a:t>
            </a:r>
          </a:p>
          <a:p>
            <a:pPr defTabSz="582016">
              <a:lnSpc>
                <a:spcPct val="90000"/>
              </a:lnSpc>
              <a:spcAft>
                <a:spcPts val="402"/>
              </a:spcAft>
            </a:pPr>
            <a:r>
              <a:rPr lang="en-US" sz="2000" kern="1200" dirty="0">
                <a:solidFill>
                  <a:schemeClr val="tx1"/>
                </a:solidFill>
                <a:latin typeface="+mn-lt"/>
                <a:ea typeface="+mn-ea"/>
                <a:cs typeface="+mn-cs"/>
              </a:rPr>
              <a:t>	o COA </a:t>
            </a:r>
          </a:p>
          <a:p>
            <a:pPr defTabSz="582016">
              <a:lnSpc>
                <a:spcPct val="90000"/>
              </a:lnSpc>
              <a:spcAft>
                <a:spcPts val="402"/>
              </a:spcAft>
            </a:pPr>
            <a:r>
              <a:rPr lang="en-US" sz="2000" kern="1200" dirty="0">
                <a:solidFill>
                  <a:schemeClr val="tx1"/>
                </a:solidFill>
                <a:latin typeface="+mn-lt"/>
                <a:ea typeface="+mn-ea"/>
                <a:cs typeface="+mn-cs"/>
              </a:rPr>
              <a:t>	o Chamber/business </a:t>
            </a:r>
          </a:p>
          <a:p>
            <a:pPr defTabSz="582016">
              <a:lnSpc>
                <a:spcPct val="90000"/>
              </a:lnSpc>
              <a:spcAft>
                <a:spcPts val="402"/>
              </a:spcAft>
            </a:pPr>
            <a:r>
              <a:rPr lang="en-US" sz="2000" kern="1200" dirty="0">
                <a:solidFill>
                  <a:schemeClr val="tx1"/>
                </a:solidFill>
                <a:latin typeface="+mn-lt"/>
                <a:ea typeface="+mn-ea"/>
                <a:cs typeface="+mn-cs"/>
              </a:rPr>
              <a:t>An email distribution list has been created for updates/ website </a:t>
            </a:r>
            <a:endParaRPr lang="en-US" sz="2000" dirty="0"/>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CBB7FD34-AFDF-23F6-A1F1-E2960D9D8A36}"/>
                  </a:ext>
                </a:extLst>
              </p14:cNvPr>
              <p14:cNvContentPartPr/>
              <p14:nvPr/>
            </p14:nvContentPartPr>
            <p14:xfrm>
              <a:off x="5316361" y="2812761"/>
              <a:ext cx="218" cy="218"/>
            </p14:xfrm>
          </p:contentPart>
        </mc:Choice>
        <mc:Fallback xmlns="">
          <p:pic>
            <p:nvPicPr>
              <p:cNvPr id="3" name="Ink 2">
                <a:extLst>
                  <a:ext uri="{FF2B5EF4-FFF2-40B4-BE49-F238E27FC236}">
                    <a16:creationId xmlns:a16="http://schemas.microsoft.com/office/drawing/2014/main" id="{CBB7FD34-AFDF-23F6-A1F1-E2960D9D8A36}"/>
                  </a:ext>
                </a:extLst>
              </p:cNvPr>
              <p:cNvPicPr/>
              <p:nvPr/>
            </p:nvPicPr>
            <p:blipFill>
              <a:blip r:embed="rId3"/>
              <a:stretch>
                <a:fillRect/>
              </a:stretch>
            </p:blipFill>
            <p:spPr>
              <a:xfrm>
                <a:off x="5261861" y="2703761"/>
                <a:ext cx="109000" cy="2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DD8BBA9-497F-84CA-11C6-D2AAF8CEA1EC}"/>
                  </a:ext>
                </a:extLst>
              </p14:cNvPr>
              <p14:cNvContentPartPr/>
              <p14:nvPr/>
            </p14:nvContentPartPr>
            <p14:xfrm>
              <a:off x="5300200" y="2801842"/>
              <a:ext cx="218" cy="218"/>
            </p14:xfrm>
          </p:contentPart>
        </mc:Choice>
        <mc:Fallback xmlns="">
          <p:pic>
            <p:nvPicPr>
              <p:cNvPr id="4" name="Ink 3">
                <a:extLst>
                  <a:ext uri="{FF2B5EF4-FFF2-40B4-BE49-F238E27FC236}">
                    <a16:creationId xmlns:a16="http://schemas.microsoft.com/office/drawing/2014/main" id="{5DD8BBA9-497F-84CA-11C6-D2AAF8CEA1EC}"/>
                  </a:ext>
                </a:extLst>
              </p:cNvPr>
              <p:cNvPicPr/>
              <p:nvPr/>
            </p:nvPicPr>
            <p:blipFill>
              <a:blip r:embed="rId3"/>
              <a:stretch>
                <a:fillRect/>
              </a:stretch>
            </p:blipFill>
            <p:spPr>
              <a:xfrm>
                <a:off x="5245700" y="2692842"/>
                <a:ext cx="109000" cy="2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990869-EC15-9072-48B8-402C9AC5AA1E}"/>
                  </a:ext>
                </a:extLst>
              </p14:cNvPr>
              <p14:cNvContentPartPr/>
              <p14:nvPr/>
            </p14:nvContentPartPr>
            <p14:xfrm>
              <a:off x="5300200" y="2801842"/>
              <a:ext cx="218" cy="218"/>
            </p14:xfrm>
          </p:contentPart>
        </mc:Choice>
        <mc:Fallback xmlns="">
          <p:pic>
            <p:nvPicPr>
              <p:cNvPr id="5" name="Ink 4">
                <a:extLst>
                  <a:ext uri="{FF2B5EF4-FFF2-40B4-BE49-F238E27FC236}">
                    <a16:creationId xmlns:a16="http://schemas.microsoft.com/office/drawing/2014/main" id="{45990869-EC15-9072-48B8-402C9AC5AA1E}"/>
                  </a:ext>
                </a:extLst>
              </p:cNvPr>
              <p:cNvPicPr/>
              <p:nvPr/>
            </p:nvPicPr>
            <p:blipFill>
              <a:blip r:embed="rId3"/>
              <a:stretch>
                <a:fillRect/>
              </a:stretch>
            </p:blipFill>
            <p:spPr>
              <a:xfrm>
                <a:off x="5245700" y="2692842"/>
                <a:ext cx="109000" cy="2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8CE6A33-FF95-3F1D-D952-07D1E9F4B2BE}"/>
                  </a:ext>
                </a:extLst>
              </p14:cNvPr>
              <p14:cNvContentPartPr/>
              <p14:nvPr/>
            </p14:nvContentPartPr>
            <p14:xfrm>
              <a:off x="5133132" y="2769520"/>
              <a:ext cx="218" cy="218"/>
            </p14:xfrm>
          </p:contentPart>
        </mc:Choice>
        <mc:Fallback xmlns="">
          <p:pic>
            <p:nvPicPr>
              <p:cNvPr id="6" name="Ink 5">
                <a:extLst>
                  <a:ext uri="{FF2B5EF4-FFF2-40B4-BE49-F238E27FC236}">
                    <a16:creationId xmlns:a16="http://schemas.microsoft.com/office/drawing/2014/main" id="{B8CE6A33-FF95-3F1D-D952-07D1E9F4B2BE}"/>
                  </a:ext>
                </a:extLst>
              </p:cNvPr>
              <p:cNvPicPr/>
              <p:nvPr/>
            </p:nvPicPr>
            <p:blipFill>
              <a:blip r:embed="rId3"/>
              <a:stretch>
                <a:fillRect/>
              </a:stretch>
            </p:blipFill>
            <p:spPr>
              <a:xfrm>
                <a:off x="5078632" y="2660520"/>
                <a:ext cx="109000" cy="218000"/>
              </a:xfrm>
              <a:prstGeom prst="rect">
                <a:avLst/>
              </a:prstGeom>
            </p:spPr>
          </p:pic>
        </mc:Fallback>
      </mc:AlternateContent>
    </p:spTree>
    <p:extLst>
      <p:ext uri="{BB962C8B-B14F-4D97-AF65-F5344CB8AC3E}">
        <p14:creationId xmlns:p14="http://schemas.microsoft.com/office/powerpoint/2010/main" val="1800194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9224B6-EF70-AC52-C9A0-F3FBEEC90788}"/>
              </a:ext>
            </a:extLst>
          </p:cNvPr>
          <p:cNvPicPr>
            <a:picLocks noGrp="1" noChangeAspect="1"/>
          </p:cNvPicPr>
          <p:nvPr>
            <p:ph idx="1"/>
          </p:nvPr>
        </p:nvPicPr>
        <p:blipFill>
          <a:blip r:embed="rId2"/>
          <a:stretch>
            <a:fillRect/>
          </a:stretch>
        </p:blipFill>
        <p:spPr>
          <a:xfrm>
            <a:off x="2769990" y="643466"/>
            <a:ext cx="6652020" cy="5571067"/>
          </a:xfrm>
          <a:prstGeom prst="rect">
            <a:avLst/>
          </a:prstGeom>
        </p:spPr>
      </p:pic>
    </p:spTree>
    <p:extLst>
      <p:ext uri="{BB962C8B-B14F-4D97-AF65-F5344CB8AC3E}">
        <p14:creationId xmlns:p14="http://schemas.microsoft.com/office/powerpoint/2010/main" val="1726934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7419-8CDB-30D6-A68D-11C348A3CB1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Results of exercise </a:t>
            </a:r>
          </a:p>
        </p:txBody>
      </p:sp>
      <p:pic>
        <p:nvPicPr>
          <p:cNvPr id="4" name="Content Placeholder 3" descr="A white sign with colorful dots&#10;&#10;Description automatically generated">
            <a:extLst>
              <a:ext uri="{FF2B5EF4-FFF2-40B4-BE49-F238E27FC236}">
                <a16:creationId xmlns:a16="http://schemas.microsoft.com/office/drawing/2014/main" id="{E67BBFCA-011A-8043-2D0C-FFF24D4F9C55}"/>
              </a:ext>
            </a:extLst>
          </p:cNvPr>
          <p:cNvPicPr>
            <a:picLocks noGrp="1" noChangeAspect="1"/>
          </p:cNvPicPr>
          <p:nvPr>
            <p:ph idx="1"/>
          </p:nvPr>
        </p:nvPicPr>
        <p:blipFill>
          <a:blip r:embed="rId2"/>
          <a:stretch>
            <a:fillRect/>
          </a:stretch>
        </p:blipFill>
        <p:spPr>
          <a:xfrm>
            <a:off x="1846555" y="580850"/>
            <a:ext cx="8563637" cy="6230046"/>
          </a:xfrm>
          <a:prstGeom prst="rect">
            <a:avLst/>
          </a:prstGeom>
        </p:spPr>
      </p:pic>
    </p:spTree>
    <p:extLst>
      <p:ext uri="{BB962C8B-B14F-4D97-AF65-F5344CB8AC3E}">
        <p14:creationId xmlns:p14="http://schemas.microsoft.com/office/powerpoint/2010/main" val="4131449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hart of problems with colorful circles&#10;&#10;Description automatically generated">
            <a:extLst>
              <a:ext uri="{FF2B5EF4-FFF2-40B4-BE49-F238E27FC236}">
                <a16:creationId xmlns:a16="http://schemas.microsoft.com/office/drawing/2014/main" id="{9F20DED3-859F-D89D-82CF-E0AAF44B9A2F}"/>
              </a:ext>
            </a:extLst>
          </p:cNvPr>
          <p:cNvPicPr>
            <a:picLocks noGrp="1" noChangeAspect="1"/>
          </p:cNvPicPr>
          <p:nvPr>
            <p:ph idx="1"/>
          </p:nvPr>
        </p:nvPicPr>
        <p:blipFill rotWithShape="1">
          <a:blip r:embed="rId2"/>
          <a:srcRect t="13214" r="-1" b="19398"/>
          <a:stretch/>
        </p:blipFill>
        <p:spPr>
          <a:xfrm>
            <a:off x="763524" y="733986"/>
            <a:ext cx="10664952" cy="5390029"/>
          </a:xfrm>
          <a:prstGeom prst="rect">
            <a:avLst/>
          </a:prstGeom>
          <a:effectLst>
            <a:outerShdw blurRad="292100" dist="165100" dir="6000000" sx="97000" sy="97000" algn="t" rotWithShape="0">
              <a:prstClr val="black">
                <a:alpha val="35000"/>
              </a:prstClr>
            </a:outerShdw>
          </a:effectLst>
        </p:spPr>
      </p:pic>
    </p:spTree>
    <p:extLst>
      <p:ext uri="{BB962C8B-B14F-4D97-AF65-F5344CB8AC3E}">
        <p14:creationId xmlns:p14="http://schemas.microsoft.com/office/powerpoint/2010/main" val="1069861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7045D8-47FD-6AA0-59EF-B266BA89042F}"/>
              </a:ext>
            </a:extLst>
          </p:cNvPr>
          <p:cNvPicPr>
            <a:picLocks noGrp="1" noChangeAspect="1"/>
          </p:cNvPicPr>
          <p:nvPr>
            <p:ph idx="1"/>
          </p:nvPr>
        </p:nvPicPr>
        <p:blipFill rotWithShape="1">
          <a:blip r:embed="rId2"/>
          <a:srcRect b="16060"/>
          <a:stretch/>
        </p:blipFill>
        <p:spPr>
          <a:xfrm>
            <a:off x="20" y="1282"/>
            <a:ext cx="12191980" cy="6856718"/>
          </a:xfrm>
          <a:prstGeom prst="rect">
            <a:avLst/>
          </a:prstGeom>
        </p:spPr>
      </p:pic>
    </p:spTree>
    <p:extLst>
      <p:ext uri="{BB962C8B-B14F-4D97-AF65-F5344CB8AC3E}">
        <p14:creationId xmlns:p14="http://schemas.microsoft.com/office/powerpoint/2010/main" val="2568987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1E40B8-6200-DA32-E5F7-64C905997C98}"/>
              </a:ext>
            </a:extLst>
          </p:cNvPr>
          <p:cNvSpPr>
            <a:spLocks noGrp="1"/>
          </p:cNvSpPr>
          <p:nvPr>
            <p:ph type="title"/>
          </p:nvPr>
        </p:nvSpPr>
        <p:spPr>
          <a:xfrm>
            <a:off x="4023360" y="350521"/>
            <a:ext cx="7330438" cy="1821910"/>
          </a:xfrm>
        </p:spPr>
        <p:txBody>
          <a:bodyPr>
            <a:normAutofit/>
          </a:bodyPr>
          <a:lstStyle/>
          <a:p>
            <a:r>
              <a:rPr lang="en-US" dirty="0"/>
              <a:t>Process</a:t>
            </a:r>
          </a:p>
        </p:txBody>
      </p:sp>
      <p:pic>
        <p:nvPicPr>
          <p:cNvPr id="14" name="Picture 4" descr="Pen placed on top of a signature line">
            <a:extLst>
              <a:ext uri="{FF2B5EF4-FFF2-40B4-BE49-F238E27FC236}">
                <a16:creationId xmlns:a16="http://schemas.microsoft.com/office/drawing/2014/main" id="{15D6EEC0-2E59-4CFD-8B56-7035FC3164CD}"/>
              </a:ext>
            </a:extLst>
          </p:cNvPr>
          <p:cNvPicPr>
            <a:picLocks noChangeAspect="1"/>
          </p:cNvPicPr>
          <p:nvPr/>
        </p:nvPicPr>
        <p:blipFill rotWithShape="1">
          <a:blip r:embed="rId2"/>
          <a:srcRect l="40467" r="-1" b="-1"/>
          <a:stretch/>
        </p:blipFill>
        <p:spPr>
          <a:xfrm>
            <a:off x="190432" y="464977"/>
            <a:ext cx="3459616" cy="428613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BC0C6A5-C0A7-04F7-4E78-A0BEBFF5A622}"/>
              </a:ext>
            </a:extLst>
          </p:cNvPr>
          <p:cNvSpPr>
            <a:spLocks noGrp="1"/>
          </p:cNvSpPr>
          <p:nvPr>
            <p:ph idx="1"/>
          </p:nvPr>
        </p:nvSpPr>
        <p:spPr>
          <a:xfrm>
            <a:off x="4206240" y="2339339"/>
            <a:ext cx="7147558" cy="3837623"/>
          </a:xfrm>
        </p:spPr>
        <p:txBody>
          <a:bodyPr>
            <a:normAutofit/>
          </a:bodyPr>
          <a:lstStyle/>
          <a:p>
            <a:r>
              <a:rPr lang="en-US" sz="3600" dirty="0"/>
              <a:t>We took in a lot of information</a:t>
            </a:r>
          </a:p>
          <a:p>
            <a:r>
              <a:rPr lang="en-US" sz="3600" dirty="0"/>
              <a:t>Looked into the concerns people had </a:t>
            </a:r>
          </a:p>
          <a:p>
            <a:r>
              <a:rPr lang="en-US" sz="3600" dirty="0"/>
              <a:t>Grant to assist us with the  technical analysis Bohler Engineering </a:t>
            </a:r>
          </a:p>
        </p:txBody>
      </p:sp>
    </p:spTree>
    <p:extLst>
      <p:ext uri="{BB962C8B-B14F-4D97-AF65-F5344CB8AC3E}">
        <p14:creationId xmlns:p14="http://schemas.microsoft.com/office/powerpoint/2010/main" val="1372623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77C7-C694-BCE8-76A5-CAFFAEBC1B2E}"/>
              </a:ext>
            </a:extLst>
          </p:cNvPr>
          <p:cNvSpPr>
            <a:spLocks noGrp="1"/>
          </p:cNvSpPr>
          <p:nvPr>
            <p:ph type="title"/>
          </p:nvPr>
        </p:nvSpPr>
        <p:spPr/>
        <p:txBody>
          <a:bodyPr/>
          <a:lstStyle/>
          <a:p>
            <a:r>
              <a:rPr lang="en-US"/>
              <a:t>Existing Unrestricted District </a:t>
            </a:r>
          </a:p>
        </p:txBody>
      </p:sp>
      <p:pic>
        <p:nvPicPr>
          <p:cNvPr id="3" name="Picture 2">
            <a:extLst>
              <a:ext uri="{FF2B5EF4-FFF2-40B4-BE49-F238E27FC236}">
                <a16:creationId xmlns:a16="http://schemas.microsoft.com/office/drawing/2014/main" id="{E27CCA8F-2295-8751-3386-8C637C012ECA}"/>
              </a:ext>
            </a:extLst>
          </p:cNvPr>
          <p:cNvPicPr>
            <a:picLocks noChangeAspect="1"/>
          </p:cNvPicPr>
          <p:nvPr/>
        </p:nvPicPr>
        <p:blipFill>
          <a:blip r:embed="rId2"/>
          <a:stretch>
            <a:fillRect/>
          </a:stretch>
        </p:blipFill>
        <p:spPr>
          <a:xfrm>
            <a:off x="2598665" y="1837099"/>
            <a:ext cx="5781765" cy="4343038"/>
          </a:xfrm>
          <a:prstGeom prst="rect">
            <a:avLst/>
          </a:prstGeom>
        </p:spPr>
      </p:pic>
    </p:spTree>
    <p:extLst>
      <p:ext uri="{BB962C8B-B14F-4D97-AF65-F5344CB8AC3E}">
        <p14:creationId xmlns:p14="http://schemas.microsoft.com/office/powerpoint/2010/main" val="382100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129CEB9-2A72-2356-2327-F3889A6B2372}"/>
              </a:ext>
            </a:extLst>
          </p:cNvPr>
          <p:cNvSpPr>
            <a:spLocks noGrp="1"/>
          </p:cNvSpPr>
          <p:nvPr>
            <p:ph type="title"/>
          </p:nvPr>
        </p:nvSpPr>
        <p:spPr>
          <a:xfrm>
            <a:off x="7878675" y="640080"/>
            <a:ext cx="3075836" cy="1325562"/>
          </a:xfrm>
        </p:spPr>
        <p:txBody>
          <a:bodyPr>
            <a:normAutofit/>
          </a:bodyPr>
          <a:lstStyle/>
          <a:p>
            <a:r>
              <a:rPr lang="en-US" sz="3200"/>
              <a:t>MBTA Communities </a:t>
            </a:r>
          </a:p>
        </p:txBody>
      </p:sp>
      <p:pic>
        <p:nvPicPr>
          <p:cNvPr id="4" name="Content Placeholder 3">
            <a:extLst>
              <a:ext uri="{FF2B5EF4-FFF2-40B4-BE49-F238E27FC236}">
                <a16:creationId xmlns:a16="http://schemas.microsoft.com/office/drawing/2014/main" id="{BABC267F-51C7-466D-FACE-CCE40F9BF70D}"/>
              </a:ext>
            </a:extLst>
          </p:cNvPr>
          <p:cNvPicPr>
            <a:picLocks noChangeAspect="1"/>
          </p:cNvPicPr>
          <p:nvPr/>
        </p:nvPicPr>
        <p:blipFill rotWithShape="1">
          <a:blip r:embed="rId2"/>
          <a:srcRect r="4238" b="-3"/>
          <a:stretch/>
        </p:blipFill>
        <p:spPr>
          <a:xfrm>
            <a:off x="180431" y="781848"/>
            <a:ext cx="6927007" cy="5588101"/>
          </a:xfrm>
          <a:prstGeom prst="rect">
            <a:avLst/>
          </a:prstGeom>
        </p:spPr>
      </p:pic>
      <p:sp>
        <p:nvSpPr>
          <p:cNvPr id="8" name="Content Placeholder 7">
            <a:extLst>
              <a:ext uri="{FF2B5EF4-FFF2-40B4-BE49-F238E27FC236}">
                <a16:creationId xmlns:a16="http://schemas.microsoft.com/office/drawing/2014/main" id="{EB364DEF-DEA7-81F0-8A71-FB5A73E21D04}"/>
              </a:ext>
            </a:extLst>
          </p:cNvPr>
          <p:cNvSpPr>
            <a:spLocks noGrp="1"/>
          </p:cNvSpPr>
          <p:nvPr>
            <p:ph idx="1"/>
          </p:nvPr>
        </p:nvSpPr>
        <p:spPr>
          <a:xfrm>
            <a:off x="7878675" y="2287375"/>
            <a:ext cx="3075836" cy="3892762"/>
          </a:xfrm>
        </p:spPr>
        <p:txBody>
          <a:bodyPr>
            <a:normAutofit/>
          </a:bodyPr>
          <a:lstStyle/>
          <a:p>
            <a:r>
              <a:rPr lang="en-US" sz="2000"/>
              <a:t>177 communities in the Commonwealth are included</a:t>
            </a:r>
          </a:p>
          <a:p>
            <a:r>
              <a:rPr lang="en-US" sz="2000"/>
              <a:t>Marblehead is classified as an Adjacent Community (adjacent communities are those that are adjacent to municipalities that contain MBTA stations).  </a:t>
            </a:r>
          </a:p>
          <a:p>
            <a:endParaRPr lang="en-US" sz="2000"/>
          </a:p>
          <a:p>
            <a:endParaRPr lang="en-US" sz="1600"/>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7C6F7C43-2C3F-E227-B09F-D66FD97DE660}"/>
                  </a:ext>
                </a:extLst>
              </p14:cNvPr>
              <p14:cNvContentPartPr/>
              <p14:nvPr/>
            </p14:nvContentPartPr>
            <p14:xfrm>
              <a:off x="4627065" y="2190129"/>
              <a:ext cx="484200" cy="401400"/>
            </p14:xfrm>
          </p:contentPart>
        </mc:Choice>
        <mc:Fallback>
          <p:pic>
            <p:nvPicPr>
              <p:cNvPr id="5" name="Ink 4">
                <a:extLst>
                  <a:ext uri="{FF2B5EF4-FFF2-40B4-BE49-F238E27FC236}">
                    <a16:creationId xmlns:a16="http://schemas.microsoft.com/office/drawing/2014/main" id="{7C6F7C43-2C3F-E227-B09F-D66FD97DE660}"/>
                  </a:ext>
                </a:extLst>
              </p:cNvPr>
              <p:cNvPicPr/>
              <p:nvPr/>
            </p:nvPicPr>
            <p:blipFill>
              <a:blip r:embed="rId4"/>
              <a:stretch>
                <a:fillRect/>
              </a:stretch>
            </p:blipFill>
            <p:spPr>
              <a:xfrm>
                <a:off x="4618058" y="2181129"/>
                <a:ext cx="501853" cy="419040"/>
              </a:xfrm>
              <a:prstGeom prst="rect">
                <a:avLst/>
              </a:prstGeom>
            </p:spPr>
          </p:pic>
        </mc:Fallback>
      </mc:AlternateContent>
    </p:spTree>
    <p:extLst>
      <p:ext uri="{BB962C8B-B14F-4D97-AF65-F5344CB8AC3E}">
        <p14:creationId xmlns:p14="http://schemas.microsoft.com/office/powerpoint/2010/main" val="873506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ED056A0-FD70-ED64-2636-F9DECFD11223}"/>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t>Smart Growth Study </a:t>
            </a:r>
          </a:p>
        </p:txBody>
      </p:sp>
      <p:sp>
        <p:nvSpPr>
          <p:cNvPr id="7" name="Content Placeholder 6">
            <a:extLst>
              <a:ext uri="{FF2B5EF4-FFF2-40B4-BE49-F238E27FC236}">
                <a16:creationId xmlns:a16="http://schemas.microsoft.com/office/drawing/2014/main" id="{DE62B849-40D0-C19E-6D5E-077C72F67D83}"/>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sz="2400"/>
              <a:t>2009</a:t>
            </a:r>
          </a:p>
        </p:txBody>
      </p:sp>
      <p:sp>
        <p:nvSpPr>
          <p:cNvPr id="1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00D5F0-C99B-2B8F-CE3C-B4C3E9992B10}"/>
              </a:ext>
            </a:extLst>
          </p:cNvPr>
          <p:cNvPicPr>
            <a:picLocks noChangeAspect="1"/>
          </p:cNvPicPr>
          <p:nvPr/>
        </p:nvPicPr>
        <p:blipFill rotWithShape="1">
          <a:blip r:embed="rId2"/>
          <a:srcRect l="6969"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510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B01541-4E3D-0E16-F869-4F204343C75B}"/>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3800" b="1"/>
              <a:t>Expanding the area around Pleasant Street</a:t>
            </a:r>
            <a:br>
              <a:rPr lang="en-US" sz="3800" b="1"/>
            </a:br>
            <a:r>
              <a:rPr lang="en-US" sz="3800" b="1"/>
              <a:t>Smart Growth District</a:t>
            </a:r>
          </a:p>
        </p:txBody>
      </p:sp>
      <p:pic>
        <p:nvPicPr>
          <p:cNvPr id="4" name="Content Placeholder 3">
            <a:extLst>
              <a:ext uri="{FF2B5EF4-FFF2-40B4-BE49-F238E27FC236}">
                <a16:creationId xmlns:a16="http://schemas.microsoft.com/office/drawing/2014/main" id="{F856EE60-8474-8E21-70C7-4E9453556A36}"/>
              </a:ext>
            </a:extLst>
          </p:cNvPr>
          <p:cNvPicPr>
            <a:picLocks noChangeAspect="1"/>
          </p:cNvPicPr>
          <p:nvPr/>
        </p:nvPicPr>
        <p:blipFill rotWithShape="1">
          <a:blip r:embed="rId2"/>
          <a:srcRect l="21382" r="3362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ontent Placeholder 37">
            <a:extLst>
              <a:ext uri="{FF2B5EF4-FFF2-40B4-BE49-F238E27FC236}">
                <a16:creationId xmlns:a16="http://schemas.microsoft.com/office/drawing/2014/main" id="{73346304-E592-C1AF-CD91-F01A6B208E29}"/>
              </a:ext>
            </a:extLst>
          </p:cNvPr>
          <p:cNvSpPr>
            <a:spLocks noGrp="1"/>
          </p:cNvSpPr>
          <p:nvPr>
            <p:ph sz="half" idx="2"/>
          </p:nvPr>
        </p:nvSpPr>
        <p:spPr>
          <a:xfrm>
            <a:off x="5297762" y="2706624"/>
            <a:ext cx="6251110" cy="3483864"/>
          </a:xfrm>
        </p:spPr>
        <p:txBody>
          <a:bodyPr vert="horz" lIns="91440" tIns="45720" rIns="91440" bIns="45720" rtlCol="0">
            <a:normAutofit/>
          </a:bodyPr>
          <a:lstStyle/>
          <a:p>
            <a:r>
              <a:rPr lang="en-US" sz="1700" dirty="0"/>
              <a:t>Promotes higher density downtown</a:t>
            </a:r>
          </a:p>
          <a:p>
            <a:r>
              <a:rPr lang="en-US" sz="1700" dirty="0"/>
              <a:t>Developing projects near public transportation to encourage the use of mass transit thereby reducing the impact of the car</a:t>
            </a:r>
          </a:p>
          <a:p>
            <a:r>
              <a:rPr lang="en-US" sz="1700" dirty="0"/>
              <a:t>Creating a range of housing types for people with a variety of income levels and needs</a:t>
            </a:r>
          </a:p>
          <a:p>
            <a:r>
              <a:rPr lang="en-US" sz="1700" dirty="0"/>
              <a:t>Creating walk‐able neighborhoods  </a:t>
            </a:r>
          </a:p>
          <a:p>
            <a:r>
              <a:rPr lang="en-US" sz="1700" dirty="0"/>
              <a:t>Supporting the integration of mixed land uses</a:t>
            </a:r>
          </a:p>
          <a:p>
            <a:r>
              <a:rPr lang="en-US" sz="1700" dirty="0"/>
              <a:t>Providing a means to incorporate more compact building design as an alternative to conventional, land consumptive development</a:t>
            </a:r>
          </a:p>
          <a:p>
            <a:endParaRPr lang="en-US" sz="1700" dirty="0"/>
          </a:p>
        </p:txBody>
      </p:sp>
    </p:spTree>
    <p:extLst>
      <p:ext uri="{BB962C8B-B14F-4D97-AF65-F5344CB8AC3E}">
        <p14:creationId xmlns:p14="http://schemas.microsoft.com/office/powerpoint/2010/main" val="337484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FEF1-0F43-9B1B-91CE-6F744A23F80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b="1" dirty="0"/>
              <a:t>Expanding Vinnin Square Smart Growth District </a:t>
            </a:r>
          </a:p>
        </p:txBody>
      </p:sp>
      <p:pic>
        <p:nvPicPr>
          <p:cNvPr id="9" name="Content Placeholder 8">
            <a:extLst>
              <a:ext uri="{FF2B5EF4-FFF2-40B4-BE49-F238E27FC236}">
                <a16:creationId xmlns:a16="http://schemas.microsoft.com/office/drawing/2014/main" id="{E3E289F6-130E-F5A8-934F-6BD9CBEBC1AB}"/>
              </a:ext>
            </a:extLst>
          </p:cNvPr>
          <p:cNvPicPr>
            <a:picLocks noGrp="1" noChangeAspect="1"/>
          </p:cNvPicPr>
          <p:nvPr>
            <p:ph idx="1"/>
          </p:nvPr>
        </p:nvPicPr>
        <p:blipFill>
          <a:blip r:embed="rId2"/>
          <a:stretch>
            <a:fillRect/>
          </a:stretch>
        </p:blipFill>
        <p:spPr>
          <a:xfrm>
            <a:off x="1174140" y="2071688"/>
            <a:ext cx="5511432" cy="4119562"/>
          </a:xfrm>
        </p:spPr>
      </p:pic>
      <p:pic>
        <p:nvPicPr>
          <p:cNvPr id="6" name="Picture 5">
            <a:extLst>
              <a:ext uri="{FF2B5EF4-FFF2-40B4-BE49-F238E27FC236}">
                <a16:creationId xmlns:a16="http://schemas.microsoft.com/office/drawing/2014/main" id="{CF97A3D6-B705-C81C-FF76-A5FB727E8581}"/>
              </a:ext>
            </a:extLst>
          </p:cNvPr>
          <p:cNvPicPr>
            <a:picLocks noChangeAspect="1"/>
          </p:cNvPicPr>
          <p:nvPr/>
        </p:nvPicPr>
        <p:blipFill>
          <a:blip r:embed="rId3"/>
          <a:stretch>
            <a:fillRect/>
          </a:stretch>
        </p:blipFill>
        <p:spPr>
          <a:xfrm>
            <a:off x="6875539" y="2071688"/>
            <a:ext cx="4715474" cy="2863579"/>
          </a:xfrm>
          <a:prstGeom prst="rect">
            <a:avLst/>
          </a:prstGeom>
        </p:spPr>
      </p:pic>
    </p:spTree>
    <p:extLst>
      <p:ext uri="{BB962C8B-B14F-4D97-AF65-F5344CB8AC3E}">
        <p14:creationId xmlns:p14="http://schemas.microsoft.com/office/powerpoint/2010/main" val="1711298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D28C1A-8F7F-EFF1-624A-19F63FC24A43}"/>
              </a:ext>
            </a:extLst>
          </p:cNvPr>
          <p:cNvPicPr>
            <a:picLocks noChangeAspect="1"/>
          </p:cNvPicPr>
          <p:nvPr/>
        </p:nvPicPr>
        <p:blipFill rotWithShape="1">
          <a:blip r:embed="rId2"/>
          <a:srcRect t="5436"/>
          <a:stretch/>
        </p:blipFill>
        <p:spPr>
          <a:xfrm>
            <a:off x="1" y="10"/>
            <a:ext cx="9669642" cy="6857990"/>
          </a:xfrm>
          <a:prstGeom prst="rect">
            <a:avLst/>
          </a:prstGeom>
        </p:spPr>
      </p:pic>
      <p:sp>
        <p:nvSpPr>
          <p:cNvPr id="2" name="Title 1">
            <a:extLst>
              <a:ext uri="{FF2B5EF4-FFF2-40B4-BE49-F238E27FC236}">
                <a16:creationId xmlns:a16="http://schemas.microsoft.com/office/drawing/2014/main" id="{38B82155-64C2-C764-AF8F-C830098BF723}"/>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Under utilized buildings </a:t>
            </a:r>
          </a:p>
        </p:txBody>
      </p:sp>
      <p:sp>
        <p:nvSpPr>
          <p:cNvPr id="3" name="Content Placeholder 2">
            <a:extLst>
              <a:ext uri="{FF2B5EF4-FFF2-40B4-BE49-F238E27FC236}">
                <a16:creationId xmlns:a16="http://schemas.microsoft.com/office/drawing/2014/main" id="{0D5C5BDD-AEB0-5213-5143-57D5ED0B7351}"/>
              </a:ext>
            </a:extLst>
          </p:cNvPr>
          <p:cNvSpPr>
            <a:spLocks noGrp="1"/>
          </p:cNvSpPr>
          <p:nvPr>
            <p:ph sz="half" idx="1"/>
          </p:nvPr>
        </p:nvSpPr>
        <p:spPr>
          <a:xfrm>
            <a:off x="7935403" y="4629234"/>
            <a:ext cx="3445766" cy="1485319"/>
          </a:xfrm>
          <a:noFill/>
        </p:spPr>
        <p:txBody>
          <a:bodyPr vert="horz" lIns="91440" tIns="45720" rIns="91440" bIns="45720" rtlCol="0">
            <a:normAutofit/>
          </a:bodyPr>
          <a:lstStyle/>
          <a:p>
            <a:pPr marL="0" indent="0">
              <a:buNone/>
            </a:pPr>
            <a:r>
              <a:rPr lang="en-US" sz="2400"/>
              <a:t> </a:t>
            </a:r>
          </a:p>
        </p:txBody>
      </p:sp>
    </p:spTree>
    <p:extLst>
      <p:ext uri="{BB962C8B-B14F-4D97-AF65-F5344CB8AC3E}">
        <p14:creationId xmlns:p14="http://schemas.microsoft.com/office/powerpoint/2010/main" val="4724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46D20F04-6125-8E65-6F9A-590932B77E11}"/>
              </a:ext>
            </a:extLst>
          </p:cNvPr>
          <p:cNvPicPr>
            <a:picLocks noGrp="1" noChangeAspect="1"/>
          </p:cNvPicPr>
          <p:nvPr>
            <p:ph idx="1"/>
          </p:nvPr>
        </p:nvPicPr>
        <p:blipFill>
          <a:blip r:embed="rId2"/>
          <a:stretch>
            <a:fillRect/>
          </a:stretch>
        </p:blipFill>
        <p:spPr>
          <a:xfrm>
            <a:off x="730147" y="623275"/>
            <a:ext cx="6372593" cy="5607882"/>
          </a:xfrm>
          <a:prstGeom prst="rect">
            <a:avLst/>
          </a:prstGeom>
        </p:spPr>
      </p:pic>
      <p:sp>
        <p:nvSpPr>
          <p:cNvPr id="17"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D46BE8F0-6A26-D40E-0A63-094A6ED6FA29}"/>
              </a:ext>
            </a:extLst>
          </p:cNvPr>
          <p:cNvSpPr>
            <a:spLocks noGrp="1"/>
          </p:cNvSpPr>
          <p:nvPr>
            <p:ph type="title"/>
          </p:nvPr>
        </p:nvSpPr>
        <p:spPr>
          <a:xfrm>
            <a:off x="8052497" y="1056640"/>
            <a:ext cx="3197660" cy="3125746"/>
          </a:xfrm>
        </p:spPr>
        <p:txBody>
          <a:bodyPr vert="horz" lIns="91440" tIns="45720" rIns="91440" bIns="45720" rtlCol="0" anchor="b">
            <a:normAutofit/>
          </a:bodyPr>
          <a:lstStyle/>
          <a:p>
            <a:r>
              <a:rPr lang="en-US" sz="7200" kern="1200">
                <a:solidFill>
                  <a:schemeClr val="tx1"/>
                </a:solidFill>
                <a:latin typeface="+mj-lt"/>
                <a:ea typeface="+mj-ea"/>
                <a:cs typeface="+mj-cs"/>
              </a:rPr>
              <a:t>JCC</a:t>
            </a:r>
          </a:p>
        </p:txBody>
      </p:sp>
    </p:spTree>
    <p:extLst>
      <p:ext uri="{BB962C8B-B14F-4D97-AF65-F5344CB8AC3E}">
        <p14:creationId xmlns:p14="http://schemas.microsoft.com/office/powerpoint/2010/main" val="2393295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7F86-57BE-942D-7054-5B67B0A06829}"/>
              </a:ext>
            </a:extLst>
          </p:cNvPr>
          <p:cNvSpPr>
            <a:spLocks noGrp="1"/>
          </p:cNvSpPr>
          <p:nvPr>
            <p:ph type="title"/>
          </p:nvPr>
        </p:nvSpPr>
        <p:spPr>
          <a:xfrm>
            <a:off x="4406846" y="3696270"/>
            <a:ext cx="6003980" cy="789336"/>
          </a:xfrm>
        </p:spPr>
        <p:txBody>
          <a:bodyPr vert="horz" lIns="91440" tIns="45720" rIns="91440" bIns="45720" rtlCol="0" anchor="b">
            <a:normAutofit/>
          </a:bodyPr>
          <a:lstStyle/>
          <a:p>
            <a:r>
              <a:rPr lang="en-US" kern="1200" dirty="0">
                <a:solidFill>
                  <a:schemeClr val="tx1"/>
                </a:solidFill>
                <a:latin typeface="+mj-lt"/>
                <a:ea typeface="+mj-ea"/>
                <a:cs typeface="+mj-cs"/>
              </a:rPr>
              <a:t>Broughton Road </a:t>
            </a:r>
          </a:p>
        </p:txBody>
      </p:sp>
      <p:pic>
        <p:nvPicPr>
          <p:cNvPr id="6" name="Content Placeholder 5">
            <a:extLst>
              <a:ext uri="{FF2B5EF4-FFF2-40B4-BE49-F238E27FC236}">
                <a16:creationId xmlns:a16="http://schemas.microsoft.com/office/drawing/2014/main" id="{4110F95C-F423-1762-4D81-02A6CEFC991F}"/>
              </a:ext>
            </a:extLst>
          </p:cNvPr>
          <p:cNvPicPr>
            <a:picLocks noGrp="1" noChangeAspect="1"/>
          </p:cNvPicPr>
          <p:nvPr>
            <p:ph sz="half" idx="2"/>
          </p:nvPr>
        </p:nvPicPr>
        <p:blipFill rotWithShape="1">
          <a:blip r:embed="rId2"/>
          <a:srcRect t="16993" r="-2" b="-2"/>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23" name="Content Placeholder 9">
            <a:extLst>
              <a:ext uri="{FF2B5EF4-FFF2-40B4-BE49-F238E27FC236}">
                <a16:creationId xmlns:a16="http://schemas.microsoft.com/office/drawing/2014/main" id="{F3063878-456B-CD70-0EB7-78045FBA91E4}"/>
              </a:ext>
            </a:extLst>
          </p:cNvPr>
          <p:cNvSpPr>
            <a:spLocks noGrp="1"/>
          </p:cNvSpPr>
          <p:nvPr>
            <p:ph sz="half" idx="1"/>
          </p:nvPr>
        </p:nvSpPr>
        <p:spPr>
          <a:xfrm>
            <a:off x="4406844" y="4567649"/>
            <a:ext cx="6946955" cy="1754125"/>
          </a:xfrm>
        </p:spPr>
        <p:txBody>
          <a:bodyPr vert="horz" lIns="91440" tIns="45720" rIns="91440" bIns="45720" rtlCol="0">
            <a:noAutofit/>
          </a:bodyPr>
          <a:lstStyle/>
          <a:p>
            <a:r>
              <a:rPr lang="en-US" sz="1800" dirty="0"/>
              <a:t>Existing family housing owned and operated by the Marblehead Housing Authority </a:t>
            </a:r>
          </a:p>
          <a:p>
            <a:r>
              <a:rPr lang="en-US" sz="1800" dirty="0"/>
              <a:t>It was constructed in the 50’s and the new area in early 80’s </a:t>
            </a:r>
          </a:p>
          <a:p>
            <a:r>
              <a:rPr lang="en-US" sz="1800" dirty="0"/>
              <a:t>The Housing Authority is exploring redoing this area now</a:t>
            </a:r>
          </a:p>
          <a:p>
            <a:r>
              <a:rPr lang="en-US" sz="1800" dirty="0"/>
              <a:t>This area could be included in the overlay </a:t>
            </a:r>
          </a:p>
        </p:txBody>
      </p:sp>
      <p:pic>
        <p:nvPicPr>
          <p:cNvPr id="4" name="Picture 3">
            <a:extLst>
              <a:ext uri="{FF2B5EF4-FFF2-40B4-BE49-F238E27FC236}">
                <a16:creationId xmlns:a16="http://schemas.microsoft.com/office/drawing/2014/main" id="{3D53342C-AA30-D995-4AB0-D7D19F7F74C9}"/>
              </a:ext>
            </a:extLst>
          </p:cNvPr>
          <p:cNvPicPr>
            <a:picLocks noChangeAspect="1"/>
          </p:cNvPicPr>
          <p:nvPr/>
        </p:nvPicPr>
        <p:blipFill rotWithShape="1">
          <a:blip r:embed="rId3"/>
          <a:srcRect l="8071" r="34889" b="1"/>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5" name="Content Placeholder 4">
            <a:extLst>
              <a:ext uri="{FF2B5EF4-FFF2-40B4-BE49-F238E27FC236}">
                <a16:creationId xmlns:a16="http://schemas.microsoft.com/office/drawing/2014/main" id="{F6191CB0-7265-6436-AA81-7F76C5D1987B}"/>
              </a:ext>
            </a:extLst>
          </p:cNvPr>
          <p:cNvPicPr>
            <a:picLocks noChangeAspect="1"/>
          </p:cNvPicPr>
          <p:nvPr/>
        </p:nvPicPr>
        <p:blipFill rotWithShape="1">
          <a:blip r:embed="rId4"/>
          <a:srcRect l="7533" r="9678" b="2"/>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320692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EB7172-EB68-BD92-9CD2-1C030DA3DBD2}"/>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After all that work, we developed a compliant model  </a:t>
            </a:r>
          </a:p>
        </p:txBody>
      </p:sp>
      <p:sp>
        <p:nvSpPr>
          <p:cNvPr id="3" name="Content Placeholder 2">
            <a:extLst>
              <a:ext uri="{FF2B5EF4-FFF2-40B4-BE49-F238E27FC236}">
                <a16:creationId xmlns:a16="http://schemas.microsoft.com/office/drawing/2014/main" id="{7DA249F6-A884-072C-E03A-51F7F6567A34}"/>
              </a:ext>
            </a:extLst>
          </p:cNvPr>
          <p:cNvSpPr>
            <a:spLocks noGrp="1"/>
          </p:cNvSpPr>
          <p:nvPr>
            <p:ph sz="half" idx="1"/>
          </p:nvPr>
        </p:nvSpPr>
        <p:spPr>
          <a:xfrm>
            <a:off x="4380855" y="1412489"/>
            <a:ext cx="3427283" cy="4363844"/>
          </a:xfrm>
        </p:spPr>
        <p:txBody>
          <a:bodyPr>
            <a:normAutofit/>
          </a:bodyPr>
          <a:lstStyle/>
          <a:p>
            <a:pPr marL="0" indent="0">
              <a:buNone/>
            </a:pPr>
            <a:r>
              <a:rPr lang="en-US" sz="2000" dirty="0"/>
              <a:t>Three districts</a:t>
            </a:r>
          </a:p>
          <a:p>
            <a:r>
              <a:rPr lang="en-US" sz="2000" dirty="0"/>
              <a:t>Broughton Road </a:t>
            </a:r>
          </a:p>
          <a:p>
            <a:r>
              <a:rPr lang="en-US" sz="2000" dirty="0"/>
              <a:t>Tioga Way </a:t>
            </a:r>
          </a:p>
          <a:p>
            <a:r>
              <a:rPr lang="en-US" sz="2000" dirty="0"/>
              <a:t>Pleasant Street </a:t>
            </a:r>
          </a:p>
          <a:p>
            <a:endParaRPr lang="en-US" sz="2000" dirty="0"/>
          </a:p>
          <a:p>
            <a:pPr marL="0" indent="0">
              <a:buNone/>
            </a:pPr>
            <a:endParaRPr lang="en-US"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9881122-1C5A-14C6-8187-677DD695A3FD}"/>
              </a:ext>
            </a:extLst>
          </p:cNvPr>
          <p:cNvSpPr>
            <a:spLocks noGrp="1"/>
          </p:cNvSpPr>
          <p:nvPr>
            <p:ph sz="half" idx="2"/>
          </p:nvPr>
        </p:nvSpPr>
        <p:spPr>
          <a:xfrm>
            <a:off x="8451604" y="1412489"/>
            <a:ext cx="3197701" cy="4363844"/>
          </a:xfrm>
        </p:spPr>
        <p:txBody>
          <a:bodyPr>
            <a:normAutofit/>
          </a:bodyPr>
          <a:lstStyle/>
          <a:p>
            <a:pPr>
              <a:buFont typeface="Wingdings" panose="05000000000000000000" pitchFamily="2" charset="2"/>
              <a:buChar char="ü"/>
            </a:pPr>
            <a:r>
              <a:rPr lang="en-US" sz="2000"/>
              <a:t>Not less than a total 27 acres</a:t>
            </a:r>
          </a:p>
          <a:p>
            <a:pPr>
              <a:buFont typeface="Wingdings" panose="05000000000000000000" pitchFamily="2" charset="2"/>
              <a:buChar char="ü"/>
            </a:pPr>
            <a:r>
              <a:rPr lang="en-US" sz="2000"/>
              <a:t>No one area is less than 5 acres</a:t>
            </a:r>
          </a:p>
          <a:p>
            <a:pPr>
              <a:buFont typeface="Wingdings" panose="05000000000000000000" pitchFamily="2" charset="2"/>
              <a:buChar char="ü"/>
            </a:pPr>
            <a:r>
              <a:rPr lang="en-US" sz="2000"/>
              <a:t>One of the areas is 50% of the total</a:t>
            </a:r>
          </a:p>
          <a:p>
            <a:pPr>
              <a:buFont typeface="Wingdings" panose="05000000000000000000" pitchFamily="2" charset="2"/>
              <a:buChar char="ü"/>
            </a:pPr>
            <a:r>
              <a:rPr lang="en-US" sz="2000"/>
              <a:t>Meets the capacity of 897 units</a:t>
            </a:r>
          </a:p>
          <a:p>
            <a:pPr>
              <a:buFont typeface="Wingdings" panose="05000000000000000000" pitchFamily="2" charset="2"/>
              <a:buChar char="ü"/>
            </a:pPr>
            <a:r>
              <a:rPr lang="en-US" sz="2000"/>
              <a:t>The density exceeds 15 units per acre</a:t>
            </a:r>
          </a:p>
          <a:p>
            <a:endParaRPr lang="en-US" sz="2000"/>
          </a:p>
        </p:txBody>
      </p:sp>
    </p:spTree>
    <p:extLst>
      <p:ext uri="{BB962C8B-B14F-4D97-AF65-F5344CB8AC3E}">
        <p14:creationId xmlns:p14="http://schemas.microsoft.com/office/powerpoint/2010/main" val="907854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3317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chemeClr val="accent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B9F4967-3CEE-48D3-93C1-46BA1CD52365}"/>
              </a:ext>
            </a:extLst>
          </p:cNvPr>
          <p:cNvPicPr>
            <a:picLocks noChangeAspect="1"/>
          </p:cNvPicPr>
          <p:nvPr/>
        </p:nvPicPr>
        <p:blipFill>
          <a:blip r:embed="rId2"/>
          <a:stretch>
            <a:fillRect/>
          </a:stretch>
        </p:blipFill>
        <p:spPr>
          <a:xfrm>
            <a:off x="5128163" y="125396"/>
            <a:ext cx="6692884" cy="6732604"/>
          </a:xfrm>
          <a:prstGeom prst="rect">
            <a:avLst/>
          </a:prstGeom>
        </p:spPr>
      </p:pic>
      <p:sp>
        <p:nvSpPr>
          <p:cNvPr id="8" name="object 5">
            <a:extLst>
              <a:ext uri="{FF2B5EF4-FFF2-40B4-BE49-F238E27FC236}">
                <a16:creationId xmlns:a16="http://schemas.microsoft.com/office/drawing/2014/main" id="{AC597995-BFF2-4635-A467-FAAADE0FDCBD}"/>
              </a:ext>
            </a:extLst>
          </p:cNvPr>
          <p:cNvSpPr txBox="1"/>
          <p:nvPr/>
        </p:nvSpPr>
        <p:spPr>
          <a:xfrm>
            <a:off x="804334" y="2495301"/>
            <a:ext cx="3813176" cy="1490793"/>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MARBLEHEAD STATE COMPLIANT PLAN</a:t>
            </a:r>
          </a:p>
        </p:txBody>
      </p:sp>
      <p:pic>
        <p:nvPicPr>
          <p:cNvPr id="11" name="Picture 10">
            <a:extLst>
              <a:ext uri="{FF2B5EF4-FFF2-40B4-BE49-F238E27FC236}">
                <a16:creationId xmlns:a16="http://schemas.microsoft.com/office/drawing/2014/main" id="{7DAAFBE1-CAF1-47B2-9072-DF698B130855}"/>
              </a:ext>
            </a:extLst>
          </p:cNvPr>
          <p:cNvPicPr>
            <a:picLocks noChangeAspect="1"/>
          </p:cNvPicPr>
          <p:nvPr/>
        </p:nvPicPr>
        <p:blipFill>
          <a:blip r:embed="rId3"/>
          <a:stretch>
            <a:fillRect/>
          </a:stretch>
        </p:blipFill>
        <p:spPr>
          <a:xfrm>
            <a:off x="10242533" y="5423702"/>
            <a:ext cx="2009775" cy="1371600"/>
          </a:xfrm>
          <a:prstGeom prst="rect">
            <a:avLst/>
          </a:prstGeom>
        </p:spPr>
      </p:pic>
      <p:pic>
        <p:nvPicPr>
          <p:cNvPr id="15" name="Picture 14">
            <a:extLst>
              <a:ext uri="{FF2B5EF4-FFF2-40B4-BE49-F238E27FC236}">
                <a16:creationId xmlns:a16="http://schemas.microsoft.com/office/drawing/2014/main" id="{177593E6-2A3E-4EC1-8B8D-F50232264F52}"/>
              </a:ext>
            </a:extLst>
          </p:cNvPr>
          <p:cNvPicPr>
            <a:picLocks noChangeAspect="1"/>
          </p:cNvPicPr>
          <p:nvPr/>
        </p:nvPicPr>
        <p:blipFill>
          <a:blip r:embed="rId4"/>
          <a:stretch>
            <a:fillRect/>
          </a:stretch>
        </p:blipFill>
        <p:spPr>
          <a:xfrm>
            <a:off x="2069899" y="5726551"/>
            <a:ext cx="3459165" cy="1068751"/>
          </a:xfrm>
          <a:prstGeom prst="rect">
            <a:avLst/>
          </a:prstGeom>
        </p:spPr>
      </p:pic>
    </p:spTree>
    <p:extLst>
      <p:ext uri="{BB962C8B-B14F-4D97-AF65-F5344CB8AC3E}">
        <p14:creationId xmlns:p14="http://schemas.microsoft.com/office/powerpoint/2010/main" val="2711253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8FC459-8038-447E-8FED-0CBF29577053}"/>
              </a:ext>
            </a:extLst>
          </p:cNvPr>
          <p:cNvPicPr>
            <a:picLocks noChangeAspect="1"/>
          </p:cNvPicPr>
          <p:nvPr/>
        </p:nvPicPr>
        <p:blipFill>
          <a:blip r:embed="rId2"/>
          <a:stretch>
            <a:fillRect/>
          </a:stretch>
        </p:blipFill>
        <p:spPr>
          <a:xfrm>
            <a:off x="979804" y="435963"/>
            <a:ext cx="10232391" cy="6413648"/>
          </a:xfrm>
          <a:prstGeom prst="rect">
            <a:avLst/>
          </a:prstGeom>
        </p:spPr>
      </p:pic>
      <p:sp>
        <p:nvSpPr>
          <p:cNvPr id="5" name="object 5">
            <a:extLst>
              <a:ext uri="{FF2B5EF4-FFF2-40B4-BE49-F238E27FC236}">
                <a16:creationId xmlns:a16="http://schemas.microsoft.com/office/drawing/2014/main" id="{6097602F-75F3-4219-BD8B-55202BA438C5}"/>
              </a:ext>
            </a:extLst>
          </p:cNvPr>
          <p:cNvSpPr txBox="1"/>
          <p:nvPr/>
        </p:nvSpPr>
        <p:spPr>
          <a:xfrm>
            <a:off x="-304800" y="0"/>
            <a:ext cx="6146800" cy="4443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Arial"/>
                <a:ea typeface="+mn-ea"/>
                <a:cs typeface="Arial"/>
              </a:rPr>
              <a:t>STATE COMPLIANT PLAN</a:t>
            </a:r>
            <a:endParaRPr kumimoji="0" lang="en-US" sz="2800" b="1" i="0" u="none" strike="noStrike" kern="1200" cap="none" spc="0" normalizeH="0" baseline="0" noProof="0" dirty="0">
              <a:ln>
                <a:noFill/>
              </a:ln>
              <a:solidFill>
                <a:srgbClr val="002060"/>
              </a:solidFill>
              <a:effectLst/>
              <a:uLnTx/>
              <a:uFillTx/>
              <a:latin typeface="Arial"/>
              <a:ea typeface="+mn-ea"/>
              <a:cs typeface="Arial"/>
            </a:endParaRPr>
          </a:p>
        </p:txBody>
      </p:sp>
      <p:sp>
        <p:nvSpPr>
          <p:cNvPr id="6" name="TextBox 5">
            <a:extLst>
              <a:ext uri="{FF2B5EF4-FFF2-40B4-BE49-F238E27FC236}">
                <a16:creationId xmlns:a16="http://schemas.microsoft.com/office/drawing/2014/main" id="{E5385F14-3F07-433F-A2FB-90C15DF7AC0E}"/>
              </a:ext>
            </a:extLst>
          </p:cNvPr>
          <p:cNvSpPr txBox="1"/>
          <p:nvPr/>
        </p:nvSpPr>
        <p:spPr>
          <a:xfrm>
            <a:off x="1159778" y="5266888"/>
            <a:ext cx="37880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PROPOSED DENSITY = </a:t>
            </a:r>
            <a:r>
              <a:rPr lang="en-US" b="1">
                <a:solidFill>
                  <a:prstClr val="black"/>
                </a:solidFill>
                <a:latin typeface="Calibri"/>
              </a:rPr>
              <a:t>20</a:t>
            </a:r>
            <a:r>
              <a:rPr kumimoji="0" lang="en-US" sz="1800" b="1" i="0" u="none" strike="noStrike" kern="1200" cap="none" spc="0" normalizeH="0" baseline="0" noProof="0">
                <a:ln>
                  <a:noFill/>
                </a:ln>
                <a:solidFill>
                  <a:prstClr val="black"/>
                </a:solidFill>
                <a:effectLst/>
                <a:uLnTx/>
                <a:uFillTx/>
                <a:latin typeface="Calibri"/>
                <a:ea typeface="+mn-ea"/>
                <a:cs typeface="+mn-cs"/>
              </a:rPr>
              <a:t> UNITS/ACRE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PROPOSED ACREAGE = </a:t>
            </a:r>
            <a:r>
              <a:rPr lang="en-US" b="1">
                <a:solidFill>
                  <a:prstClr val="black"/>
                </a:solidFill>
                <a:latin typeface="Calibri"/>
              </a:rPr>
              <a:t>28.3</a:t>
            </a:r>
            <a:r>
              <a:rPr kumimoji="0" lang="en-US" sz="1800" b="1" i="0" u="none" strike="noStrike" kern="1200" cap="none" spc="0" normalizeH="0" baseline="0" noProof="0">
                <a:ln>
                  <a:noFill/>
                </a:ln>
                <a:solidFill>
                  <a:prstClr val="black"/>
                </a:solidFill>
                <a:effectLst/>
                <a:uLnTx/>
                <a:uFillTx/>
                <a:latin typeface="Calibri"/>
                <a:ea typeface="+mn-ea"/>
                <a:cs typeface="+mn-cs"/>
              </a:rPr>
              <a:t> (51.8%)</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8776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097602F-75F3-4219-BD8B-55202BA438C5}"/>
              </a:ext>
            </a:extLst>
          </p:cNvPr>
          <p:cNvSpPr txBox="1"/>
          <p:nvPr/>
        </p:nvSpPr>
        <p:spPr>
          <a:xfrm>
            <a:off x="-304800" y="0"/>
            <a:ext cx="6146800" cy="4443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Arial"/>
              </a:rPr>
              <a:t>STATE COMPLIANT PLAN</a:t>
            </a:r>
          </a:p>
        </p:txBody>
      </p:sp>
      <p:pic>
        <p:nvPicPr>
          <p:cNvPr id="3" name="Picture 2">
            <a:extLst>
              <a:ext uri="{FF2B5EF4-FFF2-40B4-BE49-F238E27FC236}">
                <a16:creationId xmlns:a16="http://schemas.microsoft.com/office/drawing/2014/main" id="{9A9B4564-490D-4D79-856B-D3665556D5E7}"/>
              </a:ext>
            </a:extLst>
          </p:cNvPr>
          <p:cNvPicPr>
            <a:picLocks noChangeAspect="1"/>
          </p:cNvPicPr>
          <p:nvPr/>
        </p:nvPicPr>
        <p:blipFill>
          <a:blip r:embed="rId2"/>
          <a:stretch>
            <a:fillRect/>
          </a:stretch>
        </p:blipFill>
        <p:spPr>
          <a:xfrm>
            <a:off x="955797" y="417264"/>
            <a:ext cx="10280406" cy="6440736"/>
          </a:xfrm>
          <a:prstGeom prst="rect">
            <a:avLst/>
          </a:prstGeom>
        </p:spPr>
      </p:pic>
      <p:sp>
        <p:nvSpPr>
          <p:cNvPr id="6" name="TextBox 5">
            <a:extLst>
              <a:ext uri="{FF2B5EF4-FFF2-40B4-BE49-F238E27FC236}">
                <a16:creationId xmlns:a16="http://schemas.microsoft.com/office/drawing/2014/main" id="{B0A184CD-5104-442C-9A49-0DD52D1CA1E4}"/>
              </a:ext>
            </a:extLst>
          </p:cNvPr>
          <p:cNvSpPr txBox="1"/>
          <p:nvPr/>
        </p:nvSpPr>
        <p:spPr>
          <a:xfrm>
            <a:off x="1143000" y="5257800"/>
            <a:ext cx="37880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PROPOSED DENSITY = 20 UNITS/ACRE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PROPOSED ACREAGE = 20.2 (37.0%)</a:t>
            </a:r>
          </a:p>
        </p:txBody>
      </p:sp>
    </p:spTree>
    <p:extLst>
      <p:ext uri="{BB962C8B-B14F-4D97-AF65-F5344CB8AC3E}">
        <p14:creationId xmlns:p14="http://schemas.microsoft.com/office/powerpoint/2010/main" val="349332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16CBB-CBE0-CE99-2CC3-38C134006371}"/>
              </a:ext>
            </a:extLst>
          </p:cNvPr>
          <p:cNvSpPr>
            <a:spLocks noGrp="1"/>
          </p:cNvSpPr>
          <p:nvPr>
            <p:ph type="title"/>
          </p:nvPr>
        </p:nvSpPr>
        <p:spPr>
          <a:xfrm>
            <a:off x="5297762" y="329184"/>
            <a:ext cx="6251110" cy="1783080"/>
          </a:xfrm>
        </p:spPr>
        <p:txBody>
          <a:bodyPr anchor="b">
            <a:normAutofit/>
          </a:bodyPr>
          <a:lstStyle/>
          <a:p>
            <a:r>
              <a:rPr lang="en-US" sz="5400" dirty="0"/>
              <a:t>What does it mean for Marblehead </a:t>
            </a:r>
          </a:p>
        </p:txBody>
      </p:sp>
      <p:pic>
        <p:nvPicPr>
          <p:cNvPr id="9" name="Picture 8" descr="A street with a lamp post and cars on it&#10;&#10;Description automatically generated">
            <a:extLst>
              <a:ext uri="{FF2B5EF4-FFF2-40B4-BE49-F238E27FC236}">
                <a16:creationId xmlns:a16="http://schemas.microsoft.com/office/drawing/2014/main" id="{DBD2DBE1-722C-B096-2EBF-194A176438D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225" r="3061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6E340D-917E-78C9-1B74-A49711E90DDF}"/>
              </a:ext>
            </a:extLst>
          </p:cNvPr>
          <p:cNvSpPr>
            <a:spLocks noGrp="1"/>
          </p:cNvSpPr>
          <p:nvPr>
            <p:ph idx="1"/>
          </p:nvPr>
        </p:nvSpPr>
        <p:spPr>
          <a:xfrm>
            <a:off x="5297762" y="2706624"/>
            <a:ext cx="6251110" cy="3483864"/>
          </a:xfrm>
        </p:spPr>
        <p:txBody>
          <a:bodyPr>
            <a:normAutofit/>
          </a:bodyPr>
          <a:lstStyle/>
          <a:p>
            <a:pPr marL="457200" indent="-342900">
              <a:spcBef>
                <a:spcPts val="0"/>
              </a:spcBef>
              <a:spcAft>
                <a:spcPts val="600"/>
              </a:spcAft>
              <a:buClr>
                <a:schemeClr val="dk1"/>
              </a:buClr>
              <a:buSzPts val="1800"/>
              <a:buFont typeface="Arial" pitchFamily="34" charset="0"/>
              <a:buChar char="●"/>
            </a:pPr>
            <a:r>
              <a:rPr lang="en-US" sz="2200" dirty="0"/>
              <a:t>Marblehead is 2,771 acres in size. As an adjacent community, we  must have zoning that is, at a minimum equal to 1% of our total land area. Thus, to comply, we need at least 27 acres zoned at a density of  at least 15 units per acre and allowed as a matter of right </a:t>
            </a:r>
          </a:p>
          <a:p>
            <a:pPr marL="457200" indent="-342900">
              <a:spcBef>
                <a:spcPts val="0"/>
              </a:spcBef>
              <a:spcAft>
                <a:spcPts val="600"/>
              </a:spcAft>
              <a:buClr>
                <a:schemeClr val="dk1"/>
              </a:buClr>
              <a:buSzPts val="1800"/>
              <a:buFont typeface="Arial" pitchFamily="34" charset="0"/>
              <a:buChar char="●"/>
            </a:pPr>
            <a:endParaRPr lang="en-US" sz="2200" dirty="0"/>
          </a:p>
          <a:p>
            <a:pPr marL="457200" indent="-342900">
              <a:spcBef>
                <a:spcPts val="0"/>
              </a:spcBef>
              <a:spcAft>
                <a:spcPts val="600"/>
              </a:spcAft>
              <a:buClr>
                <a:schemeClr val="dk1"/>
              </a:buClr>
              <a:buSzPts val="1800"/>
              <a:buFont typeface="Arial" pitchFamily="34" charset="0"/>
              <a:buChar char="●"/>
            </a:pPr>
            <a:r>
              <a:rPr lang="en-US" sz="2200" dirty="0"/>
              <a:t>We also must zone for 10% (897) of the total number of housing units. Marblehead has 8,965 total housing units</a:t>
            </a:r>
          </a:p>
          <a:p>
            <a:pPr marL="114300" indent="0">
              <a:spcBef>
                <a:spcPts val="0"/>
              </a:spcBef>
              <a:spcAft>
                <a:spcPts val="600"/>
              </a:spcAft>
              <a:buClr>
                <a:schemeClr val="dk1"/>
              </a:buClr>
              <a:buSzPts val="1800"/>
              <a:buNone/>
            </a:pPr>
            <a:endParaRPr lang="en-US" sz="2200" dirty="0"/>
          </a:p>
        </p:txBody>
      </p:sp>
    </p:spTree>
    <p:extLst>
      <p:ext uri="{BB962C8B-B14F-4D97-AF65-F5344CB8AC3E}">
        <p14:creationId xmlns:p14="http://schemas.microsoft.com/office/powerpoint/2010/main" val="758089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6097602F-75F3-4219-BD8B-55202BA438C5}"/>
              </a:ext>
            </a:extLst>
          </p:cNvPr>
          <p:cNvSpPr txBox="1"/>
          <p:nvPr/>
        </p:nvSpPr>
        <p:spPr>
          <a:xfrm>
            <a:off x="-304800" y="0"/>
            <a:ext cx="6146800" cy="444352"/>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Arial"/>
              </a:rPr>
              <a:t>STATE COMPLIANT PLAN</a:t>
            </a:r>
          </a:p>
        </p:txBody>
      </p:sp>
      <p:pic>
        <p:nvPicPr>
          <p:cNvPr id="4" name="Picture 3">
            <a:extLst>
              <a:ext uri="{FF2B5EF4-FFF2-40B4-BE49-F238E27FC236}">
                <a16:creationId xmlns:a16="http://schemas.microsoft.com/office/drawing/2014/main" id="{157081E5-CBE7-4B17-989D-283B8E6F162B}"/>
              </a:ext>
            </a:extLst>
          </p:cNvPr>
          <p:cNvPicPr>
            <a:picLocks noChangeAspect="1"/>
          </p:cNvPicPr>
          <p:nvPr/>
        </p:nvPicPr>
        <p:blipFill>
          <a:blip r:embed="rId2"/>
          <a:stretch>
            <a:fillRect/>
          </a:stretch>
        </p:blipFill>
        <p:spPr>
          <a:xfrm>
            <a:off x="952500" y="413132"/>
            <a:ext cx="10287000" cy="6444868"/>
          </a:xfrm>
          <a:prstGeom prst="rect">
            <a:avLst/>
          </a:prstGeom>
        </p:spPr>
      </p:pic>
      <p:sp>
        <p:nvSpPr>
          <p:cNvPr id="6" name="TextBox 5">
            <a:extLst>
              <a:ext uri="{FF2B5EF4-FFF2-40B4-BE49-F238E27FC236}">
                <a16:creationId xmlns:a16="http://schemas.microsoft.com/office/drawing/2014/main" id="{E6D23880-E8D7-4A71-8A1A-3E6F55222798}"/>
              </a:ext>
            </a:extLst>
          </p:cNvPr>
          <p:cNvSpPr txBox="1"/>
          <p:nvPr/>
        </p:nvSpPr>
        <p:spPr>
          <a:xfrm>
            <a:off x="1160477" y="5224244"/>
            <a:ext cx="37880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PROPOSED DENSITY = 20 UNITS/ACRE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PROPOSED ACREAGE = 6.1 (11.2%)</a:t>
            </a:r>
          </a:p>
        </p:txBody>
      </p:sp>
    </p:spTree>
    <p:extLst>
      <p:ext uri="{BB962C8B-B14F-4D97-AF65-F5344CB8AC3E}">
        <p14:creationId xmlns:p14="http://schemas.microsoft.com/office/powerpoint/2010/main" val="3142049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70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chemeClr val="accent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UNITS PER ACRE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060" y="0"/>
            <a:ext cx="5419724" cy="6858000"/>
          </a:xfrm>
          <a:prstGeom prst="rect">
            <a:avLst/>
          </a:prstGeom>
          <a:solidFill>
            <a:schemeClr val="accent2">
              <a:lumMod val="75000"/>
            </a:schemeClr>
          </a:solidFill>
        </p:spPr>
        <p:txBody>
          <a:bodyPr wrap="square" lIns="0" tIns="0" rIns="0" bIns="0" rtlCol="0"/>
          <a:lstStyle/>
          <a:p>
            <a:pPr marL="12700" marR="0" lvl="0" indent="0" algn="ctr" defTabSz="914400" rtl="0" eaLnBrk="1" fontAlgn="auto" latinLnBrk="0" hangingPunct="1">
              <a:lnSpc>
                <a:spcPct val="100000"/>
              </a:lnSpc>
              <a:spcBef>
                <a:spcPts val="105"/>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object 5">
            <a:extLst>
              <a:ext uri="{FF2B5EF4-FFF2-40B4-BE49-F238E27FC236}">
                <a16:creationId xmlns:a16="http://schemas.microsoft.com/office/drawing/2014/main" id="{AC597995-BFF2-4635-A467-FAAADE0FDCBD}"/>
              </a:ext>
            </a:extLst>
          </p:cNvPr>
          <p:cNvSpPr txBox="1"/>
          <p:nvPr/>
        </p:nvSpPr>
        <p:spPr>
          <a:xfrm>
            <a:off x="3048000" y="1228999"/>
            <a:ext cx="6540500" cy="505908"/>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REQUIREMENTS VS. </a:t>
            </a:r>
            <a:r>
              <a:rPr lang="en-US" sz="3200" b="1" dirty="0">
                <a:solidFill>
                  <a:srgbClr val="FFFFFF"/>
                </a:solidFill>
                <a:latin typeface="Arial"/>
                <a:cs typeface="Arial"/>
              </a:rPr>
              <a:t>PROPOSED</a:t>
            </a:r>
            <a:endParaRPr kumimoji="0" lang="en-US" sz="3200" b="1" i="0" u="none" strike="noStrike" kern="1200" cap="none" spc="0" normalizeH="0" baseline="0" noProof="0" dirty="0">
              <a:ln>
                <a:noFill/>
              </a:ln>
              <a:solidFill>
                <a:srgbClr val="FFFFFF"/>
              </a:solidFill>
              <a:effectLst/>
              <a:uLnTx/>
              <a:uFillTx/>
              <a:latin typeface="Arial"/>
              <a:ea typeface="+mn-ea"/>
              <a:cs typeface="Arial"/>
            </a:endParaRPr>
          </a:p>
        </p:txBody>
      </p:sp>
      <p:graphicFrame>
        <p:nvGraphicFramePr>
          <p:cNvPr id="6" name="Table 9">
            <a:extLst>
              <a:ext uri="{FF2B5EF4-FFF2-40B4-BE49-F238E27FC236}">
                <a16:creationId xmlns:a16="http://schemas.microsoft.com/office/drawing/2014/main" id="{978CE34E-89C9-4F41-9065-F43442AC6072}"/>
              </a:ext>
            </a:extLst>
          </p:cNvPr>
          <p:cNvGraphicFramePr>
            <a:graphicFrameLocks noGrp="1"/>
          </p:cNvGraphicFramePr>
          <p:nvPr/>
        </p:nvGraphicFramePr>
        <p:xfrm>
          <a:off x="694072" y="2636376"/>
          <a:ext cx="11083256" cy="2992625"/>
        </p:xfrm>
        <a:graphic>
          <a:graphicData uri="http://schemas.openxmlformats.org/drawingml/2006/table">
            <a:tbl>
              <a:tblPr firstRow="1" bandRow="1">
                <a:tableStyleId>{5C22544A-7EE6-4342-B048-85BDC9FD1C3A}</a:tableStyleId>
              </a:tblPr>
              <a:tblGrid>
                <a:gridCol w="2774025">
                  <a:extLst>
                    <a:ext uri="{9D8B030D-6E8A-4147-A177-3AD203B41FA5}">
                      <a16:colId xmlns:a16="http://schemas.microsoft.com/office/drawing/2014/main" val="2306183654"/>
                    </a:ext>
                  </a:extLst>
                </a:gridCol>
                <a:gridCol w="3087314">
                  <a:extLst>
                    <a:ext uri="{9D8B030D-6E8A-4147-A177-3AD203B41FA5}">
                      <a16:colId xmlns:a16="http://schemas.microsoft.com/office/drawing/2014/main" val="245266875"/>
                    </a:ext>
                  </a:extLst>
                </a:gridCol>
                <a:gridCol w="2344928">
                  <a:extLst>
                    <a:ext uri="{9D8B030D-6E8A-4147-A177-3AD203B41FA5}">
                      <a16:colId xmlns:a16="http://schemas.microsoft.com/office/drawing/2014/main" val="219620830"/>
                    </a:ext>
                  </a:extLst>
                </a:gridCol>
                <a:gridCol w="2876989">
                  <a:extLst>
                    <a:ext uri="{9D8B030D-6E8A-4147-A177-3AD203B41FA5}">
                      <a16:colId xmlns:a16="http://schemas.microsoft.com/office/drawing/2014/main" val="2319268999"/>
                    </a:ext>
                  </a:extLst>
                </a:gridCol>
              </a:tblGrid>
              <a:tr h="1386289">
                <a:tc>
                  <a:txBody>
                    <a:bodyPr/>
                    <a:lstStyle/>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dirty="0">
                          <a:solidFill>
                            <a:schemeClr val="tx1"/>
                          </a:solidFill>
                        </a:rPr>
                        <a:t>LAND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dirty="0">
                          <a:solidFill>
                            <a:schemeClr val="tx1"/>
                          </a:solidFill>
                        </a:rPr>
                        <a:t>UNIT CAPACITY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dirty="0">
                          <a:solidFill>
                            <a:schemeClr val="tx1"/>
                          </a:solidFill>
                        </a:rPr>
                        <a:t>UNITS PER 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923027"/>
                  </a:ext>
                </a:extLst>
              </a:tr>
              <a:tr h="803168">
                <a:tc>
                  <a:txBody>
                    <a:bodyPr/>
                    <a:lstStyle/>
                    <a:p>
                      <a:r>
                        <a:rPr lang="en-US" sz="3200" b="1" dirty="0">
                          <a:solidFill>
                            <a:schemeClr val="tx1"/>
                          </a:solidFill>
                        </a:rPr>
                        <a:t>REQUIREMENT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b="0" dirty="0">
                          <a:solidFill>
                            <a:schemeClr val="tx1"/>
                          </a:solidFill>
                        </a:rPr>
                        <a:t>27 acres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b="0" dirty="0">
                          <a:solidFill>
                            <a:schemeClr val="tx1"/>
                          </a:solidFill>
                        </a:rPr>
                        <a:t>897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b="0" dirty="0">
                          <a:solidFill>
                            <a:schemeClr val="tx1"/>
                          </a:solidFill>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3564905"/>
                  </a:ext>
                </a:extLst>
              </a:tr>
              <a:tr h="803168">
                <a:tc>
                  <a:txBody>
                    <a:bodyPr/>
                    <a:lstStyle/>
                    <a:p>
                      <a:r>
                        <a:rPr lang="en-US" sz="3200" b="1" dirty="0">
                          <a:solidFill>
                            <a:schemeClr val="tx1"/>
                          </a:solidFill>
                        </a:rPr>
                        <a:t>PROPOSED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b="1" dirty="0">
                          <a:solidFill>
                            <a:schemeClr val="tx1"/>
                          </a:solidFill>
                        </a:rPr>
                        <a:t>54.7 acres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b="1" dirty="0">
                          <a:solidFill>
                            <a:schemeClr val="tx1"/>
                          </a:solidFill>
                        </a:rPr>
                        <a:t>899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b="1" dirty="0">
                          <a:solidFill>
                            <a:schemeClr val="tx1"/>
                          </a:solidFill>
                        </a:rPr>
                        <a:t>17.5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5925509"/>
                  </a:ext>
                </a:extLst>
              </a:tr>
            </a:tbl>
          </a:graphicData>
        </a:graphic>
      </p:graphicFrame>
    </p:spTree>
    <p:extLst>
      <p:ext uri="{BB962C8B-B14F-4D97-AF65-F5344CB8AC3E}">
        <p14:creationId xmlns:p14="http://schemas.microsoft.com/office/powerpoint/2010/main" val="977844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70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chemeClr val="accent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UNITS PER ACRE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060" y="0"/>
            <a:ext cx="5419724" cy="6858000"/>
          </a:xfrm>
          <a:prstGeom prst="rect">
            <a:avLst/>
          </a:prstGeom>
          <a:solidFill>
            <a:schemeClr val="accent2">
              <a:lumMod val="75000"/>
            </a:schemeClr>
          </a:solidFill>
        </p:spPr>
        <p:txBody>
          <a:bodyPr wrap="square" lIns="0" tIns="0" rIns="0" bIns="0" rtlCol="0"/>
          <a:lstStyle/>
          <a:p>
            <a:pPr marL="12700" marR="0" lvl="0" indent="0" algn="ctr" defTabSz="914400" rtl="0" eaLnBrk="1" fontAlgn="auto" latinLnBrk="0" hangingPunct="1">
              <a:lnSpc>
                <a:spcPct val="100000"/>
              </a:lnSpc>
              <a:spcBef>
                <a:spcPts val="105"/>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object 5">
            <a:extLst>
              <a:ext uri="{FF2B5EF4-FFF2-40B4-BE49-F238E27FC236}">
                <a16:creationId xmlns:a16="http://schemas.microsoft.com/office/drawing/2014/main" id="{AC597995-BFF2-4635-A467-FAAADE0FDCBD}"/>
              </a:ext>
            </a:extLst>
          </p:cNvPr>
          <p:cNvSpPr txBox="1"/>
          <p:nvPr/>
        </p:nvSpPr>
        <p:spPr>
          <a:xfrm>
            <a:off x="-69851" y="414767"/>
            <a:ext cx="12331700" cy="505908"/>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MCMOD SUBDISTRICT BREAKDOWN</a:t>
            </a:r>
          </a:p>
        </p:txBody>
      </p:sp>
      <p:graphicFrame>
        <p:nvGraphicFramePr>
          <p:cNvPr id="6" name="Table 9">
            <a:extLst>
              <a:ext uri="{FF2B5EF4-FFF2-40B4-BE49-F238E27FC236}">
                <a16:creationId xmlns:a16="http://schemas.microsoft.com/office/drawing/2014/main" id="{978CE34E-89C9-4F41-9065-F43442AC6072}"/>
              </a:ext>
            </a:extLst>
          </p:cNvPr>
          <p:cNvGraphicFramePr>
            <a:graphicFrameLocks noGrp="1"/>
          </p:cNvGraphicFramePr>
          <p:nvPr/>
        </p:nvGraphicFramePr>
        <p:xfrm>
          <a:off x="669648" y="1335441"/>
          <a:ext cx="10852703" cy="4901435"/>
        </p:xfrm>
        <a:graphic>
          <a:graphicData uri="http://schemas.openxmlformats.org/drawingml/2006/table">
            <a:tbl>
              <a:tblPr firstRow="1" bandRow="1">
                <a:tableStyleId>{5C22544A-7EE6-4342-B048-85BDC9FD1C3A}</a:tableStyleId>
              </a:tblPr>
              <a:tblGrid>
                <a:gridCol w="2196132">
                  <a:extLst>
                    <a:ext uri="{9D8B030D-6E8A-4147-A177-3AD203B41FA5}">
                      <a16:colId xmlns:a16="http://schemas.microsoft.com/office/drawing/2014/main" val="2306183654"/>
                    </a:ext>
                  </a:extLst>
                </a:gridCol>
                <a:gridCol w="2272549">
                  <a:extLst>
                    <a:ext uri="{9D8B030D-6E8A-4147-A177-3AD203B41FA5}">
                      <a16:colId xmlns:a16="http://schemas.microsoft.com/office/drawing/2014/main" val="245266875"/>
                    </a:ext>
                  </a:extLst>
                </a:gridCol>
                <a:gridCol w="1971413">
                  <a:extLst>
                    <a:ext uri="{9D8B030D-6E8A-4147-A177-3AD203B41FA5}">
                      <a16:colId xmlns:a16="http://schemas.microsoft.com/office/drawing/2014/main" val="219620830"/>
                    </a:ext>
                  </a:extLst>
                </a:gridCol>
                <a:gridCol w="2072081">
                  <a:extLst>
                    <a:ext uri="{9D8B030D-6E8A-4147-A177-3AD203B41FA5}">
                      <a16:colId xmlns:a16="http://schemas.microsoft.com/office/drawing/2014/main" val="2319268999"/>
                    </a:ext>
                  </a:extLst>
                </a:gridCol>
                <a:gridCol w="2340528">
                  <a:extLst>
                    <a:ext uri="{9D8B030D-6E8A-4147-A177-3AD203B41FA5}">
                      <a16:colId xmlns:a16="http://schemas.microsoft.com/office/drawing/2014/main" val="476056885"/>
                    </a:ext>
                  </a:extLst>
                </a:gridCol>
              </a:tblGrid>
              <a:tr h="1385819">
                <a:tc>
                  <a:txBody>
                    <a:bodyPr/>
                    <a:lstStyle/>
                    <a:p>
                      <a:endParaRPr 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solidFill>
                            <a:schemeClr val="tx1"/>
                          </a:solidFill>
                        </a:rPr>
                        <a:t>TIOGA WAY</a:t>
                      </a:r>
                    </a:p>
                    <a:p>
                      <a:r>
                        <a:rPr lang="en-US" sz="2000" dirty="0">
                          <a:solidFill>
                            <a:schemeClr val="tx1"/>
                          </a:solidFill>
                        </a:rPr>
                        <a:t>(MCMOD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solidFill>
                            <a:schemeClr val="tx1"/>
                          </a:solidFill>
                        </a:rPr>
                        <a:t>PLEASANT ST</a:t>
                      </a:r>
                    </a:p>
                    <a:p>
                      <a:r>
                        <a:rPr lang="en-US" sz="2000" dirty="0">
                          <a:solidFill>
                            <a:schemeClr val="tx1"/>
                          </a:solidFill>
                        </a:rPr>
                        <a:t>(MCMOD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solidFill>
                            <a:schemeClr val="tx1"/>
                          </a:solidFill>
                        </a:rPr>
                        <a:t>BROUGHTON RD</a:t>
                      </a:r>
                    </a:p>
                    <a:p>
                      <a:r>
                        <a:rPr lang="en-US" sz="2000" dirty="0">
                          <a:solidFill>
                            <a:schemeClr val="tx1"/>
                          </a:solidFill>
                        </a:rPr>
                        <a:t>(MCMOD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dirty="0">
                          <a:solidFill>
                            <a:schemeClr val="tx1"/>
                          </a:solidFill>
                        </a:rPr>
                        <a:t>TOTALS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923027"/>
                  </a:ext>
                </a:extLst>
              </a:tr>
              <a:tr h="462790">
                <a:tc>
                  <a:txBody>
                    <a:bodyPr/>
                    <a:lstStyle/>
                    <a:p>
                      <a:r>
                        <a:rPr lang="en-US" sz="2000" b="1" dirty="0">
                          <a:solidFill>
                            <a:schemeClr val="tx1"/>
                          </a:solidFill>
                        </a:rPr>
                        <a:t>TOTAL DISTRICT ACREAGE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28.3 (51.8%)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20.2 (37.0%)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6.1 (11.2%)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800" b="1" dirty="0">
                          <a:solidFill>
                            <a:schemeClr val="tx1"/>
                          </a:solidFill>
                        </a:rPr>
                        <a:t>54.7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3564905"/>
                  </a:ext>
                </a:extLst>
              </a:tr>
              <a:tr h="457200">
                <a:tc>
                  <a:txBody>
                    <a:bodyPr/>
                    <a:lstStyle/>
                    <a:p>
                      <a:r>
                        <a:rPr lang="en-US" sz="2000" b="1" dirty="0">
                          <a:solidFill>
                            <a:schemeClr val="tx1"/>
                          </a:solidFill>
                        </a:rPr>
                        <a:t>DISTRICT ACREAGE (EXCLUDING EXCLUDED 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25.2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800" b="1" dirty="0">
                          <a:solidFill>
                            <a:schemeClr val="tx1"/>
                          </a:solidFill>
                        </a:rPr>
                        <a:t>51.5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5925509"/>
                  </a:ext>
                </a:extLst>
              </a:tr>
              <a:tr h="802896">
                <a:tc>
                  <a:txBody>
                    <a:bodyPr/>
                    <a:lstStyle/>
                    <a:p>
                      <a:r>
                        <a:rPr lang="en-US" sz="2000" b="1" dirty="0">
                          <a:solidFill>
                            <a:schemeClr val="tx1"/>
                          </a:solidFill>
                        </a:rPr>
                        <a:t>FINAL UNIT CAPACITY PER DISTRICT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483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297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119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800" b="1" dirty="0">
                          <a:solidFill>
                            <a:schemeClr val="tx1"/>
                          </a:solidFill>
                        </a:rPr>
                        <a:t>899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1516622"/>
                  </a:ext>
                </a:extLst>
              </a:tr>
              <a:tr h="802896">
                <a:tc>
                  <a:txBody>
                    <a:bodyPr/>
                    <a:lstStyle/>
                    <a:p>
                      <a:r>
                        <a:rPr lang="en-US" sz="2000" b="1" dirty="0">
                          <a:solidFill>
                            <a:schemeClr val="tx1"/>
                          </a:solidFill>
                        </a:rPr>
                        <a:t>DWELLING UNITS/ACRE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19.2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14.7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000" b="0" dirty="0">
                          <a:solidFill>
                            <a:schemeClr val="tx1"/>
                          </a:solidFill>
                        </a:rPr>
                        <a:t>19.5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800" b="1" dirty="0">
                          <a:solidFill>
                            <a:schemeClr val="tx1"/>
                          </a:solidFill>
                        </a:rPr>
                        <a:t>17.5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93834816"/>
                  </a:ext>
                </a:extLst>
              </a:tr>
            </a:tbl>
          </a:graphicData>
        </a:graphic>
      </p:graphicFrame>
    </p:spTree>
    <p:extLst>
      <p:ext uri="{BB962C8B-B14F-4D97-AF65-F5344CB8AC3E}">
        <p14:creationId xmlns:p14="http://schemas.microsoft.com/office/powerpoint/2010/main" val="3765229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70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chemeClr val="accent2">
              <a:lumMod val="7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UNITS PER ACRE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nvSpPr>
        <p:spPr>
          <a:xfrm>
            <a:off x="1060" y="0"/>
            <a:ext cx="5419724" cy="6858000"/>
          </a:xfrm>
          <a:prstGeom prst="rect">
            <a:avLst/>
          </a:prstGeom>
          <a:solidFill>
            <a:schemeClr val="accent2">
              <a:lumMod val="75000"/>
            </a:schemeClr>
          </a:solidFill>
        </p:spPr>
        <p:txBody>
          <a:bodyPr wrap="square" lIns="0" tIns="0" rIns="0" bIns="0" rtlCol="0"/>
          <a:lstStyle/>
          <a:p>
            <a:pPr marL="12700" marR="0" lvl="0" indent="0" algn="ctr" defTabSz="914400" rtl="0" eaLnBrk="1" fontAlgn="auto" latinLnBrk="0" hangingPunct="1">
              <a:lnSpc>
                <a:spcPct val="100000"/>
              </a:lnSpc>
              <a:spcBef>
                <a:spcPts val="105"/>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object 5">
            <a:extLst>
              <a:ext uri="{FF2B5EF4-FFF2-40B4-BE49-F238E27FC236}">
                <a16:creationId xmlns:a16="http://schemas.microsoft.com/office/drawing/2014/main" id="{AC597995-BFF2-4635-A467-FAAADE0FDCBD}"/>
              </a:ext>
            </a:extLst>
          </p:cNvPr>
          <p:cNvSpPr txBox="1"/>
          <p:nvPr/>
        </p:nvSpPr>
        <p:spPr>
          <a:xfrm>
            <a:off x="-69850" y="762394"/>
            <a:ext cx="12331700" cy="888064"/>
          </a:xfrm>
          <a:prstGeom prst="rect">
            <a:avLst/>
          </a:prstGeom>
        </p:spPr>
        <p:txBody>
          <a:bodyPr vert="horz" wrap="square" lIns="0" tIns="13335" rIns="0" bIns="0" rtlCol="0">
            <a:spAutoFit/>
          </a:bodyPr>
          <a:lstStyle/>
          <a:p>
            <a:pPr marL="12700" marR="0" lvl="0" indent="0" algn="ctr" defTabSz="914400" rtl="0" eaLnBrk="1" fontAlgn="auto" latinLnBrk="0" hangingPunct="1">
              <a:lnSpc>
                <a:spcPct val="100000"/>
              </a:lnSpc>
              <a:spcBef>
                <a:spcPts val="105"/>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Arial"/>
              </a:rPr>
              <a:t>PROPOSED ZONING PARAMETERS</a:t>
            </a:r>
          </a:p>
          <a:p>
            <a:pPr marL="12700" marR="0" lvl="0" indent="0" algn="ctr" defTabSz="914400" rtl="0" eaLnBrk="1" fontAlgn="auto" latinLnBrk="0" hangingPunct="1">
              <a:lnSpc>
                <a:spcPct val="100000"/>
              </a:lnSpc>
              <a:spcBef>
                <a:spcPts val="105"/>
              </a:spcBef>
              <a:spcAft>
                <a:spcPts val="0"/>
              </a:spcAft>
              <a:buClrTx/>
              <a:buSzTx/>
              <a:buFontTx/>
              <a:buNone/>
              <a:tabLst/>
              <a:defRPr/>
            </a:pPr>
            <a:r>
              <a:rPr lang="en-US" sz="2400" b="1" dirty="0">
                <a:solidFill>
                  <a:srgbClr val="FFFFFF"/>
                </a:solidFill>
                <a:latin typeface="Arial"/>
                <a:cs typeface="Arial"/>
              </a:rPr>
              <a:t>MBTA COMMUNITIES MULTI-FAMILY OVERLAY DISTRICT (MCMOD)</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p:txBody>
      </p:sp>
      <p:graphicFrame>
        <p:nvGraphicFramePr>
          <p:cNvPr id="6" name="Table 9">
            <a:extLst>
              <a:ext uri="{FF2B5EF4-FFF2-40B4-BE49-F238E27FC236}">
                <a16:creationId xmlns:a16="http://schemas.microsoft.com/office/drawing/2014/main" id="{978CE34E-89C9-4F41-9065-F43442AC6072}"/>
              </a:ext>
            </a:extLst>
          </p:cNvPr>
          <p:cNvGraphicFramePr>
            <a:graphicFrameLocks noGrp="1"/>
          </p:cNvGraphicFramePr>
          <p:nvPr/>
        </p:nvGraphicFramePr>
        <p:xfrm>
          <a:off x="492125" y="2412852"/>
          <a:ext cx="11207750" cy="3488939"/>
        </p:xfrm>
        <a:graphic>
          <a:graphicData uri="http://schemas.openxmlformats.org/drawingml/2006/table">
            <a:tbl>
              <a:tblPr firstRow="1" bandRow="1">
                <a:tableStyleId>{5C22544A-7EE6-4342-B048-85BDC9FD1C3A}</a:tableStyleId>
              </a:tblPr>
              <a:tblGrid>
                <a:gridCol w="2805184">
                  <a:extLst>
                    <a:ext uri="{9D8B030D-6E8A-4147-A177-3AD203B41FA5}">
                      <a16:colId xmlns:a16="http://schemas.microsoft.com/office/drawing/2014/main" val="2306183654"/>
                    </a:ext>
                  </a:extLst>
                </a:gridCol>
                <a:gridCol w="2889600">
                  <a:extLst>
                    <a:ext uri="{9D8B030D-6E8A-4147-A177-3AD203B41FA5}">
                      <a16:colId xmlns:a16="http://schemas.microsoft.com/office/drawing/2014/main" val="245266875"/>
                    </a:ext>
                  </a:extLst>
                </a:gridCol>
                <a:gridCol w="2464966">
                  <a:extLst>
                    <a:ext uri="{9D8B030D-6E8A-4147-A177-3AD203B41FA5}">
                      <a16:colId xmlns:a16="http://schemas.microsoft.com/office/drawing/2014/main" val="219620830"/>
                    </a:ext>
                  </a:extLst>
                </a:gridCol>
                <a:gridCol w="3048000">
                  <a:extLst>
                    <a:ext uri="{9D8B030D-6E8A-4147-A177-3AD203B41FA5}">
                      <a16:colId xmlns:a16="http://schemas.microsoft.com/office/drawing/2014/main" val="2319268999"/>
                    </a:ext>
                  </a:extLst>
                </a:gridCol>
              </a:tblGrid>
              <a:tr h="1385819">
                <a:tc>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dirty="0">
                          <a:solidFill>
                            <a:schemeClr val="tx1"/>
                          </a:solidFill>
                        </a:rPr>
                        <a:t>TIOGA WAY</a:t>
                      </a:r>
                    </a:p>
                    <a:p>
                      <a:r>
                        <a:rPr lang="en-US" sz="3200" dirty="0">
                          <a:solidFill>
                            <a:schemeClr val="tx1"/>
                          </a:solidFill>
                        </a:rPr>
                        <a:t>(MCMOD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dirty="0">
                          <a:solidFill>
                            <a:schemeClr val="tx1"/>
                          </a:solidFill>
                        </a:rPr>
                        <a:t>PLEASANT ST</a:t>
                      </a:r>
                    </a:p>
                    <a:p>
                      <a:r>
                        <a:rPr lang="en-US" sz="3200" dirty="0">
                          <a:solidFill>
                            <a:schemeClr val="tx1"/>
                          </a:solidFill>
                        </a:rPr>
                        <a:t>(MCMOD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3200" dirty="0">
                          <a:solidFill>
                            <a:schemeClr val="tx1"/>
                          </a:solidFill>
                        </a:rPr>
                        <a:t>BROUGHTON RD</a:t>
                      </a:r>
                    </a:p>
                    <a:p>
                      <a:r>
                        <a:rPr lang="en-US" sz="3200" dirty="0">
                          <a:solidFill>
                            <a:schemeClr val="tx1"/>
                          </a:solidFill>
                        </a:rPr>
                        <a:t>(MCMOD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8923027"/>
                  </a:ext>
                </a:extLst>
              </a:tr>
              <a:tr h="462790">
                <a:tc>
                  <a:txBody>
                    <a:bodyPr/>
                    <a:lstStyle/>
                    <a:p>
                      <a:r>
                        <a:rPr lang="en-US" sz="2400" b="1" dirty="0">
                          <a:solidFill>
                            <a:schemeClr val="tx1"/>
                          </a:solidFill>
                        </a:rPr>
                        <a:t>MAX. ALLOWED DENSITY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20 UNITS/ACRE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20 UNITS/ACRE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20 UNITS/ACRE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3564905"/>
                  </a:ext>
                </a:extLst>
              </a:tr>
              <a:tr h="457200">
                <a:tc>
                  <a:txBody>
                    <a:bodyPr/>
                    <a:lstStyle/>
                    <a:p>
                      <a:r>
                        <a:rPr lang="en-US" sz="2400" b="1" dirty="0">
                          <a:solidFill>
                            <a:schemeClr val="tx1"/>
                          </a:solidFill>
                        </a:rPr>
                        <a:t>MIN. LOT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6,000 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5,400 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7,500 S.F.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5925509"/>
                  </a:ext>
                </a:extLst>
              </a:tr>
              <a:tr h="802896">
                <a:tc>
                  <a:txBody>
                    <a:bodyPr/>
                    <a:lstStyle/>
                    <a:p>
                      <a:r>
                        <a:rPr lang="en-US" sz="2400" b="1" dirty="0">
                          <a:solidFill>
                            <a:schemeClr val="tx1"/>
                          </a:solidFill>
                        </a:rPr>
                        <a:t>MAX. ALLOWED BUILDING HEIGHT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3 STORIES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3 STORIES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2400" b="0" dirty="0">
                          <a:solidFill>
                            <a:schemeClr val="tx1"/>
                          </a:solidFill>
                        </a:rPr>
                        <a:t>3 STORIES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1516622"/>
                  </a:ext>
                </a:extLst>
              </a:tr>
            </a:tbl>
          </a:graphicData>
        </a:graphic>
      </p:graphicFrame>
    </p:spTree>
    <p:extLst>
      <p:ext uri="{BB962C8B-B14F-4D97-AF65-F5344CB8AC3E}">
        <p14:creationId xmlns:p14="http://schemas.microsoft.com/office/powerpoint/2010/main" val="73516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C40B1-F168-5DDD-BCF7-7696DD9D7D06}"/>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b="1" dirty="0"/>
              <a:t>Impact on Schools </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244BCD-B3DF-A646-36F7-53E249634401}"/>
              </a:ext>
            </a:extLst>
          </p:cNvPr>
          <p:cNvSpPr>
            <a:spLocks/>
          </p:cNvSpPr>
          <p:nvPr/>
        </p:nvSpPr>
        <p:spPr>
          <a:xfrm>
            <a:off x="640080" y="2706624"/>
            <a:ext cx="6894576" cy="3483864"/>
          </a:xfrm>
          <a:prstGeom prst="rect">
            <a:avLst/>
          </a:prstGeom>
        </p:spPr>
        <p:txBody>
          <a:bodyPr vert="horz" lIns="91440" tIns="45720" rIns="91440" bIns="45720" rtlCol="0">
            <a:normAutofit/>
          </a:bodyPr>
          <a:lstStyle/>
          <a:p>
            <a:pPr>
              <a:lnSpc>
                <a:spcPct val="90000"/>
              </a:lnSpc>
              <a:spcAft>
                <a:spcPts val="600"/>
              </a:spcAft>
            </a:pPr>
            <a:r>
              <a:rPr lang="en-US" sz="2000" dirty="0"/>
              <a:t>Statistically, market rate multi-family housing attracts individuals or couples without children or with fewer children due to factors like limited space, less suburban  location, and lifestyle preferences. Families may opt for single-family homes for more space and a suburban environment better suited for raising children.</a:t>
            </a:r>
          </a:p>
          <a:p>
            <a:pPr indent="-228600">
              <a:lnSpc>
                <a:spcPct val="90000"/>
              </a:lnSpc>
              <a:spcAft>
                <a:spcPts val="600"/>
              </a:spcAft>
              <a:buFont typeface="Arial" panose="020B0604020202020204" pitchFamily="34" charset="0"/>
              <a:buChar char="•"/>
            </a:pPr>
            <a:endParaRPr lang="en-US" sz="2000" dirty="0"/>
          </a:p>
        </p:txBody>
      </p:sp>
      <p:pic>
        <p:nvPicPr>
          <p:cNvPr id="9" name="Graphic 8" descr="Schoolhouse with solid fill">
            <a:extLst>
              <a:ext uri="{FF2B5EF4-FFF2-40B4-BE49-F238E27FC236}">
                <a16:creationId xmlns:a16="http://schemas.microsoft.com/office/drawing/2014/main" id="{2EAF4D16-3C45-E5D1-7743-023DF8494C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55963" y="329183"/>
            <a:ext cx="3429969" cy="3429969"/>
          </a:xfrm>
          <a:prstGeom prst="rect">
            <a:avLst/>
          </a:prstGeom>
        </p:spPr>
      </p:pic>
      <p:pic>
        <p:nvPicPr>
          <p:cNvPr id="11" name="Graphic 10" descr="City outline">
            <a:extLst>
              <a:ext uri="{FF2B5EF4-FFF2-40B4-BE49-F238E27FC236}">
                <a16:creationId xmlns:a16="http://schemas.microsoft.com/office/drawing/2014/main" id="{B973B014-CF47-2D16-A0AA-96214597A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3668" y="4079193"/>
            <a:ext cx="2176272" cy="2176272"/>
          </a:xfrm>
          <a:prstGeom prst="rect">
            <a:avLst/>
          </a:prstGeom>
        </p:spPr>
      </p:pic>
    </p:spTree>
    <p:extLst>
      <p:ext uri="{BB962C8B-B14F-4D97-AF65-F5344CB8AC3E}">
        <p14:creationId xmlns:p14="http://schemas.microsoft.com/office/powerpoint/2010/main" val="793514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0DC418-3170-31B4-E3A6-9B18AB9C13AE}"/>
              </a:ext>
            </a:extLst>
          </p:cNvPr>
          <p:cNvSpPr>
            <a:spLocks noGrp="1"/>
          </p:cNvSpPr>
          <p:nvPr>
            <p:ph type="title"/>
          </p:nvPr>
        </p:nvSpPr>
        <p:spPr>
          <a:xfrm>
            <a:off x="221941" y="594804"/>
            <a:ext cx="3837107" cy="5181528"/>
          </a:xfrm>
        </p:spPr>
        <p:txBody>
          <a:bodyPr anchor="t">
            <a:normAutofit/>
          </a:bodyPr>
          <a:lstStyle/>
          <a:p>
            <a:r>
              <a:rPr lang="en-US" sz="5200" b="1" dirty="0">
                <a:solidFill>
                  <a:srgbClr val="FFFFFF"/>
                </a:solidFill>
              </a:rPr>
              <a:t>Impact on infrastructure and services </a:t>
            </a:r>
          </a:p>
        </p:txBody>
      </p:sp>
      <p:sp>
        <p:nvSpPr>
          <p:cNvPr id="3" name="Content Placeholder 2">
            <a:extLst>
              <a:ext uri="{FF2B5EF4-FFF2-40B4-BE49-F238E27FC236}">
                <a16:creationId xmlns:a16="http://schemas.microsoft.com/office/drawing/2014/main" id="{31FBA9ED-02A4-A8AF-4A71-2C620DB14174}"/>
              </a:ext>
            </a:extLst>
          </p:cNvPr>
          <p:cNvSpPr>
            <a:spLocks noGrp="1"/>
          </p:cNvSpPr>
          <p:nvPr>
            <p:ph sz="half" idx="1"/>
          </p:nvPr>
        </p:nvSpPr>
        <p:spPr>
          <a:xfrm>
            <a:off x="4380855" y="1412489"/>
            <a:ext cx="3427283" cy="4363844"/>
          </a:xfrm>
        </p:spPr>
        <p:txBody>
          <a:bodyPr>
            <a:normAutofit/>
          </a:bodyPr>
          <a:lstStyle/>
          <a:p>
            <a:r>
              <a:rPr lang="en-US" sz="2000"/>
              <a:t>In the focus group with the department heads that included the utilities  electric light, water and sewer drainage, engineering, - we learned that none of the areas we were contemplating had and problems with infrastructure  capacity. </a:t>
            </a:r>
          </a:p>
          <a:p>
            <a:endParaRPr lang="en-US" sz="2000"/>
          </a:p>
          <a:p>
            <a:endParaRPr lang="en-US" sz="20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357A0CE-CC07-BC05-FD14-C8817B0E861B}"/>
              </a:ext>
            </a:extLst>
          </p:cNvPr>
          <p:cNvSpPr>
            <a:spLocks noGrp="1"/>
          </p:cNvSpPr>
          <p:nvPr>
            <p:ph sz="half" idx="2"/>
          </p:nvPr>
        </p:nvSpPr>
        <p:spPr>
          <a:xfrm>
            <a:off x="8451604" y="1412489"/>
            <a:ext cx="3197701" cy="4363844"/>
          </a:xfrm>
        </p:spPr>
        <p:txBody>
          <a:bodyPr>
            <a:normAutofit/>
          </a:bodyPr>
          <a:lstStyle/>
          <a:p>
            <a:r>
              <a:rPr lang="en-US" sz="2000" dirty="0"/>
              <a:t>Additionally, unlike single- and two and three family residences, multi family development are required to have their own recycling and trash pick up </a:t>
            </a:r>
          </a:p>
        </p:txBody>
      </p:sp>
    </p:spTree>
    <p:extLst>
      <p:ext uri="{BB962C8B-B14F-4D97-AF65-F5344CB8AC3E}">
        <p14:creationId xmlns:p14="http://schemas.microsoft.com/office/powerpoint/2010/main" val="237751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5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A3C74-5491-6379-66AA-AF8964A71234}"/>
              </a:ext>
            </a:extLst>
          </p:cNvPr>
          <p:cNvSpPr>
            <a:spLocks noGrp="1"/>
          </p:cNvSpPr>
          <p:nvPr>
            <p:ph type="title"/>
          </p:nvPr>
        </p:nvSpPr>
        <p:spPr>
          <a:xfrm>
            <a:off x="572493" y="238539"/>
            <a:ext cx="11018520" cy="1434415"/>
          </a:xfrm>
        </p:spPr>
        <p:txBody>
          <a:bodyPr anchor="b">
            <a:normAutofit/>
          </a:bodyPr>
          <a:lstStyle/>
          <a:p>
            <a:r>
              <a:rPr lang="en-US" sz="5400" b="1"/>
              <a:t>Impact on Traffic </a:t>
            </a:r>
            <a:endParaRPr lang="en-US" sz="5400" b="1" dirty="0"/>
          </a:p>
        </p:txBody>
      </p:sp>
      <p:sp>
        <p:nvSpPr>
          <p:cNvPr id="6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39ACE7-6452-4459-DA4B-32BDC34C0CF9}"/>
              </a:ext>
            </a:extLst>
          </p:cNvPr>
          <p:cNvSpPr>
            <a:spLocks noGrp="1"/>
          </p:cNvSpPr>
          <p:nvPr>
            <p:ph idx="1"/>
          </p:nvPr>
        </p:nvSpPr>
        <p:spPr>
          <a:xfrm>
            <a:off x="572493" y="2071316"/>
            <a:ext cx="6713552" cy="4119172"/>
          </a:xfrm>
        </p:spPr>
        <p:txBody>
          <a:bodyPr anchor="t">
            <a:normAutofit/>
          </a:bodyPr>
          <a:lstStyle/>
          <a:p>
            <a:r>
              <a:rPr lang="en-US" sz="2200"/>
              <a:t>Located two of the districts on a bus route </a:t>
            </a:r>
          </a:p>
          <a:p>
            <a:r>
              <a:rPr lang="en-US" sz="2200"/>
              <a:t>One district located in the business district </a:t>
            </a:r>
          </a:p>
          <a:p>
            <a:r>
              <a:rPr lang="en-US" sz="2200"/>
              <a:t>Smart growth incentives bike racks, parking for shared cars </a:t>
            </a:r>
          </a:p>
          <a:p>
            <a:r>
              <a:rPr lang="en-US" sz="2200"/>
              <a:t>Included areas that are already developed </a:t>
            </a:r>
          </a:p>
          <a:p>
            <a:pPr marL="0" indent="0">
              <a:buNone/>
            </a:pPr>
            <a:endParaRPr lang="en-US" sz="2200" dirty="0"/>
          </a:p>
        </p:txBody>
      </p:sp>
      <p:pic>
        <p:nvPicPr>
          <p:cNvPr id="5" name="Picture 4">
            <a:extLst>
              <a:ext uri="{FF2B5EF4-FFF2-40B4-BE49-F238E27FC236}">
                <a16:creationId xmlns:a16="http://schemas.microsoft.com/office/drawing/2014/main" id="{797A086F-3AC6-149D-23AE-16E3B4962B07}"/>
              </a:ext>
            </a:extLst>
          </p:cNvPr>
          <p:cNvPicPr>
            <a:picLocks noChangeAspect="1"/>
          </p:cNvPicPr>
          <p:nvPr/>
        </p:nvPicPr>
        <p:blipFill rotWithShape="1">
          <a:blip r:embed="rId2"/>
          <a:srcRect t="1513" r="4" b="4"/>
          <a:stretch/>
        </p:blipFill>
        <p:spPr>
          <a:xfrm>
            <a:off x="7675658" y="2093976"/>
            <a:ext cx="3941064" cy="4096512"/>
          </a:xfrm>
          <a:prstGeom prst="rect">
            <a:avLst/>
          </a:prstGeom>
        </p:spPr>
      </p:pic>
    </p:spTree>
    <p:extLst>
      <p:ext uri="{BB962C8B-B14F-4D97-AF65-F5344CB8AC3E}">
        <p14:creationId xmlns:p14="http://schemas.microsoft.com/office/powerpoint/2010/main" val="2556588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4839802-FE33-35E3-0C18-FA332948A012}"/>
              </a:ext>
            </a:extLst>
          </p:cNvPr>
          <p:cNvSpPr>
            <a:spLocks noGrp="1"/>
          </p:cNvSpPr>
          <p:nvPr>
            <p:ph type="title"/>
          </p:nvPr>
        </p:nvSpPr>
        <p:spPr>
          <a:xfrm>
            <a:off x="8017254" y="525439"/>
            <a:ext cx="3336545" cy="1657614"/>
          </a:xfrm>
        </p:spPr>
        <p:txBody>
          <a:bodyPr vert="horz" lIns="91440" tIns="45720" rIns="91440" bIns="45720" rtlCol="0" anchor="ctr">
            <a:normAutofit/>
          </a:bodyPr>
          <a:lstStyle/>
          <a:p>
            <a:r>
              <a:rPr lang="en-US" sz="5400" b="1" kern="1200" dirty="0">
                <a:solidFill>
                  <a:schemeClr val="tx1"/>
                </a:solidFill>
                <a:latin typeface="+mj-lt"/>
                <a:ea typeface="+mj-ea"/>
                <a:cs typeface="+mj-cs"/>
              </a:rPr>
              <a:t>Impact on Character </a:t>
            </a:r>
          </a:p>
        </p:txBody>
      </p:sp>
      <p:pic>
        <p:nvPicPr>
          <p:cNvPr id="8" name="Content Placeholder 7" descr="A building with cars parked in front of it&#10;&#10;Description automatically generated">
            <a:extLst>
              <a:ext uri="{FF2B5EF4-FFF2-40B4-BE49-F238E27FC236}">
                <a16:creationId xmlns:a16="http://schemas.microsoft.com/office/drawing/2014/main" id="{23A62415-9192-82B4-3C39-43A3A2743B9E}"/>
              </a:ext>
            </a:extLst>
          </p:cNvPr>
          <p:cNvPicPr>
            <a:picLocks noChangeAspect="1"/>
          </p:cNvPicPr>
          <p:nvPr/>
        </p:nvPicPr>
        <p:blipFill rotWithShape="1">
          <a:blip r:embed="rId2"/>
          <a:srcRect t="20245" r="-4" b="-4"/>
          <a:stretch/>
        </p:blipFill>
        <p:spPr>
          <a:xfrm>
            <a:off x="1" y="-1"/>
            <a:ext cx="3719750" cy="2225041"/>
          </a:xfrm>
          <a:prstGeom prst="rect">
            <a:avLst/>
          </a:prstGeom>
        </p:spPr>
      </p:pic>
      <p:pic>
        <p:nvPicPr>
          <p:cNvPr id="24" name="Picture 23">
            <a:extLst>
              <a:ext uri="{FF2B5EF4-FFF2-40B4-BE49-F238E27FC236}">
                <a16:creationId xmlns:a16="http://schemas.microsoft.com/office/drawing/2014/main" id="{8D34BAE4-7529-8E42-4467-8C8CF7AD4167}"/>
              </a:ext>
            </a:extLst>
          </p:cNvPr>
          <p:cNvPicPr>
            <a:picLocks noChangeAspect="1"/>
          </p:cNvPicPr>
          <p:nvPr/>
        </p:nvPicPr>
        <p:blipFill rotWithShape="1">
          <a:blip r:embed="rId3"/>
          <a:srcRect t="16247" r="-4" b="8508"/>
          <a:stretch/>
        </p:blipFill>
        <p:spPr>
          <a:xfrm>
            <a:off x="3811187" y="4525096"/>
            <a:ext cx="3719752" cy="2267032"/>
          </a:xfrm>
          <a:prstGeom prst="rect">
            <a:avLst/>
          </a:prstGeom>
        </p:spPr>
      </p:pic>
      <p:pic>
        <p:nvPicPr>
          <p:cNvPr id="3" name="Picture 2">
            <a:extLst>
              <a:ext uri="{FF2B5EF4-FFF2-40B4-BE49-F238E27FC236}">
                <a16:creationId xmlns:a16="http://schemas.microsoft.com/office/drawing/2014/main" id="{A8C22BA4-DAFA-3A2F-9C37-A7F66C05D436}"/>
              </a:ext>
            </a:extLst>
          </p:cNvPr>
          <p:cNvPicPr>
            <a:picLocks noChangeAspect="1"/>
          </p:cNvPicPr>
          <p:nvPr/>
        </p:nvPicPr>
        <p:blipFill rotWithShape="1">
          <a:blip r:embed="rId4"/>
          <a:srcRect r="18741" b="3"/>
          <a:stretch/>
        </p:blipFill>
        <p:spPr>
          <a:xfrm>
            <a:off x="20" y="2316480"/>
            <a:ext cx="3719729" cy="2208616"/>
          </a:xfrm>
          <a:prstGeom prst="rect">
            <a:avLst/>
          </a:prstGeom>
        </p:spPr>
      </p:pic>
      <p:pic>
        <p:nvPicPr>
          <p:cNvPr id="11" name="Picture 10" descr="A building with cars parked in a parking lot&#10;&#10;Description automatically generated">
            <a:extLst>
              <a:ext uri="{FF2B5EF4-FFF2-40B4-BE49-F238E27FC236}">
                <a16:creationId xmlns:a16="http://schemas.microsoft.com/office/drawing/2014/main" id="{CA209F15-44F0-339B-675D-A16EBD34400F}"/>
              </a:ext>
            </a:extLst>
          </p:cNvPr>
          <p:cNvPicPr>
            <a:picLocks noChangeAspect="1"/>
          </p:cNvPicPr>
          <p:nvPr/>
        </p:nvPicPr>
        <p:blipFill rotWithShape="1">
          <a:blip r:embed="rId5"/>
          <a:srcRect t="20834" r="-4" b="-4"/>
          <a:stretch/>
        </p:blipFill>
        <p:spPr>
          <a:xfrm>
            <a:off x="3811189" y="2316480"/>
            <a:ext cx="3719748" cy="2208617"/>
          </a:xfrm>
          <a:prstGeom prst="rect">
            <a:avLst/>
          </a:prstGeom>
        </p:spPr>
      </p:pic>
      <p:pic>
        <p:nvPicPr>
          <p:cNvPr id="22" name="Picture 21">
            <a:extLst>
              <a:ext uri="{FF2B5EF4-FFF2-40B4-BE49-F238E27FC236}">
                <a16:creationId xmlns:a16="http://schemas.microsoft.com/office/drawing/2014/main" id="{8EC7276F-99AF-8838-E5FB-1884DA7B3451}"/>
              </a:ext>
            </a:extLst>
          </p:cNvPr>
          <p:cNvPicPr>
            <a:picLocks noChangeAspect="1"/>
          </p:cNvPicPr>
          <p:nvPr/>
        </p:nvPicPr>
        <p:blipFill rotWithShape="1">
          <a:blip r:embed="rId6"/>
          <a:srcRect r="11628" b="-3"/>
          <a:stretch/>
        </p:blipFill>
        <p:spPr>
          <a:xfrm>
            <a:off x="1" y="4616536"/>
            <a:ext cx="3719748" cy="2241464"/>
          </a:xfrm>
          <a:prstGeom prst="rect">
            <a:avLst/>
          </a:prstGeom>
        </p:spPr>
      </p:pic>
      <p:pic>
        <p:nvPicPr>
          <p:cNvPr id="20" name="Content Placeholder 19">
            <a:extLst>
              <a:ext uri="{FF2B5EF4-FFF2-40B4-BE49-F238E27FC236}">
                <a16:creationId xmlns:a16="http://schemas.microsoft.com/office/drawing/2014/main" id="{97793105-1CEE-69CA-F538-20072DE18D33}"/>
              </a:ext>
            </a:extLst>
          </p:cNvPr>
          <p:cNvPicPr>
            <a:picLocks noGrp="1" noChangeAspect="1"/>
          </p:cNvPicPr>
          <p:nvPr>
            <p:ph sz="half" idx="2"/>
          </p:nvPr>
        </p:nvPicPr>
        <p:blipFill rotWithShape="1">
          <a:blip r:embed="rId7"/>
          <a:srcRect t="35577" r="2" b="23026"/>
          <a:stretch/>
        </p:blipFill>
        <p:spPr>
          <a:xfrm>
            <a:off x="3811187" y="82297"/>
            <a:ext cx="3719752" cy="2250607"/>
          </a:xfrm>
          <a:prstGeom prst="rect">
            <a:avLst/>
          </a:prstGeom>
        </p:spPr>
      </p:pic>
      <p:sp>
        <p:nvSpPr>
          <p:cNvPr id="18" name="Content Placeholder 17">
            <a:extLst>
              <a:ext uri="{FF2B5EF4-FFF2-40B4-BE49-F238E27FC236}">
                <a16:creationId xmlns:a16="http://schemas.microsoft.com/office/drawing/2014/main" id="{C7971855-43C1-CEF3-D00E-624430F09811}"/>
              </a:ext>
            </a:extLst>
          </p:cNvPr>
          <p:cNvSpPr>
            <a:spLocks noGrp="1"/>
          </p:cNvSpPr>
          <p:nvPr>
            <p:ph sz="half" idx="1"/>
          </p:nvPr>
        </p:nvSpPr>
        <p:spPr>
          <a:xfrm>
            <a:off x="8017254" y="2274491"/>
            <a:ext cx="3336546" cy="3902472"/>
          </a:xfrm>
        </p:spPr>
        <p:txBody>
          <a:bodyPr vert="horz" lIns="91440" tIns="45720" rIns="91440" bIns="45720" rtlCol="0">
            <a:normAutofit/>
          </a:bodyPr>
          <a:lstStyle/>
          <a:p>
            <a:r>
              <a:rPr lang="en-US" sz="2000" dirty="0"/>
              <a:t>Stayed out of the historic district </a:t>
            </a:r>
          </a:p>
          <a:p>
            <a:r>
              <a:rPr lang="en-US" sz="2000" dirty="0"/>
              <a:t>Included buildings that might benefit  from redevelopment </a:t>
            </a:r>
          </a:p>
        </p:txBody>
      </p:sp>
    </p:spTree>
    <p:extLst>
      <p:ext uri="{BB962C8B-B14F-4D97-AF65-F5344CB8AC3E}">
        <p14:creationId xmlns:p14="http://schemas.microsoft.com/office/powerpoint/2010/main" val="179732376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s of blueprints">
            <a:extLst>
              <a:ext uri="{FF2B5EF4-FFF2-40B4-BE49-F238E27FC236}">
                <a16:creationId xmlns:a16="http://schemas.microsoft.com/office/drawing/2014/main" id="{9B5BFA1D-0ABB-9265-B6D5-CD1D891629DF}"/>
              </a:ext>
            </a:extLst>
          </p:cNvPr>
          <p:cNvPicPr>
            <a:picLocks noChangeAspect="1"/>
          </p:cNvPicPr>
          <p:nvPr/>
        </p:nvPicPr>
        <p:blipFill rotWithShape="1">
          <a:blip r:embed="rId2">
            <a:alphaModFix amt="35000"/>
          </a:blip>
          <a:srcRect t="4510" b="4510"/>
          <a:stretch/>
        </p:blipFill>
        <p:spPr>
          <a:xfrm>
            <a:off x="20" y="10"/>
            <a:ext cx="11292820" cy="6857990"/>
          </a:xfrm>
          <a:prstGeom prst="rect">
            <a:avLst/>
          </a:prstGeom>
        </p:spPr>
      </p:pic>
      <p:sp>
        <p:nvSpPr>
          <p:cNvPr id="3" name="Content Placeholder 2">
            <a:extLst>
              <a:ext uri="{FF2B5EF4-FFF2-40B4-BE49-F238E27FC236}">
                <a16:creationId xmlns:a16="http://schemas.microsoft.com/office/drawing/2014/main" id="{11BE5CED-849E-737E-500A-25F1EB9A126C}"/>
              </a:ext>
            </a:extLst>
          </p:cNvPr>
          <p:cNvSpPr>
            <a:spLocks noGrp="1"/>
          </p:cNvSpPr>
          <p:nvPr>
            <p:ph idx="1"/>
          </p:nvPr>
        </p:nvSpPr>
        <p:spPr>
          <a:xfrm>
            <a:off x="1012723" y="698090"/>
            <a:ext cx="8844509" cy="5482047"/>
          </a:xfrm>
        </p:spPr>
        <p:txBody>
          <a:bodyPr>
            <a:normAutofit fontScale="92500" lnSpcReduction="10000"/>
          </a:bodyPr>
          <a:lstStyle/>
          <a:p>
            <a:r>
              <a:rPr lang="en-US" sz="4300" dirty="0"/>
              <a:t>This is a </a:t>
            </a:r>
            <a:r>
              <a:rPr lang="en-US" sz="4300" b="1" u="sng" dirty="0"/>
              <a:t>zoning</a:t>
            </a:r>
            <a:r>
              <a:rPr lang="en-US" sz="4300" dirty="0"/>
              <a:t> mandate not a building project or a production mandate </a:t>
            </a:r>
          </a:p>
          <a:p>
            <a:pPr marL="0" indent="0">
              <a:buNone/>
            </a:pPr>
            <a:endParaRPr lang="en-US" sz="2400" dirty="0"/>
          </a:p>
          <a:p>
            <a:pPr lvl="1"/>
            <a:r>
              <a:rPr lang="en-US" sz="2400" dirty="0"/>
              <a:t>Vinnin Square Smart Growth zone was adopted by Town Meeting in 2009 - the first application was in 2022</a:t>
            </a:r>
          </a:p>
          <a:p>
            <a:pPr lvl="1"/>
            <a:endParaRPr lang="en-US" sz="2400" dirty="0"/>
          </a:p>
          <a:p>
            <a:pPr lvl="1"/>
            <a:r>
              <a:rPr lang="en-US" sz="2400" dirty="0"/>
              <a:t>The Incentive zoning bylaw, which allows an increase in density townwide, was adopted in 1990 – the first and only application to date was in 2013 and the project was completed in 2021</a:t>
            </a:r>
          </a:p>
          <a:p>
            <a:pPr marL="457200" lvl="1" indent="0">
              <a:buNone/>
            </a:pPr>
            <a:endParaRPr lang="en-US" sz="2400" dirty="0"/>
          </a:p>
          <a:p>
            <a:pPr lvl="1"/>
            <a:r>
              <a:rPr lang="en-US" sz="2400" dirty="0"/>
              <a:t>Because the town has less than 10% affordable housing the town is subject to Chapter 40B. This allows a density increase in exchange for 25% of the housing units being affordable housing units. This can happen in any location in the town at any time. The law has existing since 1969 Marblehead has permitted four 40B developments two have been built and one is under construction the other was not built </a:t>
            </a:r>
          </a:p>
          <a:p>
            <a:endParaRPr lang="en-US" dirty="0">
              <a:solidFill>
                <a:schemeClr val="bg1"/>
              </a:solidFill>
            </a:endParaRPr>
          </a:p>
        </p:txBody>
      </p:sp>
    </p:spTree>
    <p:extLst>
      <p:ext uri="{BB962C8B-B14F-4D97-AF65-F5344CB8AC3E}">
        <p14:creationId xmlns:p14="http://schemas.microsoft.com/office/powerpoint/2010/main" val="335185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66548-AA34-2F5B-DA9C-2B517B0AE002}"/>
              </a:ext>
            </a:extLst>
          </p:cNvPr>
          <p:cNvSpPr>
            <a:spLocks noGrp="1"/>
          </p:cNvSpPr>
          <p:nvPr>
            <p:ph type="title"/>
          </p:nvPr>
        </p:nvSpPr>
        <p:spPr>
          <a:xfrm>
            <a:off x="640080" y="325369"/>
            <a:ext cx="4368602" cy="1956841"/>
          </a:xfrm>
        </p:spPr>
        <p:txBody>
          <a:bodyPr anchor="b">
            <a:normAutofit/>
          </a:bodyPr>
          <a:lstStyle/>
          <a:p>
            <a:r>
              <a:rPr lang="en-US" sz="5400"/>
              <a:t>Summary </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637893A-9C26-A778-E763-1D05AA307A6D}"/>
              </a:ext>
            </a:extLst>
          </p:cNvPr>
          <p:cNvSpPr>
            <a:spLocks noGrp="1"/>
          </p:cNvSpPr>
          <p:nvPr>
            <p:ph idx="1"/>
          </p:nvPr>
        </p:nvSpPr>
        <p:spPr>
          <a:xfrm>
            <a:off x="640080" y="2872899"/>
            <a:ext cx="4243589" cy="3320668"/>
          </a:xfrm>
        </p:spPr>
        <p:txBody>
          <a:bodyPr>
            <a:normAutofit/>
          </a:bodyPr>
          <a:lstStyle/>
          <a:p>
            <a:r>
              <a:rPr lang="en-US" sz="1500" dirty="0"/>
              <a:t>This model complies </a:t>
            </a:r>
          </a:p>
          <a:p>
            <a:r>
              <a:rPr lang="en-US" sz="1500" dirty="0"/>
              <a:t>We think we crafted it in such a way to give the town credit for some of the multi family we already have at this density and greater </a:t>
            </a:r>
          </a:p>
          <a:p>
            <a:r>
              <a:rPr lang="en-US" sz="1500" dirty="0"/>
              <a:t>Allows for some growth in areas that might benefit from redevelopment and without changing the character of the town </a:t>
            </a:r>
          </a:p>
          <a:p>
            <a:r>
              <a:rPr lang="en-US" sz="1500"/>
              <a:t>That </a:t>
            </a:r>
            <a:r>
              <a:rPr lang="en-US" sz="1500" dirty="0"/>
              <a:t>it will benefit the town by providing a variety of housing types </a:t>
            </a:r>
          </a:p>
          <a:p>
            <a:r>
              <a:rPr lang="en-US" sz="1500" dirty="0"/>
              <a:t>ULTIMATELY THIS IS UP TO TOWN MEETING !</a:t>
            </a:r>
          </a:p>
        </p:txBody>
      </p:sp>
      <p:pic>
        <p:nvPicPr>
          <p:cNvPr id="6" name="Picture 5" descr="A large group of boats in a harbor">
            <a:extLst>
              <a:ext uri="{FF2B5EF4-FFF2-40B4-BE49-F238E27FC236}">
                <a16:creationId xmlns:a16="http://schemas.microsoft.com/office/drawing/2014/main" id="{44CCD16D-F219-A463-36D6-182DA6EC222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063" r="129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8703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town on a hill by water&#10;&#10;Description automatically generated with medium confidence">
            <a:extLst>
              <a:ext uri="{FF2B5EF4-FFF2-40B4-BE49-F238E27FC236}">
                <a16:creationId xmlns:a16="http://schemas.microsoft.com/office/drawing/2014/main" id="{57AE317A-589A-9607-DB3D-AC2AAEAD059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1071" r="31069" b="-1"/>
          <a:stretch/>
        </p:blipFill>
        <p:spPr>
          <a:xfrm>
            <a:off x="1887468" y="228600"/>
            <a:ext cx="3363642" cy="4953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AF8586A1-2FD7-EEE0-FC63-87437A3E9F98}"/>
              </a:ext>
            </a:extLst>
          </p:cNvPr>
          <p:cNvSpPr>
            <a:spLocks/>
          </p:cNvSpPr>
          <p:nvPr/>
        </p:nvSpPr>
        <p:spPr>
          <a:xfrm>
            <a:off x="5713634" y="2183380"/>
            <a:ext cx="4514697" cy="2516128"/>
          </a:xfrm>
          <a:prstGeom prst="rect">
            <a:avLst/>
          </a:prstGeom>
        </p:spPr>
        <p:txBody>
          <a:bodyPr>
            <a:normAutofit/>
          </a:bodyPr>
          <a:lstStyle/>
          <a:p>
            <a:pPr defTabSz="658368">
              <a:lnSpc>
                <a:spcPct val="90000"/>
              </a:lnSpc>
              <a:spcAft>
                <a:spcPts val="600"/>
              </a:spcAft>
            </a:pPr>
            <a:r>
              <a:rPr lang="en-US" sz="1584" kern="1200">
                <a:solidFill>
                  <a:schemeClr val="tx1"/>
                </a:solidFill>
                <a:latin typeface="+mn-lt"/>
                <a:ea typeface="+mn-ea"/>
                <a:cs typeface="+mn-cs"/>
              </a:rPr>
              <a:t>The district(s) can be located anywhere within the town. </a:t>
            </a:r>
          </a:p>
          <a:p>
            <a:pPr defTabSz="658368">
              <a:lnSpc>
                <a:spcPct val="90000"/>
              </a:lnSpc>
              <a:spcAft>
                <a:spcPts val="600"/>
              </a:spcAft>
            </a:pPr>
            <a:r>
              <a:rPr lang="en-US" sz="1584" kern="1200">
                <a:solidFill>
                  <a:schemeClr val="tx1"/>
                </a:solidFill>
                <a:latin typeface="+mn-lt"/>
                <a:ea typeface="+mn-ea"/>
                <a:cs typeface="+mn-cs"/>
              </a:rPr>
              <a:t>Not less than a total 27 acres</a:t>
            </a:r>
          </a:p>
          <a:p>
            <a:pPr defTabSz="658368">
              <a:lnSpc>
                <a:spcPct val="90000"/>
              </a:lnSpc>
              <a:spcAft>
                <a:spcPts val="600"/>
              </a:spcAft>
            </a:pPr>
            <a:r>
              <a:rPr lang="en-US" sz="1584" kern="1200">
                <a:solidFill>
                  <a:schemeClr val="tx1"/>
                </a:solidFill>
                <a:latin typeface="+mn-lt"/>
                <a:ea typeface="+mn-ea"/>
                <a:cs typeface="+mn-cs"/>
              </a:rPr>
              <a:t>Can be more than one area</a:t>
            </a:r>
          </a:p>
          <a:p>
            <a:pPr defTabSz="658368">
              <a:lnSpc>
                <a:spcPct val="90000"/>
              </a:lnSpc>
              <a:spcAft>
                <a:spcPts val="600"/>
              </a:spcAft>
            </a:pPr>
            <a:r>
              <a:rPr lang="en-US" sz="1584" kern="1200">
                <a:solidFill>
                  <a:schemeClr val="tx1"/>
                </a:solidFill>
                <a:latin typeface="+mn-lt"/>
                <a:ea typeface="+mn-ea"/>
                <a:cs typeface="+mn-cs"/>
              </a:rPr>
              <a:t>No one area less than 5 acres</a:t>
            </a:r>
          </a:p>
          <a:p>
            <a:pPr defTabSz="658368">
              <a:lnSpc>
                <a:spcPct val="90000"/>
              </a:lnSpc>
              <a:spcAft>
                <a:spcPts val="600"/>
              </a:spcAft>
            </a:pPr>
            <a:r>
              <a:rPr lang="en-US" sz="1584" kern="1200">
                <a:solidFill>
                  <a:schemeClr val="tx1"/>
                </a:solidFill>
                <a:latin typeface="+mn-lt"/>
                <a:ea typeface="+mn-ea"/>
                <a:cs typeface="+mn-cs"/>
              </a:rPr>
              <a:t>One of the areas must be 50% of the total</a:t>
            </a:r>
          </a:p>
          <a:p>
            <a:pPr defTabSz="658368">
              <a:lnSpc>
                <a:spcPct val="90000"/>
              </a:lnSpc>
              <a:spcAft>
                <a:spcPts val="600"/>
              </a:spcAft>
            </a:pPr>
            <a:r>
              <a:rPr lang="en-US" sz="1584" kern="1200">
                <a:solidFill>
                  <a:schemeClr val="tx1"/>
                </a:solidFill>
                <a:latin typeface="+mn-lt"/>
                <a:ea typeface="+mn-ea"/>
                <a:cs typeface="+mn-cs"/>
              </a:rPr>
              <a:t>Not less than the capacity of 897 units</a:t>
            </a:r>
          </a:p>
          <a:p>
            <a:pPr defTabSz="658368">
              <a:lnSpc>
                <a:spcPct val="90000"/>
              </a:lnSpc>
              <a:spcAft>
                <a:spcPts val="600"/>
              </a:spcAft>
            </a:pPr>
            <a:r>
              <a:rPr lang="en-US" sz="1584" kern="1200">
                <a:solidFill>
                  <a:schemeClr val="tx1"/>
                </a:solidFill>
                <a:latin typeface="+mn-lt"/>
                <a:ea typeface="+mn-ea"/>
                <a:cs typeface="+mn-cs"/>
              </a:rPr>
              <a:t>Minimum density 15 units per acre</a:t>
            </a:r>
          </a:p>
          <a:p>
            <a:pPr>
              <a:lnSpc>
                <a:spcPct val="90000"/>
              </a:lnSpc>
              <a:spcAft>
                <a:spcPts val="600"/>
              </a:spcAft>
            </a:pPr>
            <a:endParaRPr lang="en-US" sz="2200"/>
          </a:p>
        </p:txBody>
      </p:sp>
      <p:sp>
        <p:nvSpPr>
          <p:cNvPr id="2" name="TextBox 1">
            <a:extLst>
              <a:ext uri="{FF2B5EF4-FFF2-40B4-BE49-F238E27FC236}">
                <a16:creationId xmlns:a16="http://schemas.microsoft.com/office/drawing/2014/main" id="{0C92B737-34BD-ACBF-8814-A0E70074B5D1}"/>
              </a:ext>
            </a:extLst>
          </p:cNvPr>
          <p:cNvSpPr txBox="1"/>
          <p:nvPr/>
        </p:nvSpPr>
        <p:spPr>
          <a:xfrm>
            <a:off x="5664135" y="902752"/>
            <a:ext cx="5006824" cy="830997"/>
          </a:xfrm>
          <a:prstGeom prst="rect">
            <a:avLst/>
          </a:prstGeom>
          <a:noFill/>
        </p:spPr>
        <p:txBody>
          <a:bodyPr wrap="square" rtlCol="0">
            <a:spAutoFit/>
          </a:bodyPr>
          <a:lstStyle/>
          <a:p>
            <a:pPr defTabSz="658368">
              <a:spcAft>
                <a:spcPts val="600"/>
              </a:spcAft>
            </a:pPr>
            <a:r>
              <a:rPr lang="en-US" sz="4800" kern="1200" dirty="0">
                <a:solidFill>
                  <a:schemeClr val="tx1"/>
                </a:solidFill>
                <a:latin typeface="+mn-lt"/>
                <a:ea typeface="+mn-ea"/>
                <a:cs typeface="+mn-cs"/>
              </a:rPr>
              <a:t>Parameters </a:t>
            </a:r>
            <a:endParaRPr lang="en-US" sz="4800" dirty="0"/>
          </a:p>
        </p:txBody>
      </p:sp>
    </p:spTree>
    <p:extLst>
      <p:ext uri="{BB962C8B-B14F-4D97-AF65-F5344CB8AC3E}">
        <p14:creationId xmlns:p14="http://schemas.microsoft.com/office/powerpoint/2010/main" val="2295220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412F-CEE6-F516-F80F-54E8FF846A68}"/>
              </a:ext>
            </a:extLst>
          </p:cNvPr>
          <p:cNvSpPr>
            <a:spLocks noGrp="1"/>
          </p:cNvSpPr>
          <p:nvPr>
            <p:ph type="title"/>
          </p:nvPr>
        </p:nvSpPr>
        <p:spPr>
          <a:xfrm>
            <a:off x="5759777" y="1197204"/>
            <a:ext cx="5194735" cy="216817"/>
          </a:xfrm>
        </p:spPr>
        <p:txBody>
          <a:bodyPr>
            <a:normAutofit fontScale="90000"/>
          </a:bodyPr>
          <a:lstStyle/>
          <a:p>
            <a:r>
              <a:rPr lang="en-US"/>
              <a:t>Timeline </a:t>
            </a:r>
          </a:p>
        </p:txBody>
      </p:sp>
      <p:pic>
        <p:nvPicPr>
          <p:cNvPr id="11" name="Picture 4" descr="Calendar on table">
            <a:extLst>
              <a:ext uri="{FF2B5EF4-FFF2-40B4-BE49-F238E27FC236}">
                <a16:creationId xmlns:a16="http://schemas.microsoft.com/office/drawing/2014/main" id="{025BF86D-B4D2-5B73-5B78-E142C1DEE2EE}"/>
              </a:ext>
            </a:extLst>
          </p:cNvPr>
          <p:cNvPicPr>
            <a:picLocks noChangeAspect="1"/>
          </p:cNvPicPr>
          <p:nvPr/>
        </p:nvPicPr>
        <p:blipFill rotWithShape="1">
          <a:blip r:embed="rId2"/>
          <a:srcRect l="3255" r="37422" b="-1"/>
          <a:stretch/>
        </p:blipFill>
        <p:spPr>
          <a:xfrm>
            <a:off x="20" y="10"/>
            <a:ext cx="5090453" cy="6961116"/>
          </a:xfrm>
          <a:prstGeom prst="rect">
            <a:avLst/>
          </a:prstGeom>
        </p:spPr>
      </p:pic>
      <p:sp>
        <p:nvSpPr>
          <p:cNvPr id="3" name="Content Placeholder 2">
            <a:extLst>
              <a:ext uri="{FF2B5EF4-FFF2-40B4-BE49-F238E27FC236}">
                <a16:creationId xmlns:a16="http://schemas.microsoft.com/office/drawing/2014/main" id="{2438EA28-157E-7F70-FF52-EF958AF10538}"/>
              </a:ext>
            </a:extLst>
          </p:cNvPr>
          <p:cNvSpPr>
            <a:spLocks noGrp="1"/>
          </p:cNvSpPr>
          <p:nvPr>
            <p:ph idx="1"/>
          </p:nvPr>
        </p:nvSpPr>
        <p:spPr>
          <a:xfrm>
            <a:off x="5637229" y="1564850"/>
            <a:ext cx="5355236" cy="4754064"/>
          </a:xfrm>
        </p:spPr>
        <p:txBody>
          <a:bodyPr>
            <a:normAutofit fontScale="92500" lnSpcReduction="20000"/>
          </a:bodyPr>
          <a:lstStyle/>
          <a:p>
            <a:r>
              <a:rPr lang="en-US" dirty="0"/>
              <a:t>Deadline for Compliance is December 2024 </a:t>
            </a:r>
          </a:p>
          <a:p>
            <a:r>
              <a:rPr lang="en-US" dirty="0"/>
              <a:t>Present draft compliance plan tonight </a:t>
            </a:r>
          </a:p>
          <a:p>
            <a:r>
              <a:rPr lang="en-US" dirty="0"/>
              <a:t>Drop in January 17 4 -6 pm</a:t>
            </a:r>
          </a:p>
          <a:p>
            <a:r>
              <a:rPr lang="en-US" dirty="0"/>
              <a:t>Virtual Open House Jan17 to </a:t>
            </a:r>
          </a:p>
          <a:p>
            <a:r>
              <a:rPr lang="en-US" dirty="0"/>
              <a:t>Finalize preferred plan based on input </a:t>
            </a:r>
          </a:p>
          <a:p>
            <a:r>
              <a:rPr lang="en-US" dirty="0"/>
              <a:t>Submit to town warrant end of January </a:t>
            </a:r>
          </a:p>
          <a:p>
            <a:r>
              <a:rPr lang="en-US" dirty="0"/>
              <a:t>Education and outreach February to May</a:t>
            </a:r>
          </a:p>
          <a:p>
            <a:r>
              <a:rPr lang="en-US" dirty="0"/>
              <a:t>Vote at Town Meeting May 2024 </a:t>
            </a:r>
          </a:p>
          <a:p>
            <a:endParaRPr lang="en-US" sz="1300" dirty="0"/>
          </a:p>
        </p:txBody>
      </p:sp>
    </p:spTree>
    <p:extLst>
      <p:ext uri="{BB962C8B-B14F-4D97-AF65-F5344CB8AC3E}">
        <p14:creationId xmlns:p14="http://schemas.microsoft.com/office/powerpoint/2010/main" val="1460228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9412A842-B9E7-4C3C-B662-F4D51B2DA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3">
            <a:extLst>
              <a:ext uri="{FF2B5EF4-FFF2-40B4-BE49-F238E27FC236}">
                <a16:creationId xmlns:a16="http://schemas.microsoft.com/office/drawing/2014/main" id="{7C5032A8-28E7-4286-A04C-60ED3D7C1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7231" y="0"/>
            <a:ext cx="4454769" cy="6858000"/>
          </a:xfrm>
          <a:custGeom>
            <a:avLst/>
            <a:gdLst>
              <a:gd name="connsiteX0" fmla="*/ 5006297 w 5006297"/>
              <a:gd name="connsiteY0" fmla="*/ 0 h 6858000"/>
              <a:gd name="connsiteX1" fmla="*/ 1229608 w 5006297"/>
              <a:gd name="connsiteY1" fmla="*/ 0 h 6858000"/>
              <a:gd name="connsiteX2" fmla="*/ 1128285 w 5006297"/>
              <a:gd name="connsiteY2" fmla="*/ 156518 h 6858000"/>
              <a:gd name="connsiteX3" fmla="*/ 768782 w 5006297"/>
              <a:gd name="connsiteY3" fmla="*/ 825746 h 6858000"/>
              <a:gd name="connsiteX4" fmla="*/ 743290 w 5006297"/>
              <a:gd name="connsiteY4" fmla="*/ 860183 h 6858000"/>
              <a:gd name="connsiteX5" fmla="*/ 787138 w 5006297"/>
              <a:gd name="connsiteY5" fmla="*/ 756243 h 6858000"/>
              <a:gd name="connsiteX6" fmla="*/ 980544 w 5006297"/>
              <a:gd name="connsiteY6" fmla="*/ 339016 h 6858000"/>
              <a:gd name="connsiteX7" fmla="*/ 1161966 w 5006297"/>
              <a:gd name="connsiteY7" fmla="*/ 0 h 6858000"/>
              <a:gd name="connsiteX8" fmla="*/ 1104491 w 5006297"/>
              <a:gd name="connsiteY8" fmla="*/ 0 h 6858000"/>
              <a:gd name="connsiteX9" fmla="*/ 993044 w 5006297"/>
              <a:gd name="connsiteY9" fmla="*/ 204247 h 6858000"/>
              <a:gd name="connsiteX10" fmla="*/ 494731 w 5006297"/>
              <a:gd name="connsiteY10" fmla="*/ 1375322 h 6858000"/>
              <a:gd name="connsiteX11" fmla="*/ 46559 w 5006297"/>
              <a:gd name="connsiteY11" fmla="*/ 3329787 h 6858000"/>
              <a:gd name="connsiteX12" fmla="*/ 12272 w 5006297"/>
              <a:gd name="connsiteY12" fmla="*/ 4352595 h 6858000"/>
              <a:gd name="connsiteX13" fmla="*/ 171094 w 5006297"/>
              <a:gd name="connsiteY13" fmla="*/ 5544543 h 6858000"/>
              <a:gd name="connsiteX14" fmla="*/ 538125 w 5006297"/>
              <a:gd name="connsiteY14" fmla="*/ 6816123 h 6858000"/>
              <a:gd name="connsiteX15" fmla="*/ 555724 w 5006297"/>
              <a:gd name="connsiteY15" fmla="*/ 6858000 h 6858000"/>
              <a:gd name="connsiteX16" fmla="*/ 608303 w 5006297"/>
              <a:gd name="connsiteY16" fmla="*/ 6858000 h 6858000"/>
              <a:gd name="connsiteX17" fmla="*/ 596366 w 5006297"/>
              <a:gd name="connsiteY17" fmla="*/ 6829337 h 6858000"/>
              <a:gd name="connsiteX18" fmla="*/ 364843 w 5006297"/>
              <a:gd name="connsiteY18" fmla="*/ 6132604 h 6858000"/>
              <a:gd name="connsiteX19" fmla="*/ 213412 w 5006297"/>
              <a:gd name="connsiteY19" fmla="*/ 5505676 h 6858000"/>
              <a:gd name="connsiteX20" fmla="*/ 211628 w 5006297"/>
              <a:gd name="connsiteY20" fmla="*/ 5472254 h 6858000"/>
              <a:gd name="connsiteX21" fmla="*/ 311945 w 5006297"/>
              <a:gd name="connsiteY21" fmla="*/ 5821167 h 6858000"/>
              <a:gd name="connsiteX22" fmla="*/ 623960 w 5006297"/>
              <a:gd name="connsiteY22" fmla="*/ 6658826 h 6858000"/>
              <a:gd name="connsiteX23" fmla="*/ 717350 w 5006297"/>
              <a:gd name="connsiteY23" fmla="*/ 6858000 h 6858000"/>
              <a:gd name="connsiteX24" fmla="*/ 5006297 w 5006297"/>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297" h="6858000">
                <a:moveTo>
                  <a:pt x="5006297" y="0"/>
                </a:moveTo>
                <a:lnTo>
                  <a:pt x="1229608" y="0"/>
                </a:lnTo>
                <a:lnTo>
                  <a:pt x="1128285" y="156518"/>
                </a:lnTo>
                <a:cubicBezTo>
                  <a:pt x="996915" y="372642"/>
                  <a:pt x="877575" y="596029"/>
                  <a:pt x="768782" y="825746"/>
                </a:cubicBezTo>
                <a:cubicBezTo>
                  <a:pt x="763429" y="839224"/>
                  <a:pt x="754646" y="851089"/>
                  <a:pt x="743290" y="860183"/>
                </a:cubicBezTo>
                <a:cubicBezTo>
                  <a:pt x="757948" y="825621"/>
                  <a:pt x="772224" y="790805"/>
                  <a:pt x="787138" y="756243"/>
                </a:cubicBezTo>
                <a:cubicBezTo>
                  <a:pt x="848067" y="615114"/>
                  <a:pt x="912406" y="475964"/>
                  <a:pt x="980544" y="339016"/>
                </a:cubicBezTo>
                <a:lnTo>
                  <a:pt x="1161966" y="0"/>
                </a:lnTo>
                <a:lnTo>
                  <a:pt x="1104491" y="0"/>
                </a:lnTo>
                <a:lnTo>
                  <a:pt x="993044" y="204247"/>
                </a:lnTo>
                <a:cubicBezTo>
                  <a:pt x="798291" y="579761"/>
                  <a:pt x="634561" y="971401"/>
                  <a:pt x="494731" y="1375322"/>
                </a:cubicBezTo>
                <a:cubicBezTo>
                  <a:pt x="277072" y="2009491"/>
                  <a:pt x="126862" y="2664550"/>
                  <a:pt x="46559" y="3329787"/>
                </a:cubicBezTo>
                <a:cubicBezTo>
                  <a:pt x="4496" y="3670216"/>
                  <a:pt x="-14242" y="4010141"/>
                  <a:pt x="12272" y="4352595"/>
                </a:cubicBezTo>
                <a:cubicBezTo>
                  <a:pt x="43627" y="4752907"/>
                  <a:pt x="90918" y="5150814"/>
                  <a:pt x="171094" y="5544543"/>
                </a:cubicBezTo>
                <a:cubicBezTo>
                  <a:pt x="259524" y="5979227"/>
                  <a:pt x="379573" y="6403657"/>
                  <a:pt x="538125" y="6816123"/>
                </a:cubicBezTo>
                <a:lnTo>
                  <a:pt x="555724" y="6858000"/>
                </a:lnTo>
                <a:lnTo>
                  <a:pt x="608303" y="6858000"/>
                </a:lnTo>
                <a:lnTo>
                  <a:pt x="596366" y="6829337"/>
                </a:lnTo>
                <a:cubicBezTo>
                  <a:pt x="508696" y="6602484"/>
                  <a:pt x="431985" y="6369981"/>
                  <a:pt x="364843" y="6132604"/>
                </a:cubicBezTo>
                <a:cubicBezTo>
                  <a:pt x="306463" y="5925865"/>
                  <a:pt x="263378" y="5714822"/>
                  <a:pt x="213412" y="5505676"/>
                </a:cubicBezTo>
                <a:cubicBezTo>
                  <a:pt x="212231" y="5494574"/>
                  <a:pt x="211637" y="5483421"/>
                  <a:pt x="211628" y="5472254"/>
                </a:cubicBezTo>
                <a:cubicBezTo>
                  <a:pt x="248210" y="5599108"/>
                  <a:pt x="277401" y="5710897"/>
                  <a:pt x="311945" y="5821167"/>
                </a:cubicBezTo>
                <a:cubicBezTo>
                  <a:pt x="401999" y="6108329"/>
                  <a:pt x="505868" y="6387643"/>
                  <a:pt x="623960" y="6658826"/>
                </a:cubicBezTo>
                <a:lnTo>
                  <a:pt x="717350" y="6858000"/>
                </a:lnTo>
                <a:lnTo>
                  <a:pt x="5006297"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4" name="Title 3">
            <a:extLst>
              <a:ext uri="{FF2B5EF4-FFF2-40B4-BE49-F238E27FC236}">
                <a16:creationId xmlns:a16="http://schemas.microsoft.com/office/drawing/2014/main" id="{07E1A816-6700-07D3-6C61-D8F15640A090}"/>
              </a:ext>
            </a:extLst>
          </p:cNvPr>
          <p:cNvSpPr>
            <a:spLocks noGrp="1"/>
          </p:cNvSpPr>
          <p:nvPr>
            <p:ph type="title"/>
          </p:nvPr>
        </p:nvSpPr>
        <p:spPr>
          <a:xfrm>
            <a:off x="8453805" y="640823"/>
            <a:ext cx="3103194" cy="5583148"/>
          </a:xfrm>
        </p:spPr>
        <p:txBody>
          <a:bodyPr anchor="ctr">
            <a:normAutofit/>
          </a:bodyPr>
          <a:lstStyle/>
          <a:p>
            <a:br>
              <a:rPr lang="en-US" sz="2600" b="1" baseline="0" dirty="0">
                <a:solidFill>
                  <a:srgbClr val="FFFFFF"/>
                </a:solidFill>
              </a:rPr>
            </a:br>
            <a:br>
              <a:rPr lang="en-US" sz="2600" b="1" baseline="0" dirty="0">
                <a:solidFill>
                  <a:srgbClr val="FFFFFF"/>
                </a:solidFill>
              </a:rPr>
            </a:br>
            <a:br>
              <a:rPr lang="en-US" sz="2600" b="1" baseline="0" dirty="0">
                <a:solidFill>
                  <a:srgbClr val="FFFFFF"/>
                </a:solidFill>
              </a:rPr>
            </a:br>
            <a:r>
              <a:rPr lang="en-US" sz="2600" b="1" dirty="0">
                <a:solidFill>
                  <a:srgbClr val="FFFFFF"/>
                </a:solidFill>
              </a:rPr>
              <a:t>W</a:t>
            </a:r>
            <a:r>
              <a:rPr lang="en-US" sz="2600" baseline="0" dirty="0">
                <a:solidFill>
                  <a:srgbClr val="FFFFFF"/>
                </a:solidFill>
              </a:rPr>
              <a:t>hat happens if we don’t comply? </a:t>
            </a:r>
            <a:br>
              <a:rPr lang="en-US" sz="2600" baseline="0" dirty="0">
                <a:solidFill>
                  <a:srgbClr val="FFFFFF"/>
                </a:solidFill>
              </a:rPr>
            </a:br>
            <a:r>
              <a:rPr lang="en-US" sz="2600" baseline="0" dirty="0">
                <a:solidFill>
                  <a:srgbClr val="FFFFFF"/>
                </a:solidFill>
              </a:rPr>
              <a:t>Failure to comply with the law results in a loss of eligibility for certain funding programs. </a:t>
            </a:r>
            <a:br>
              <a:rPr lang="en-US" sz="2600" baseline="0" dirty="0">
                <a:solidFill>
                  <a:srgbClr val="FFFFFF"/>
                </a:solidFill>
              </a:rPr>
            </a:br>
            <a:br>
              <a:rPr lang="en-US" sz="2600" baseline="0" dirty="0">
                <a:solidFill>
                  <a:srgbClr val="FFFFFF"/>
                </a:solidFill>
              </a:rPr>
            </a:br>
            <a:br>
              <a:rPr lang="en-US" sz="2600" baseline="0" dirty="0">
                <a:solidFill>
                  <a:srgbClr val="FFFFFF"/>
                </a:solidFill>
              </a:rPr>
            </a:br>
            <a:endParaRPr lang="en-US" sz="2600" dirty="0">
              <a:solidFill>
                <a:srgbClr val="FFFFFF"/>
              </a:solidFill>
            </a:endParaRPr>
          </a:p>
        </p:txBody>
      </p:sp>
      <p:graphicFrame>
        <p:nvGraphicFramePr>
          <p:cNvPr id="7" name="Content Placeholder 4">
            <a:extLst>
              <a:ext uri="{FF2B5EF4-FFF2-40B4-BE49-F238E27FC236}">
                <a16:creationId xmlns:a16="http://schemas.microsoft.com/office/drawing/2014/main" id="{9D93E1D9-7812-C605-A07B-4CEDA8B5DB73}"/>
              </a:ext>
            </a:extLst>
          </p:cNvPr>
          <p:cNvGraphicFramePr>
            <a:graphicFrameLocks/>
          </p:cNvGraphicFramePr>
          <p:nvPr>
            <p:extLst>
              <p:ext uri="{D42A27DB-BD31-4B8C-83A1-F6EECF244321}">
                <p14:modId xmlns:p14="http://schemas.microsoft.com/office/powerpoint/2010/main" val="1670984975"/>
              </p:ext>
            </p:extLst>
          </p:nvPr>
        </p:nvGraphicFramePr>
        <p:xfrm>
          <a:off x="561975" y="640823"/>
          <a:ext cx="7019925" cy="515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87E9EE39-E15E-CCF3-AABC-7BA10E424E02}"/>
                  </a:ext>
                </a:extLst>
              </p14:cNvPr>
              <p14:cNvContentPartPr/>
              <p14:nvPr/>
            </p14:nvContentPartPr>
            <p14:xfrm>
              <a:off x="2257113" y="658108"/>
              <a:ext cx="5744880" cy="1491120"/>
            </p14:xfrm>
          </p:contentPart>
        </mc:Choice>
        <mc:Fallback xmlns="">
          <p:pic>
            <p:nvPicPr>
              <p:cNvPr id="8" name="Ink 7">
                <a:extLst>
                  <a:ext uri="{FF2B5EF4-FFF2-40B4-BE49-F238E27FC236}">
                    <a16:creationId xmlns:a16="http://schemas.microsoft.com/office/drawing/2014/main" id="{87E9EE39-E15E-CCF3-AABC-7BA10E424E02}"/>
                  </a:ext>
                </a:extLst>
              </p:cNvPr>
              <p:cNvPicPr/>
              <p:nvPr/>
            </p:nvPicPr>
            <p:blipFill>
              <a:blip r:embed="rId8"/>
              <a:stretch>
                <a:fillRect/>
              </a:stretch>
            </p:blipFill>
            <p:spPr>
              <a:xfrm>
                <a:off x="2221113" y="622108"/>
                <a:ext cx="5816520" cy="1562760"/>
              </a:xfrm>
              <a:prstGeom prst="rect">
                <a:avLst/>
              </a:prstGeom>
            </p:spPr>
          </p:pic>
        </mc:Fallback>
      </mc:AlternateContent>
    </p:spTree>
    <p:extLst>
      <p:ext uri="{BB962C8B-B14F-4D97-AF65-F5344CB8AC3E}">
        <p14:creationId xmlns:p14="http://schemas.microsoft.com/office/powerpoint/2010/main" val="189373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14698-0C4D-7ADD-1018-89AD7A7581AF}"/>
              </a:ext>
            </a:extLst>
          </p:cNvPr>
          <p:cNvSpPr>
            <a:spLocks noGrp="1"/>
          </p:cNvSpPr>
          <p:nvPr>
            <p:ph type="title"/>
          </p:nvPr>
        </p:nvSpPr>
        <p:spPr>
          <a:xfrm>
            <a:off x="6739128" y="638089"/>
            <a:ext cx="4818888" cy="1476801"/>
          </a:xfrm>
        </p:spPr>
        <p:txBody>
          <a:bodyPr anchor="b">
            <a:normAutofit/>
          </a:bodyPr>
          <a:lstStyle/>
          <a:p>
            <a:r>
              <a:rPr lang="en-US" sz="5000"/>
              <a:t>Further</a:t>
            </a:r>
            <a:br>
              <a:rPr lang="en-US" sz="5000"/>
            </a:br>
            <a:r>
              <a:rPr lang="en-US" sz="5000"/>
              <a:t> </a:t>
            </a:r>
          </a:p>
        </p:txBody>
      </p:sp>
      <p:pic>
        <p:nvPicPr>
          <p:cNvPr id="5" name="Picture 4" descr="Front steps and columns of a majestic city building">
            <a:extLst>
              <a:ext uri="{FF2B5EF4-FFF2-40B4-BE49-F238E27FC236}">
                <a16:creationId xmlns:a16="http://schemas.microsoft.com/office/drawing/2014/main" id="{0E361D7C-E020-5F5B-1B92-6E2C43BC09AF}"/>
              </a:ext>
            </a:extLst>
          </p:cNvPr>
          <p:cNvPicPr>
            <a:picLocks noChangeAspect="1"/>
          </p:cNvPicPr>
          <p:nvPr/>
        </p:nvPicPr>
        <p:blipFill rotWithShape="1">
          <a:blip r:embed="rId2"/>
          <a:srcRect l="20982" r="20980" b="-1"/>
          <a:stretch/>
        </p:blipFill>
        <p:spPr>
          <a:xfrm>
            <a:off x="935525" y="640080"/>
            <a:ext cx="4849790" cy="5577840"/>
          </a:xfrm>
          <a:prstGeom prst="rect">
            <a:avLst/>
          </a:prstGeom>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69BFF16-0990-B446-42BB-528208BFB49C}"/>
              </a:ext>
            </a:extLst>
          </p:cNvPr>
          <p:cNvSpPr>
            <a:spLocks noGrp="1"/>
          </p:cNvSpPr>
          <p:nvPr>
            <p:ph idx="1"/>
          </p:nvPr>
        </p:nvSpPr>
        <p:spPr>
          <a:xfrm>
            <a:off x="6578353" y="2649134"/>
            <a:ext cx="4979663" cy="3566541"/>
          </a:xfrm>
        </p:spPr>
        <p:txBody>
          <a:bodyPr anchor="t">
            <a:normAutofit fontScale="92500" lnSpcReduction="20000"/>
          </a:bodyPr>
          <a:lstStyle/>
          <a:p>
            <a:r>
              <a:rPr lang="en-US" sz="1800" dirty="0"/>
              <a:t>The State Attorney General has clarified </a:t>
            </a:r>
          </a:p>
          <a:p>
            <a:r>
              <a:rPr lang="en-US" sz="1800" dirty="0"/>
              <a:t>MBTA Communities cannot avoid their obligations under the Law by foregoing this funding.</a:t>
            </a:r>
          </a:p>
          <a:p>
            <a:r>
              <a:rPr lang="en-US" sz="1800" dirty="0"/>
              <a:t>All MBTA Communities must comply with the Law. Communities that fail to comply with the Law may be subject to civil enforcement action. </a:t>
            </a:r>
          </a:p>
          <a:p>
            <a:r>
              <a:rPr lang="en-US" sz="1800" dirty="0"/>
              <a:t>The Law requires that MBTA Communities “shall have” a compliant zoning district and does not provide any mechanism by which a town or city may opt out of this requirement.</a:t>
            </a:r>
          </a:p>
          <a:p>
            <a:r>
              <a:rPr lang="en-US" sz="1800" dirty="0"/>
              <a:t>MBTA Communities that fail to comply with the Law’s requirements also risk liability under federal and state fair housing laws. </a:t>
            </a:r>
          </a:p>
          <a:p>
            <a:r>
              <a:rPr lang="en-US" sz="1400" dirty="0"/>
              <a:t> </a:t>
            </a:r>
          </a:p>
        </p:txBody>
      </p:sp>
    </p:spTree>
    <p:extLst>
      <p:ext uri="{BB962C8B-B14F-4D97-AF65-F5344CB8AC3E}">
        <p14:creationId xmlns:p14="http://schemas.microsoft.com/office/powerpoint/2010/main" val="161711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67CC8CD8-FB69-00F3-CCE1-604FD4C029FE}"/>
              </a:ext>
            </a:extLst>
          </p:cNvPr>
          <p:cNvPicPr>
            <a:picLocks noChangeAspect="1"/>
          </p:cNvPicPr>
          <p:nvPr/>
        </p:nvPicPr>
        <p:blipFill rotWithShape="1">
          <a:blip r:embed="rId2"/>
          <a:srcRect l="21215" r="15051" b="3"/>
          <a:stretch/>
        </p:blipFill>
        <p:spPr>
          <a:xfrm>
            <a:off x="7675658" y="2093976"/>
            <a:ext cx="3941064" cy="4096512"/>
          </a:xfrm>
          <a:prstGeom prst="rect">
            <a:avLst/>
          </a:prstGeom>
        </p:spPr>
      </p:pic>
      <p:graphicFrame>
        <p:nvGraphicFramePr>
          <p:cNvPr id="11" name="Content Placeholder 5">
            <a:extLst>
              <a:ext uri="{FF2B5EF4-FFF2-40B4-BE49-F238E27FC236}">
                <a16:creationId xmlns:a16="http://schemas.microsoft.com/office/drawing/2014/main" id="{7B6E78A2-19F0-6B4F-98C0-E2834FC08BA9}"/>
              </a:ext>
            </a:extLst>
          </p:cNvPr>
          <p:cNvGraphicFramePr>
            <a:graphicFrameLocks/>
          </p:cNvGraphicFramePr>
          <p:nvPr>
            <p:extLst>
              <p:ext uri="{D42A27DB-BD31-4B8C-83A1-F6EECF244321}">
                <p14:modId xmlns:p14="http://schemas.microsoft.com/office/powerpoint/2010/main" val="2249451345"/>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397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41C67D0-A496-4B86-BF61-263FF9EFD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Right Triangle 5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Magnifying glass on clear background">
            <a:extLst>
              <a:ext uri="{FF2B5EF4-FFF2-40B4-BE49-F238E27FC236}">
                <a16:creationId xmlns:a16="http://schemas.microsoft.com/office/drawing/2014/main" id="{0082463B-26A8-5EC8-9C59-BF801CAA412D}"/>
              </a:ext>
            </a:extLst>
          </p:cNvPr>
          <p:cNvPicPr>
            <a:picLocks noChangeAspect="1"/>
          </p:cNvPicPr>
          <p:nvPr/>
        </p:nvPicPr>
        <p:blipFill rotWithShape="1">
          <a:blip r:embed="rId2"/>
          <a:srcRect l="27174" r="894" b="-1"/>
          <a:stretch/>
        </p:blipFill>
        <p:spPr>
          <a:xfrm>
            <a:off x="6840407" y="924102"/>
            <a:ext cx="2167093" cy="2010995"/>
          </a:xfrm>
          <a:prstGeom prst="rect">
            <a:avLst/>
          </a:prstGeom>
        </p:spPr>
      </p:pic>
      <p:pic>
        <p:nvPicPr>
          <p:cNvPr id="2" name="Picture 1">
            <a:extLst>
              <a:ext uri="{FF2B5EF4-FFF2-40B4-BE49-F238E27FC236}">
                <a16:creationId xmlns:a16="http://schemas.microsoft.com/office/drawing/2014/main" id="{78D01B3A-875B-20C9-D55F-EDED1D2196F4}"/>
              </a:ext>
            </a:extLst>
          </p:cNvPr>
          <p:cNvPicPr>
            <a:picLocks noChangeAspect="1"/>
          </p:cNvPicPr>
          <p:nvPr/>
        </p:nvPicPr>
        <p:blipFill>
          <a:blip r:embed="rId3"/>
          <a:stretch>
            <a:fillRect/>
          </a:stretch>
        </p:blipFill>
        <p:spPr>
          <a:xfrm>
            <a:off x="1285240" y="3881257"/>
            <a:ext cx="3523827" cy="1380011"/>
          </a:xfrm>
          <a:prstGeom prst="rect">
            <a:avLst/>
          </a:prstGeom>
        </p:spPr>
      </p:pic>
      <p:sp>
        <p:nvSpPr>
          <p:cNvPr id="5" name="TextBox 4">
            <a:extLst>
              <a:ext uri="{FF2B5EF4-FFF2-40B4-BE49-F238E27FC236}">
                <a16:creationId xmlns:a16="http://schemas.microsoft.com/office/drawing/2014/main" id="{5EEB9985-B8CE-1FF9-093B-7EAE2006578F}"/>
              </a:ext>
            </a:extLst>
          </p:cNvPr>
          <p:cNvSpPr txBox="1"/>
          <p:nvPr/>
        </p:nvSpPr>
        <p:spPr>
          <a:xfrm>
            <a:off x="5780700" y="3086514"/>
            <a:ext cx="4470533" cy="185249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a:t>But since there is one, we have been exploring how we might be able to comply in a way that benefits Marblehead. </a:t>
            </a:r>
          </a:p>
        </p:txBody>
      </p:sp>
    </p:spTree>
    <p:extLst>
      <p:ext uri="{BB962C8B-B14F-4D97-AF65-F5344CB8AC3E}">
        <p14:creationId xmlns:p14="http://schemas.microsoft.com/office/powerpoint/2010/main" val="1876821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26bfd70-4a5e-4236-9dd0-05a9bdebe0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A1F06C6D32934F94FC6567704D7411" ma:contentTypeVersion="11" ma:contentTypeDescription="Create a new document." ma:contentTypeScope="" ma:versionID="2f6a4b0dcf4f362c2f66928e1ca31a47">
  <xsd:schema xmlns:xsd="http://www.w3.org/2001/XMLSchema" xmlns:xs="http://www.w3.org/2001/XMLSchema" xmlns:p="http://schemas.microsoft.com/office/2006/metadata/properties" xmlns:ns3="326bfd70-4a5e-4236-9dd0-05a9bdebe0bf" xmlns:ns4="b3825714-f38c-449d-bde7-518b08e090d5" targetNamespace="http://schemas.microsoft.com/office/2006/metadata/properties" ma:root="true" ma:fieldsID="e2c98b187c47dd165a35c734861afe55" ns3:_="" ns4:_="">
    <xsd:import namespace="326bfd70-4a5e-4236-9dd0-05a9bdebe0bf"/>
    <xsd:import namespace="b3825714-f38c-449d-bde7-518b08e090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6bfd70-4a5e-4236-9dd0-05a9bdebe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825714-f38c-449d-bde7-518b08e090d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5B8D99-102A-4E93-A532-8C94DA72972E}">
  <ds:schemaRefs>
    <ds:schemaRef ds:uri="http://schemas.microsoft.com/sharepoint/v3/contenttype/forms"/>
  </ds:schemaRefs>
</ds:datastoreItem>
</file>

<file path=customXml/itemProps2.xml><?xml version="1.0" encoding="utf-8"?>
<ds:datastoreItem xmlns:ds="http://schemas.openxmlformats.org/officeDocument/2006/customXml" ds:itemID="{86EA924A-3D0E-4746-AF78-7825AAE4AED6}">
  <ds:schemaRefs>
    <ds:schemaRef ds:uri="http://purl.org/dc/terms/"/>
    <ds:schemaRef ds:uri="326bfd70-4a5e-4236-9dd0-05a9bdebe0bf"/>
    <ds:schemaRef ds:uri="http://www.w3.org/XML/1998/namespace"/>
    <ds:schemaRef ds:uri="http://purl.org/dc/elements/1.1/"/>
    <ds:schemaRef ds:uri="http://schemas.microsoft.com/office/2006/documentManagement/types"/>
    <ds:schemaRef ds:uri="b3825714-f38c-449d-bde7-518b08e090d5"/>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1EC22EE-F406-4754-9322-F0CEC91CA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6bfd70-4a5e-4236-9dd0-05a9bdebe0bf"/>
    <ds:schemaRef ds:uri="b3825714-f38c-449d-bde7-518b08e090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1348</TotalTime>
  <Words>2184</Words>
  <Application>Microsoft Office PowerPoint</Application>
  <PresentationFormat>Widescreen</PresentationFormat>
  <Paragraphs>325</Paragraphs>
  <Slides>50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Times New Roman</vt:lpstr>
      <vt:lpstr>Wingdings</vt:lpstr>
      <vt:lpstr>Office Theme</vt:lpstr>
      <vt:lpstr>MBTA COMMUNITY ZONING Draft Compliance Model</vt:lpstr>
      <vt:lpstr>What is MBTA Zoning?  </vt:lpstr>
      <vt:lpstr>MBTA Communities </vt:lpstr>
      <vt:lpstr>What does it mean for Marblehead </vt:lpstr>
      <vt:lpstr>PowerPoint Presentation</vt:lpstr>
      <vt:lpstr>   What happens if we don’t comply?  Failure to comply with the law results in a loss of eligibility for certain funding programs.    </vt:lpstr>
      <vt:lpstr>Further  </vt:lpstr>
      <vt:lpstr>PowerPoint Presentation</vt:lpstr>
      <vt:lpstr>PowerPoint Presentation</vt:lpstr>
      <vt:lpstr> 15 units per acre</vt:lpstr>
      <vt:lpstr>PowerPoint Presentation</vt:lpstr>
      <vt:lpstr>PowerPoint Presentation</vt:lpstr>
      <vt:lpstr>PowerPoint Presentation</vt:lpstr>
      <vt:lpstr>PowerPoint Presentation</vt:lpstr>
      <vt:lpstr>PowerPoint Presentation</vt:lpstr>
      <vt:lpstr>Density</vt:lpstr>
      <vt:lpstr>Marblehead Housing Stock </vt:lpstr>
      <vt:lpstr>PowerPoint Presentation</vt:lpstr>
      <vt:lpstr>If we already have this density, why aren’t we in compliance? </vt:lpstr>
      <vt:lpstr>PowerPoint Presentation</vt:lpstr>
      <vt:lpstr>PowerPoint Presentation</vt:lpstr>
      <vt:lpstr>How we have been doing this?  </vt:lpstr>
      <vt:lpstr>Community Engagement </vt:lpstr>
      <vt:lpstr>PowerPoint Presentation</vt:lpstr>
      <vt:lpstr>Results of exercise </vt:lpstr>
      <vt:lpstr>PowerPoint Presentation</vt:lpstr>
      <vt:lpstr>PowerPoint Presentation</vt:lpstr>
      <vt:lpstr>Process</vt:lpstr>
      <vt:lpstr>Existing Unrestricted District </vt:lpstr>
      <vt:lpstr>Smart Growth Study </vt:lpstr>
      <vt:lpstr>Expanding the area around Pleasant Street Smart Growth District</vt:lpstr>
      <vt:lpstr>Expanding Vinnin Square Smart Growth District </vt:lpstr>
      <vt:lpstr>Under utilized buildings </vt:lpstr>
      <vt:lpstr>JCC</vt:lpstr>
      <vt:lpstr>Broughton Road </vt:lpstr>
      <vt:lpstr>After all that work, we developed a compliant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on Schools </vt:lpstr>
      <vt:lpstr>Impact on infrastructure and services </vt:lpstr>
      <vt:lpstr>Impact on Traffic </vt:lpstr>
      <vt:lpstr>Impact on Character </vt:lpstr>
      <vt:lpstr>PowerPoint Presentation</vt:lpstr>
      <vt:lpstr>Summary </vt:lpstr>
      <vt:lpstr>Timeline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MBTA COMMUNITY ZONING Draft Compliance Model</dc:title>
  <dc:creator>Becky Curran</dc:creator>
  <cp:lastModifiedBy>Becky Curran</cp:lastModifiedBy>
  <cp:revision>10</cp:revision>
  <dcterms:created xsi:type="dcterms:W3CDTF">2024-01-14T18:32:47Z</dcterms:created>
  <dcterms:modified xsi:type="dcterms:W3CDTF">2024-01-18T21:22:09Z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0x010100B9A1F06C6D32934F94FC6567704D7411</vt:lpwstr>
  </property>
</Properties>
</file>