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9"/>
  </p:notesMasterIdLst>
  <p:sldIdLst>
    <p:sldId id="257" r:id="rId5"/>
    <p:sldId id="278" r:id="rId6"/>
    <p:sldId id="311" r:id="rId7"/>
    <p:sldId id="266" r:id="rId8"/>
    <p:sldId id="319" r:id="rId9"/>
    <p:sldId id="317" r:id="rId10"/>
    <p:sldId id="341" r:id="rId11"/>
    <p:sldId id="435" r:id="rId12"/>
    <p:sldId id="431" r:id="rId13"/>
    <p:sldId id="315" r:id="rId14"/>
    <p:sldId id="371" r:id="rId15"/>
    <p:sldId id="420" r:id="rId16"/>
    <p:sldId id="427" r:id="rId17"/>
    <p:sldId id="428" r:id="rId18"/>
    <p:sldId id="261" r:id="rId19"/>
    <p:sldId id="280" r:id="rId20"/>
    <p:sldId id="432" r:id="rId21"/>
    <p:sldId id="423" r:id="rId22"/>
    <p:sldId id="424" r:id="rId23"/>
    <p:sldId id="370" r:id="rId24"/>
    <p:sldId id="374" r:id="rId25"/>
    <p:sldId id="434" r:id="rId26"/>
    <p:sldId id="335" r:id="rId27"/>
    <p:sldId id="397" r:id="rId28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FAC6A-B52F-403A-B6F0-C2C21C648CA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9F2D757F-6BD0-4DF0-8254-B27CE2893C38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08374CB9-91AB-4B30-B6B5-F20234B744C6}" type="parTrans" cxnId="{F0460218-7E95-4030-BF50-0B0A264BE29F}">
      <dgm:prSet/>
      <dgm:spPr/>
      <dgm:t>
        <a:bodyPr/>
        <a:lstStyle/>
        <a:p>
          <a:endParaRPr lang="en-US"/>
        </a:p>
      </dgm:t>
    </dgm:pt>
    <dgm:pt modelId="{2E2FA521-AB9A-45F2-92B8-FB753560D056}" type="sibTrans" cxnId="{F0460218-7E95-4030-BF50-0B0A264BE29F}">
      <dgm:prSet/>
      <dgm:spPr/>
      <dgm:t>
        <a:bodyPr/>
        <a:lstStyle/>
        <a:p>
          <a:endParaRPr lang="en-US"/>
        </a:p>
      </dgm:t>
    </dgm:pt>
    <dgm:pt modelId="{E06B4109-2DAA-4031-9B48-FAF2BD6389B3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43DEB006-03D9-473D-9831-1E727C2AA3A0}" type="parTrans" cxnId="{1EC18D04-A5ED-4A02-A2DA-44C21A62E762}">
      <dgm:prSet/>
      <dgm:spPr/>
      <dgm:t>
        <a:bodyPr/>
        <a:lstStyle/>
        <a:p>
          <a:endParaRPr lang="en-US"/>
        </a:p>
      </dgm:t>
    </dgm:pt>
    <dgm:pt modelId="{B1F06C7A-9BFD-46C8-AF89-8C4CC109276E}" type="sibTrans" cxnId="{1EC18D04-A5ED-4A02-A2DA-44C21A62E762}">
      <dgm:prSet/>
      <dgm:spPr/>
      <dgm:t>
        <a:bodyPr/>
        <a:lstStyle/>
        <a:p>
          <a:endParaRPr lang="en-US"/>
        </a:p>
      </dgm:t>
    </dgm:pt>
    <dgm:pt modelId="{1EB650C2-8017-48B4-B477-C0A1FD1092D8}" type="pres">
      <dgm:prSet presAssocID="{CE0FAC6A-B52F-403A-B6F0-C2C21C648CA4}" presName="root" presStyleCnt="0">
        <dgm:presLayoutVars>
          <dgm:dir/>
          <dgm:resizeHandles val="exact"/>
        </dgm:presLayoutVars>
      </dgm:prSet>
      <dgm:spPr/>
    </dgm:pt>
    <dgm:pt modelId="{A546A164-4436-4349-92C6-7FF712991A50}" type="pres">
      <dgm:prSet presAssocID="{9F2D757F-6BD0-4DF0-8254-B27CE2893C38}" presName="compNode" presStyleCnt="0"/>
      <dgm:spPr/>
    </dgm:pt>
    <dgm:pt modelId="{B20E14C3-F2B0-4D8F-B7B7-18F951A2196D}" type="pres">
      <dgm:prSet presAssocID="{9F2D757F-6BD0-4DF0-8254-B27CE2893C38}" presName="bgRect" presStyleLbl="bgShp" presStyleIdx="0" presStyleCnt="2" custLinFactNeighborX="-1583" custLinFactNeighborY="-8675"/>
      <dgm:spPr/>
    </dgm:pt>
    <dgm:pt modelId="{B798B1C1-E516-494F-B835-BA5A33D2D97D}" type="pres">
      <dgm:prSet presAssocID="{9F2D757F-6BD0-4DF0-8254-B27CE2893C38}" presName="iconRect" presStyleLbl="node1" presStyleIdx="0" presStyleCnt="2"/>
      <dgm:spPr>
        <a:ln>
          <a:noFill/>
        </a:ln>
      </dgm:spPr>
    </dgm:pt>
    <dgm:pt modelId="{5A507F82-AEA6-45BB-BBAC-32CD819E7E69}" type="pres">
      <dgm:prSet presAssocID="{9F2D757F-6BD0-4DF0-8254-B27CE2893C38}" presName="spaceRect" presStyleCnt="0"/>
      <dgm:spPr/>
    </dgm:pt>
    <dgm:pt modelId="{34D82149-9E2B-4101-8C0C-D6A3FDFAA108}" type="pres">
      <dgm:prSet presAssocID="{9F2D757F-6BD0-4DF0-8254-B27CE2893C38}" presName="parTx" presStyleLbl="revTx" presStyleIdx="0" presStyleCnt="2">
        <dgm:presLayoutVars>
          <dgm:chMax val="0"/>
          <dgm:chPref val="0"/>
        </dgm:presLayoutVars>
      </dgm:prSet>
      <dgm:spPr/>
    </dgm:pt>
    <dgm:pt modelId="{74F7992F-26E6-418C-93B4-6BB2A3B21968}" type="pres">
      <dgm:prSet presAssocID="{2E2FA521-AB9A-45F2-92B8-FB753560D056}" presName="sibTrans" presStyleCnt="0"/>
      <dgm:spPr/>
    </dgm:pt>
    <dgm:pt modelId="{FEBF560A-481E-45D1-8041-27FF31BBCCEE}" type="pres">
      <dgm:prSet presAssocID="{E06B4109-2DAA-4031-9B48-FAF2BD6389B3}" presName="compNode" presStyleCnt="0"/>
      <dgm:spPr/>
    </dgm:pt>
    <dgm:pt modelId="{0331141B-E9F1-4D39-8132-1EEDF6EE09A9}" type="pres">
      <dgm:prSet presAssocID="{E06B4109-2DAA-4031-9B48-FAF2BD6389B3}" presName="bgRect" presStyleLbl="bgShp" presStyleIdx="1" presStyleCnt="2"/>
      <dgm:spPr/>
    </dgm:pt>
    <dgm:pt modelId="{80AD4051-8DA0-4B22-9B30-21EB306D4695}" type="pres">
      <dgm:prSet presAssocID="{E06B4109-2DAA-4031-9B48-FAF2BD6389B3}" presName="iconRect" presStyleLbl="node1" presStyleIdx="1" presStyleCnt="2"/>
      <dgm:spPr>
        <a:ln>
          <a:noFill/>
        </a:ln>
      </dgm:spPr>
    </dgm:pt>
    <dgm:pt modelId="{7690FC5D-1862-4881-9578-C1EEDFDAA50C}" type="pres">
      <dgm:prSet presAssocID="{E06B4109-2DAA-4031-9B48-FAF2BD6389B3}" presName="spaceRect" presStyleCnt="0"/>
      <dgm:spPr/>
    </dgm:pt>
    <dgm:pt modelId="{1238F293-8F9D-4CE9-8746-A439AA52C6FB}" type="pres">
      <dgm:prSet presAssocID="{E06B4109-2DAA-4031-9B48-FAF2BD6389B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EC18D04-A5ED-4A02-A2DA-44C21A62E762}" srcId="{CE0FAC6A-B52F-403A-B6F0-C2C21C648CA4}" destId="{E06B4109-2DAA-4031-9B48-FAF2BD6389B3}" srcOrd="1" destOrd="0" parTransId="{43DEB006-03D9-473D-9831-1E727C2AA3A0}" sibTransId="{B1F06C7A-9BFD-46C8-AF89-8C4CC109276E}"/>
    <dgm:cxn modelId="{D469BB08-A637-406E-8DFA-C2CA997217F0}" type="presOf" srcId="{E06B4109-2DAA-4031-9B48-FAF2BD6389B3}" destId="{1238F293-8F9D-4CE9-8746-A439AA52C6FB}" srcOrd="0" destOrd="0" presId="urn:microsoft.com/office/officeart/2018/2/layout/IconVerticalSolidList"/>
    <dgm:cxn modelId="{F0460218-7E95-4030-BF50-0B0A264BE29F}" srcId="{CE0FAC6A-B52F-403A-B6F0-C2C21C648CA4}" destId="{9F2D757F-6BD0-4DF0-8254-B27CE2893C38}" srcOrd="0" destOrd="0" parTransId="{08374CB9-91AB-4B30-B6B5-F20234B744C6}" sibTransId="{2E2FA521-AB9A-45F2-92B8-FB753560D056}"/>
    <dgm:cxn modelId="{606930BA-3AC5-4A46-BE11-1FFF20230BC7}" type="presOf" srcId="{9F2D757F-6BD0-4DF0-8254-B27CE2893C38}" destId="{34D82149-9E2B-4101-8C0C-D6A3FDFAA108}" srcOrd="0" destOrd="0" presId="urn:microsoft.com/office/officeart/2018/2/layout/IconVerticalSolidList"/>
    <dgm:cxn modelId="{EEE7DFBA-8D1C-46AB-81A3-7D4B32CCE933}" type="presOf" srcId="{CE0FAC6A-B52F-403A-B6F0-C2C21C648CA4}" destId="{1EB650C2-8017-48B4-B477-C0A1FD1092D8}" srcOrd="0" destOrd="0" presId="urn:microsoft.com/office/officeart/2018/2/layout/IconVerticalSolidList"/>
    <dgm:cxn modelId="{2FE325C6-E78C-46CC-98D5-944805FDB102}" type="presParOf" srcId="{1EB650C2-8017-48B4-B477-C0A1FD1092D8}" destId="{A546A164-4436-4349-92C6-7FF712991A50}" srcOrd="0" destOrd="0" presId="urn:microsoft.com/office/officeart/2018/2/layout/IconVerticalSolidList"/>
    <dgm:cxn modelId="{ACF25D3B-4615-41CC-85D5-AB5E46ED943C}" type="presParOf" srcId="{A546A164-4436-4349-92C6-7FF712991A50}" destId="{B20E14C3-F2B0-4D8F-B7B7-18F951A2196D}" srcOrd="0" destOrd="0" presId="urn:microsoft.com/office/officeart/2018/2/layout/IconVerticalSolidList"/>
    <dgm:cxn modelId="{E5A6936A-CCFF-47E1-8FE2-BB2AC3A11EAE}" type="presParOf" srcId="{A546A164-4436-4349-92C6-7FF712991A50}" destId="{B798B1C1-E516-494F-B835-BA5A33D2D97D}" srcOrd="1" destOrd="0" presId="urn:microsoft.com/office/officeart/2018/2/layout/IconVerticalSolidList"/>
    <dgm:cxn modelId="{2BB94B7D-CE4F-4B53-A69D-E2950714E57C}" type="presParOf" srcId="{A546A164-4436-4349-92C6-7FF712991A50}" destId="{5A507F82-AEA6-45BB-BBAC-32CD819E7E69}" srcOrd="2" destOrd="0" presId="urn:microsoft.com/office/officeart/2018/2/layout/IconVerticalSolidList"/>
    <dgm:cxn modelId="{76097D38-2808-474F-905C-CA6577BC43A9}" type="presParOf" srcId="{A546A164-4436-4349-92C6-7FF712991A50}" destId="{34D82149-9E2B-4101-8C0C-D6A3FDFAA108}" srcOrd="3" destOrd="0" presId="urn:microsoft.com/office/officeart/2018/2/layout/IconVerticalSolidList"/>
    <dgm:cxn modelId="{96135783-883C-4669-BA8C-89ABEE80C38A}" type="presParOf" srcId="{1EB650C2-8017-48B4-B477-C0A1FD1092D8}" destId="{74F7992F-26E6-418C-93B4-6BB2A3B21968}" srcOrd="1" destOrd="0" presId="urn:microsoft.com/office/officeart/2018/2/layout/IconVerticalSolidList"/>
    <dgm:cxn modelId="{6BF0F0D6-0012-4B47-A734-5188C736B1A0}" type="presParOf" srcId="{1EB650C2-8017-48B4-B477-C0A1FD1092D8}" destId="{FEBF560A-481E-45D1-8041-27FF31BBCCEE}" srcOrd="2" destOrd="0" presId="urn:microsoft.com/office/officeart/2018/2/layout/IconVerticalSolidList"/>
    <dgm:cxn modelId="{95623860-0BF5-4004-98F3-8B6CC4FF021C}" type="presParOf" srcId="{FEBF560A-481E-45D1-8041-27FF31BBCCEE}" destId="{0331141B-E9F1-4D39-8132-1EEDF6EE09A9}" srcOrd="0" destOrd="0" presId="urn:microsoft.com/office/officeart/2018/2/layout/IconVerticalSolidList"/>
    <dgm:cxn modelId="{A408CD9A-69F9-485A-860B-5120E53844F8}" type="presParOf" srcId="{FEBF560A-481E-45D1-8041-27FF31BBCCEE}" destId="{80AD4051-8DA0-4B22-9B30-21EB306D4695}" srcOrd="1" destOrd="0" presId="urn:microsoft.com/office/officeart/2018/2/layout/IconVerticalSolidList"/>
    <dgm:cxn modelId="{CDB9E029-122C-4773-BFF9-DA5FA56B2DB6}" type="presParOf" srcId="{FEBF560A-481E-45D1-8041-27FF31BBCCEE}" destId="{7690FC5D-1862-4881-9578-C1EEDFDAA50C}" srcOrd="2" destOrd="0" presId="urn:microsoft.com/office/officeart/2018/2/layout/IconVerticalSolidList"/>
    <dgm:cxn modelId="{706EA7C6-9400-4087-B816-7AB4A10B3EB2}" type="presParOf" srcId="{FEBF560A-481E-45D1-8041-27FF31BBCCEE}" destId="{1238F293-8F9D-4CE9-8746-A439AA52C6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E14C3-F2B0-4D8F-B7B7-18F951A2196D}">
      <dsp:nvSpPr>
        <dsp:cNvPr id="0" name=""/>
        <dsp:cNvSpPr/>
      </dsp:nvSpPr>
      <dsp:spPr>
        <a:xfrm>
          <a:off x="0" y="10758"/>
          <a:ext cx="6713552" cy="2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8B1C1-E516-494F-B835-BA5A33D2D97D}">
      <dsp:nvSpPr>
        <dsp:cNvPr id="0" name=""/>
        <dsp:cNvSpPr/>
      </dsp:nvSpPr>
      <dsp:spPr>
        <a:xfrm>
          <a:off x="7153" y="18130"/>
          <a:ext cx="13006" cy="130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82149-9E2B-4101-8C0C-D6A3FDFAA108}">
      <dsp:nvSpPr>
        <dsp:cNvPr id="0" name=""/>
        <dsp:cNvSpPr/>
      </dsp:nvSpPr>
      <dsp:spPr>
        <a:xfrm>
          <a:off x="27313" y="12809"/>
          <a:ext cx="6686238" cy="2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3" tIns="2503" rIns="2503" bIns="250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7313" y="12809"/>
        <a:ext cx="6686238" cy="23648"/>
      </dsp:txXfrm>
    </dsp:sp>
    <dsp:sp modelId="{0331141B-E9F1-4D39-8132-1EEDF6EE09A9}">
      <dsp:nvSpPr>
        <dsp:cNvPr id="0" name=""/>
        <dsp:cNvSpPr/>
      </dsp:nvSpPr>
      <dsp:spPr>
        <a:xfrm>
          <a:off x="0" y="42370"/>
          <a:ext cx="6713552" cy="2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D4051-8DA0-4B22-9B30-21EB306D4695}">
      <dsp:nvSpPr>
        <dsp:cNvPr id="0" name=""/>
        <dsp:cNvSpPr/>
      </dsp:nvSpPr>
      <dsp:spPr>
        <a:xfrm>
          <a:off x="7153" y="47690"/>
          <a:ext cx="13006" cy="130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8F293-8F9D-4CE9-8746-A439AA52C6FB}">
      <dsp:nvSpPr>
        <dsp:cNvPr id="0" name=""/>
        <dsp:cNvSpPr/>
      </dsp:nvSpPr>
      <dsp:spPr>
        <a:xfrm>
          <a:off x="27313" y="42370"/>
          <a:ext cx="6686238" cy="2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3" tIns="2503" rIns="2503" bIns="250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7313" y="42370"/>
        <a:ext cx="6686238" cy="23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2:38:54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737 95 24575,'-135'-1'0,"-149"3"0,266-1 0,1 1 0,0 1 0,0 1 0,-29 9 0,35-9 0,1 1 0,1 0 0,-1 0 0,1 1 0,0 0 0,0 1 0,0 0 0,-12 14 0,10-9 0,0 0 0,2 1 0,-1 1 0,2 0 0,0 0 0,0 0 0,1 1 0,-5 18 0,6-12 0,1 0 0,1 0 0,1 0 0,1 0 0,1 38 0,1-13 0,0-19 0,3 37 0,-1-55 0,-1 0 0,1 0 0,1 0 0,0 0 0,0-1 0,0 0 0,1 1 0,6 7 0,19 26 0,62 65 0,-11-14 0,-71-83 0,1 0 0,0 0 0,0-1 0,1 0 0,0 0 0,1-2 0,0 1 0,0-1 0,1-1 0,0 0 0,0-1 0,0-1 0,17 4 0,18 2 0,0-2 0,70 1 0,-84-7 0,57 9 0,-60-6 0,0-1 0,32-1 0,-52-3 0,1-1 0,-1-1 0,0 1 0,0-2 0,-1 1 0,1-2 0,0 1 0,-1-2 0,15-7 0,5-5 0,-1-1 0,-1-2 0,-1-1 0,-1-1 0,-1-1 0,36-42 0,-46 41 0,-1 0 0,-1-1 0,-1 0 0,-2-1 0,13-45 0,-17 52 0,2-14 0,-2-1 0,-1 0 0,-2 0 0,-1 0 0,-5-66 0,1 17 0,3 76 0,-2-1 0,1 1 0,-1 0 0,0 0 0,0 0 0,-1 0 0,0 0 0,0 0 0,-1 0 0,0 0 0,0 1 0,0 0 0,-1-1 0,-6-7 0,3 7 0,0 1 0,0-1 0,0 1 0,-1 1 0,0-1 0,-1 1 0,1 1 0,-1-1 0,0 1 0,-13-3 0,-414-127 0,415 128 0,13 3 0,-1 0 0,0 0 0,-1 1 0,1 0 0,0 1 0,-1 0 0,1 0 0,-1 1 0,1 0 0,0 1 0,-15 2 0,22-2-49,0 0 1,0 1-1,0-1 0,0 0 0,1 1 1,-1-1-1,0 1 0,1-1 0,-1 1 1,1 0-1,-1 0 0,1-1 0,0 1 1,0 0-1,0 0 0,0 1 0,0-1 1,0 0-1,0 0 0,1 0 0,-1 0 1,1 1-1,0-1 0,0 0 0,0 1 0,0-1 1,0 4-1,1 17-6777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8.3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39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78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40.58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8.3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39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78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40.58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8.36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39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39.78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6T17:34:40.58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8A2C450-96C5-4D6D-A69C-B8A66602510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B4EEF96-7A66-4EDF-805C-79AE43681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4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around 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9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3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83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37180" y="2157349"/>
            <a:ext cx="7517638" cy="758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EF4B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575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5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2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7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6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4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5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A1792-61BC-4E07-ACE5-1BAF6B3FC73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F08E0-66F4-435A-99B8-4A9870FDA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danielmennerich/15752252349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customXml" Target="../ink/ink12.xml"/><Relationship Id="rId4" Type="http://schemas.openxmlformats.org/officeDocument/2006/relationships/customXml" Target="../ink/ink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blehead,_Massachusetts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7800690@N03/6660550485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rblehead,_MA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customXml" Target="../ink/ink4.xml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customXml" Target="../ink/ink8.xml"/><Relationship Id="rId4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4B743-11A0-997B-B86E-6C75A689A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459" y="5047567"/>
            <a:ext cx="3734014" cy="107576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Town Meeting- May 6, 2024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city and water&#10;&#10;Description automatically generated">
            <a:extLst>
              <a:ext uri="{FF2B5EF4-FFF2-40B4-BE49-F238E27FC236}">
                <a16:creationId xmlns:a16="http://schemas.microsoft.com/office/drawing/2014/main" id="{4E998D8F-D489-A122-76A8-BFB5B112D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206DC77-8698-CA65-6C36-14A0B3EB87D4}"/>
              </a:ext>
            </a:extLst>
          </p:cNvPr>
          <p:cNvSpPr txBox="1">
            <a:spLocks/>
          </p:cNvSpPr>
          <p:nvPr/>
        </p:nvSpPr>
        <p:spPr>
          <a:xfrm>
            <a:off x="296391" y="188734"/>
            <a:ext cx="4969642" cy="1354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MBT ZONING </a:t>
            </a:r>
          </a:p>
          <a:p>
            <a:pPr algn="l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COMPLIANCE MODEL</a:t>
            </a:r>
          </a:p>
        </p:txBody>
      </p:sp>
    </p:spTree>
    <p:extLst>
      <p:ext uri="{BB962C8B-B14F-4D97-AF65-F5344CB8AC3E}">
        <p14:creationId xmlns:p14="http://schemas.microsoft.com/office/powerpoint/2010/main" val="1910659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CC8CD8-FB69-00F3-CCE1-604FD4C0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6" t="-4" r="9533" b="7"/>
          <a:stretch/>
        </p:blipFill>
        <p:spPr>
          <a:xfrm>
            <a:off x="7241629" y="958909"/>
            <a:ext cx="4950371" cy="5196344"/>
          </a:xfrm>
          <a:prstGeom prst="rect">
            <a:avLst/>
          </a:prstGeom>
        </p:spPr>
      </p:pic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7B6E78A2-19F0-6B4F-98C0-E2834FC08B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671697"/>
              </p:ext>
            </p:extLst>
          </p:nvPr>
        </p:nvGraphicFramePr>
        <p:xfrm>
          <a:off x="353148" y="6779172"/>
          <a:ext cx="6713552" cy="7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290F19-C06F-3D37-7D44-E945F5CF4F87}"/>
              </a:ext>
            </a:extLst>
          </p:cNvPr>
          <p:cNvSpPr txBox="1"/>
          <p:nvPr/>
        </p:nvSpPr>
        <p:spPr>
          <a:xfrm>
            <a:off x="512300" y="758642"/>
            <a:ext cx="609494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dirty="0"/>
              <a:t>Present Zoning:</a:t>
            </a:r>
          </a:p>
          <a:p>
            <a:endParaRPr lang="en-US" dirty="0"/>
          </a:p>
          <a:p>
            <a:r>
              <a:rPr lang="en-US" dirty="0"/>
              <a:t>15 zoning districts + two overlay districts</a:t>
            </a:r>
            <a:endParaRPr lang="en-US" sz="1800" dirty="0"/>
          </a:p>
          <a:p>
            <a:endParaRPr lang="en-US" dirty="0"/>
          </a:p>
          <a:p>
            <a:r>
              <a:rPr lang="en-US" dirty="0"/>
              <a:t>M</a:t>
            </a:r>
            <a:r>
              <a:rPr lang="en-US" sz="1800" dirty="0"/>
              <a:t>ulti family allowed by special permit in </a:t>
            </a:r>
            <a:r>
              <a:rPr lang="en-US" dirty="0"/>
              <a:t>U</a:t>
            </a:r>
            <a:r>
              <a:rPr lang="en-US" sz="1800" dirty="0"/>
              <a:t>nrestricted </a:t>
            </a:r>
            <a:r>
              <a:rPr lang="en-US" dirty="0"/>
              <a:t>D</a:t>
            </a:r>
            <a:r>
              <a:rPr lang="en-US" sz="1800" dirty="0"/>
              <a:t>istrict</a:t>
            </a:r>
          </a:p>
          <a:p>
            <a:endParaRPr lang="en-US" sz="1800" dirty="0"/>
          </a:p>
          <a:p>
            <a:r>
              <a:rPr lang="en-US" dirty="0"/>
              <a:t>R</a:t>
            </a:r>
            <a:r>
              <a:rPr lang="en-US" sz="1800" dirty="0"/>
              <a:t>ow houses allowed in four districts by special permit </a:t>
            </a:r>
            <a:endParaRPr lang="en-US" dirty="0"/>
          </a:p>
          <a:p>
            <a:endParaRPr lang="en-US" sz="1800" dirty="0"/>
          </a:p>
          <a:p>
            <a:r>
              <a:rPr lang="en-US" dirty="0"/>
              <a:t>M</a:t>
            </a:r>
            <a:r>
              <a:rPr lang="en-US" sz="1800" dirty="0"/>
              <a:t>ixed use commercial with residential above allowed in one district as a matter of right and by special permit in the others</a:t>
            </a:r>
          </a:p>
          <a:p>
            <a:endParaRPr lang="en-US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397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7593E6-2A3E-4EC1-8B8D-F5023226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84" y="5396025"/>
            <a:ext cx="4318931" cy="13343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E1E9C6-FA42-CA77-6543-8BF1EB717BA7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8369488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Compliant Plan: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468BB-5684-8A4B-FF71-2646331E0800}"/>
              </a:ext>
            </a:extLst>
          </p:cNvPr>
          <p:cNvSpPr txBox="1">
            <a:spLocks/>
          </p:cNvSpPr>
          <p:nvPr/>
        </p:nvSpPr>
        <p:spPr>
          <a:xfrm>
            <a:off x="3991778" y="244548"/>
            <a:ext cx="6604621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Three Districts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1E6D2-FE63-DA48-802B-00E7CC5A0EF0}"/>
              </a:ext>
            </a:extLst>
          </p:cNvPr>
          <p:cNvSpPr txBox="1"/>
          <p:nvPr/>
        </p:nvSpPr>
        <p:spPr>
          <a:xfrm>
            <a:off x="480849" y="1285115"/>
            <a:ext cx="44884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Goals: Minimize density, spread out districts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sz="1800" dirty="0"/>
              <a:t>Tioga Way </a:t>
            </a:r>
          </a:p>
          <a:p>
            <a:r>
              <a:rPr lang="en-US" sz="1800" dirty="0"/>
              <a:t>- Pleasant Street</a:t>
            </a:r>
            <a:endParaRPr lang="en-US" dirty="0"/>
          </a:p>
          <a:p>
            <a:r>
              <a:rPr lang="en-US" sz="1800" dirty="0"/>
              <a:t>- Broughton Road </a:t>
            </a:r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763F1-9F4D-B2EA-37EA-880C74682470}"/>
              </a:ext>
            </a:extLst>
          </p:cNvPr>
          <p:cNvSpPr txBox="1"/>
          <p:nvPr/>
        </p:nvSpPr>
        <p:spPr>
          <a:xfrm>
            <a:off x="480849" y="2948549"/>
            <a:ext cx="6094948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n-US" dirty="0"/>
              <a:t>T</a:t>
            </a:r>
            <a:r>
              <a:rPr lang="en-US" sz="1800" dirty="0"/>
              <a:t>otal &gt; 27 acres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 Each</a:t>
            </a:r>
            <a:r>
              <a:rPr lang="en-US" dirty="0"/>
              <a:t> &gt;</a:t>
            </a:r>
            <a:r>
              <a:rPr lang="en-US" sz="1800" dirty="0"/>
              <a:t> 5 acres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 One &gt; 50% of total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n-US" dirty="0"/>
              <a:t>&gt;/=</a:t>
            </a:r>
            <a:r>
              <a:rPr lang="en-US" sz="1800" dirty="0"/>
              <a:t> 897 units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n-US" dirty="0"/>
              <a:t>D</a:t>
            </a:r>
            <a:r>
              <a:rPr lang="en-US" sz="1800" dirty="0"/>
              <a:t>ensity &gt; 15 units per acre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3B68C-1A58-3E18-BADE-116E0E01F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"/>
          <a:stretch/>
        </p:blipFill>
        <p:spPr>
          <a:xfrm>
            <a:off x="5616203" y="1066903"/>
            <a:ext cx="6094948" cy="57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5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FC459-8038-447E-8FED-0CBF2957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85" y="1403498"/>
            <a:ext cx="8541010" cy="5353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85F14-3F07-433F-A2FB-90C15DF7AC0E}"/>
              </a:ext>
            </a:extLst>
          </p:cNvPr>
          <p:cNvSpPr txBox="1"/>
          <p:nvPr/>
        </p:nvSpPr>
        <p:spPr>
          <a:xfrm>
            <a:off x="8852434" y="519633"/>
            <a:ext cx="33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Density =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Units/Acre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Acreage =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29.8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(51%)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933EE-3C2D-FD7F-3175-A1DE2A57487A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8369488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Sub-District 1: Tioga Way</a:t>
            </a:r>
          </a:p>
        </p:txBody>
      </p:sp>
    </p:spTree>
    <p:extLst>
      <p:ext uri="{BB962C8B-B14F-4D97-AF65-F5344CB8AC3E}">
        <p14:creationId xmlns:p14="http://schemas.microsoft.com/office/powerpoint/2010/main" val="18987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385F14-3F07-433F-A2FB-90C15DF7AC0E}"/>
              </a:ext>
            </a:extLst>
          </p:cNvPr>
          <p:cNvSpPr txBox="1"/>
          <p:nvPr/>
        </p:nvSpPr>
        <p:spPr>
          <a:xfrm>
            <a:off x="8852434" y="519633"/>
            <a:ext cx="333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Density = 20 Units/Acre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Acreage = 20.6 (35.3%)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933EE-3C2D-FD7F-3175-A1DE2A57487A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8369488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Sub-District 2: Pleasant 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FA51F-1DF6-F7EE-D479-404F5615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517" y="1364003"/>
            <a:ext cx="8602242" cy="53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26590-11E7-2BF9-D8C0-D36DBFF9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84" y="1403498"/>
            <a:ext cx="8544997" cy="5353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85F14-3F07-433F-A2FB-90C15DF7AC0E}"/>
              </a:ext>
            </a:extLst>
          </p:cNvPr>
          <p:cNvSpPr txBox="1"/>
          <p:nvPr/>
        </p:nvSpPr>
        <p:spPr>
          <a:xfrm>
            <a:off x="8852434" y="519633"/>
            <a:ext cx="333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Density = 20 Units/Acre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Acreage =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8.0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(13.7%)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933EE-3C2D-FD7F-3175-A1DE2A57487A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8369488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Sub-District 3: Broughton </a:t>
            </a:r>
          </a:p>
        </p:txBody>
      </p:sp>
    </p:spTree>
    <p:extLst>
      <p:ext uri="{BB962C8B-B14F-4D97-AF65-F5344CB8AC3E}">
        <p14:creationId xmlns:p14="http://schemas.microsoft.com/office/powerpoint/2010/main" val="388930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with shops and stores on it&#10;&#10;Description automatically generated with medium confidence">
            <a:extLst>
              <a:ext uri="{FF2B5EF4-FFF2-40B4-BE49-F238E27FC236}">
                <a16:creationId xmlns:a16="http://schemas.microsoft.com/office/drawing/2014/main" id="{A0BC8949-000F-08B6-7168-CF9A42F08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27" t="5150" r="23511" b="6186"/>
          <a:stretch/>
        </p:blipFill>
        <p:spPr>
          <a:xfrm>
            <a:off x="4614530" y="10"/>
            <a:ext cx="757747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" y="3285461"/>
            <a:ext cx="4235568" cy="103040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dirty="0"/>
              <a:t> 15 Units Per Acre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24791" y="4718750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This density is all around us – we already have this type of density and much denser  </a:t>
            </a:r>
          </a:p>
        </p:txBody>
      </p:sp>
    </p:spTree>
    <p:extLst>
      <p:ext uri="{BB962C8B-B14F-4D97-AF65-F5344CB8AC3E}">
        <p14:creationId xmlns:p14="http://schemas.microsoft.com/office/powerpoint/2010/main" val="22327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B5F5432-DE1C-85A1-2A9D-CBE0D9B84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2" r="2679"/>
          <a:stretch/>
        </p:blipFill>
        <p:spPr>
          <a:xfrm>
            <a:off x="0" y="1306525"/>
            <a:ext cx="3813004" cy="32671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B491E-3462-0CAE-35A6-072543E256D3}"/>
              </a:ext>
            </a:extLst>
          </p:cNvPr>
          <p:cNvSpPr>
            <a:spLocks/>
          </p:cNvSpPr>
          <p:nvPr/>
        </p:nvSpPr>
        <p:spPr>
          <a:xfrm>
            <a:off x="385325" y="4844094"/>
            <a:ext cx="3116840" cy="12791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Street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4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Acreage: .256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15 units/acre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F9A6D-D7DE-5621-FD75-4406BA64D80A}"/>
              </a:ext>
            </a:extLst>
          </p:cNvPr>
          <p:cNvSpPr>
            <a:spLocks/>
          </p:cNvSpPr>
          <p:nvPr/>
        </p:nvSpPr>
        <p:spPr>
          <a:xfrm>
            <a:off x="4480070" y="4844093"/>
            <a:ext cx="2715726" cy="12791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182 Pleasant Street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4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Acreage: .216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18 units/acre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CB18B3C-E4F5-1B8D-D46B-D97EDC19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77" y="1306525"/>
            <a:ext cx="3138927" cy="3267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B430E8-5A36-3ADF-114D-53392B0B014D}"/>
              </a:ext>
            </a:extLst>
          </p:cNvPr>
          <p:cNvSpPr txBox="1"/>
          <p:nvPr/>
        </p:nvSpPr>
        <p:spPr>
          <a:xfrm>
            <a:off x="6202723" y="5392339"/>
            <a:ext cx="2469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en-US" sz="1500" dirty="0"/>
          </a:p>
        </p:txBody>
      </p:sp>
      <p:pic>
        <p:nvPicPr>
          <p:cNvPr id="7" name="Picture 6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DA52654D-CD9A-94BA-7AA8-A2D85BDD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473" y="1306525"/>
            <a:ext cx="4356166" cy="3267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F5C2F-5C31-56A9-EF9C-4A1019B5B0B5}"/>
              </a:ext>
            </a:extLst>
          </p:cNvPr>
          <p:cNvSpPr txBox="1"/>
          <p:nvPr/>
        </p:nvSpPr>
        <p:spPr>
          <a:xfrm>
            <a:off x="7985235" y="4802841"/>
            <a:ext cx="609494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Bradford Court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Residential Units: 23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Acreage: .977 total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Density: 23 units/acre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AE16D-CB59-4299-DC66-B097D0C80B7D}"/>
              </a:ext>
            </a:extLst>
          </p:cNvPr>
          <p:cNvSpPr txBox="1"/>
          <p:nvPr/>
        </p:nvSpPr>
        <p:spPr>
          <a:xfrm>
            <a:off x="154916" y="295585"/>
            <a:ext cx="7040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Similar Density</a:t>
            </a:r>
          </a:p>
        </p:txBody>
      </p:sp>
    </p:spTree>
    <p:extLst>
      <p:ext uri="{BB962C8B-B14F-4D97-AF65-F5344CB8AC3E}">
        <p14:creationId xmlns:p14="http://schemas.microsoft.com/office/powerpoint/2010/main" val="3505763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B491E-3462-0CAE-35A6-072543E256D3}"/>
              </a:ext>
            </a:extLst>
          </p:cNvPr>
          <p:cNvSpPr>
            <a:spLocks/>
          </p:cNvSpPr>
          <p:nvPr/>
        </p:nvSpPr>
        <p:spPr>
          <a:xfrm>
            <a:off x="385325" y="4844094"/>
            <a:ext cx="3116840" cy="12791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endParaRPr lang="en-U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F9A6D-D7DE-5621-FD75-4406BA64D80A}"/>
              </a:ext>
            </a:extLst>
          </p:cNvPr>
          <p:cNvSpPr>
            <a:spLocks/>
          </p:cNvSpPr>
          <p:nvPr/>
        </p:nvSpPr>
        <p:spPr>
          <a:xfrm>
            <a:off x="4480070" y="4844093"/>
            <a:ext cx="2715726" cy="127910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430E8-5A36-3ADF-114D-53392B0B014D}"/>
              </a:ext>
            </a:extLst>
          </p:cNvPr>
          <p:cNvSpPr txBox="1"/>
          <p:nvPr/>
        </p:nvSpPr>
        <p:spPr>
          <a:xfrm>
            <a:off x="8476399" y="4799950"/>
            <a:ext cx="24690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en-US" sz="15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8F0DDE-098D-CDEB-5005-B60FE657C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8"/>
          <a:stretch/>
        </p:blipFill>
        <p:spPr>
          <a:xfrm>
            <a:off x="8447430" y="1597000"/>
            <a:ext cx="3691779" cy="3007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37E45-1322-5ABE-B3BE-0AE4591F198E}"/>
              </a:ext>
            </a:extLst>
          </p:cNvPr>
          <p:cNvSpPr txBox="1"/>
          <p:nvPr/>
        </p:nvSpPr>
        <p:spPr>
          <a:xfrm>
            <a:off x="8758491" y="4844093"/>
            <a:ext cx="2469052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 /20 Darling Street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5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Size of Parcel .208 acres 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24 units/acre </a:t>
            </a:r>
          </a:p>
        </p:txBody>
      </p:sp>
      <p:pic>
        <p:nvPicPr>
          <p:cNvPr id="11" name="Content Placeholder 1">
            <a:extLst>
              <a:ext uri="{FF2B5EF4-FFF2-40B4-BE49-F238E27FC236}">
                <a16:creationId xmlns:a16="http://schemas.microsoft.com/office/drawing/2014/main" id="{4972074F-1827-A676-D424-7B2C1A31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8" r="278"/>
          <a:stretch/>
        </p:blipFill>
        <p:spPr>
          <a:xfrm>
            <a:off x="271166" y="1609226"/>
            <a:ext cx="4035973" cy="298309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1D38693-12EC-6DED-B1F2-21FE0A2244BF}"/>
              </a:ext>
            </a:extLst>
          </p:cNvPr>
          <p:cNvSpPr>
            <a:spLocks/>
          </p:cNvSpPr>
          <p:nvPr/>
        </p:nvSpPr>
        <p:spPr>
          <a:xfrm>
            <a:off x="352584" y="4821095"/>
            <a:ext cx="2715726" cy="12791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Marblehead Highlands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88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size: 4.4 acres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20 units per acre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2655D144-4301-EE37-301F-941B0113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554" y="1597000"/>
            <a:ext cx="3977461" cy="2983096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E6F9A6D-D7DE-5621-FD75-4406BA64D80A}"/>
              </a:ext>
            </a:extLst>
          </p:cNvPr>
          <p:cNvSpPr>
            <a:spLocks/>
          </p:cNvSpPr>
          <p:nvPr/>
        </p:nvSpPr>
        <p:spPr>
          <a:xfrm>
            <a:off x="4839622" y="4844093"/>
            <a:ext cx="2715726" cy="12791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59 Gregory Street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of Units 4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Size:  .188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units per acre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146BD-D6E3-C7EC-1B8C-B73DB2C1519D}"/>
              </a:ext>
            </a:extLst>
          </p:cNvPr>
          <p:cNvSpPr txBox="1"/>
          <p:nvPr/>
        </p:nvSpPr>
        <p:spPr>
          <a:xfrm>
            <a:off x="3047475" y="3245910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Similar Density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451A4-8152-76C9-F56F-CA057F0618E5}"/>
              </a:ext>
            </a:extLst>
          </p:cNvPr>
          <p:cNvSpPr txBox="1"/>
          <p:nvPr/>
        </p:nvSpPr>
        <p:spPr>
          <a:xfrm>
            <a:off x="271166" y="387825"/>
            <a:ext cx="609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Similar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Density</a:t>
            </a:r>
          </a:p>
        </p:txBody>
      </p:sp>
    </p:spTree>
    <p:extLst>
      <p:ext uri="{BB962C8B-B14F-4D97-AF65-F5344CB8AC3E}">
        <p14:creationId xmlns:p14="http://schemas.microsoft.com/office/powerpoint/2010/main" val="110331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B491E-3462-0CAE-35A6-072543E256D3}"/>
              </a:ext>
            </a:extLst>
          </p:cNvPr>
          <p:cNvSpPr>
            <a:spLocks/>
          </p:cNvSpPr>
          <p:nvPr/>
        </p:nvSpPr>
        <p:spPr>
          <a:xfrm>
            <a:off x="385325" y="4844094"/>
            <a:ext cx="3116840" cy="12791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Franklin Street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of Units: 20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Acreage: 0.477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41 units/acre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F9A6D-D7DE-5621-FD75-4406BA64D80A}"/>
              </a:ext>
            </a:extLst>
          </p:cNvPr>
          <p:cNvSpPr>
            <a:spLocks/>
          </p:cNvSpPr>
          <p:nvPr/>
        </p:nvSpPr>
        <p:spPr>
          <a:xfrm>
            <a:off x="4480070" y="4844093"/>
            <a:ext cx="2715726" cy="127910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endParaRPr lang="en-US" sz="1500" kern="1200" spc="1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430E8-5A36-3ADF-114D-53392B0B014D}"/>
              </a:ext>
            </a:extLst>
          </p:cNvPr>
          <p:cNvSpPr txBox="1"/>
          <p:nvPr/>
        </p:nvSpPr>
        <p:spPr>
          <a:xfrm>
            <a:off x="8758491" y="4844093"/>
            <a:ext cx="2469052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78 Pleasant Street 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10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Acreage: .20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50 units/acre</a:t>
            </a:r>
          </a:p>
        </p:txBody>
      </p:sp>
      <p:pic>
        <p:nvPicPr>
          <p:cNvPr id="2" name="Content Placeholder 7" descr="A red house with trees in front of it&#10;&#10;Description automatically generated">
            <a:extLst>
              <a:ext uri="{FF2B5EF4-FFF2-40B4-BE49-F238E27FC236}">
                <a16:creationId xmlns:a16="http://schemas.microsoft.com/office/drawing/2014/main" id="{7B681D29-4D5E-A6D4-13B2-60C50A45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618"/>
            <a:ext cx="3979802" cy="2983097"/>
          </a:xfrm>
          <a:prstGeom prst="rect">
            <a:avLst/>
          </a:prstGeom>
        </p:spPr>
      </p:pic>
      <p:pic>
        <p:nvPicPr>
          <p:cNvPr id="5" name="Picture 4" descr="A yellow house with ladders and trees&#10;&#10;Description automatically generated">
            <a:extLst>
              <a:ext uri="{FF2B5EF4-FFF2-40B4-BE49-F238E27FC236}">
                <a16:creationId xmlns:a16="http://schemas.microsoft.com/office/drawing/2014/main" id="{DC02C911-8E61-71F8-2900-7CDB0775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21" y="1589810"/>
            <a:ext cx="3691779" cy="2994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058C27-E6BE-1B2E-6B7A-3AF90470542E}"/>
              </a:ext>
            </a:extLst>
          </p:cNvPr>
          <p:cNvSpPr txBox="1"/>
          <p:nvPr/>
        </p:nvSpPr>
        <p:spPr>
          <a:xfrm>
            <a:off x="4435254" y="4799949"/>
            <a:ext cx="2760542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53 Allerton Place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4 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Parcel Acreage .114</a:t>
            </a:r>
          </a:p>
          <a:p>
            <a:pPr defTabSz="430500">
              <a:spcAft>
                <a:spcPts val="528"/>
              </a:spcAft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35 units/acre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A6CC5-A4E5-5DF9-DD21-4FD1CF54F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413" y="1601058"/>
            <a:ext cx="4099557" cy="2983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12163-FE43-CEB0-01B4-EF5AD09B9421}"/>
              </a:ext>
            </a:extLst>
          </p:cNvPr>
          <p:cNvSpPr txBox="1"/>
          <p:nvPr/>
        </p:nvSpPr>
        <p:spPr>
          <a:xfrm>
            <a:off x="134008" y="552798"/>
            <a:ext cx="609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 Density</a:t>
            </a:r>
          </a:p>
        </p:txBody>
      </p:sp>
    </p:spTree>
    <p:extLst>
      <p:ext uri="{BB962C8B-B14F-4D97-AF65-F5344CB8AC3E}">
        <p14:creationId xmlns:p14="http://schemas.microsoft.com/office/powerpoint/2010/main" val="236832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940292-6A1C-4DF4-E2DF-02B70C48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41" y="1585751"/>
            <a:ext cx="3977461" cy="2987156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27D52B7-A270-80CB-B71F-4FBC60CF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5751"/>
            <a:ext cx="4238812" cy="298715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B491E-3462-0CAE-35A6-072543E256D3}"/>
              </a:ext>
            </a:extLst>
          </p:cNvPr>
          <p:cNvSpPr>
            <a:spLocks/>
          </p:cNvSpPr>
          <p:nvPr/>
        </p:nvSpPr>
        <p:spPr>
          <a:xfrm>
            <a:off x="385325" y="4844094"/>
            <a:ext cx="3116840" cy="12791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 Pleasant Street  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9 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of parcel: .08 acres 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Density: 112 units/acre</a:t>
            </a:r>
          </a:p>
          <a:p>
            <a:pPr marL="172200" indent="-172200"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bedroom units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6F9A6D-D7DE-5621-FD75-4406BA64D80A}"/>
              </a:ext>
            </a:extLst>
          </p:cNvPr>
          <p:cNvSpPr>
            <a:spLocks/>
          </p:cNvSpPr>
          <p:nvPr/>
        </p:nvSpPr>
        <p:spPr>
          <a:xfrm>
            <a:off x="4480070" y="4844093"/>
            <a:ext cx="2715726" cy="127910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52 Washington Street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 of Units: 9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of parcel: .09 acres 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Density 100 units/acre</a:t>
            </a:r>
          </a:p>
          <a:p>
            <a:pPr defTabSz="860999">
              <a:lnSpc>
                <a:spcPct val="90000"/>
              </a:lnSpc>
              <a:spcAft>
                <a:spcPts val="600"/>
              </a:spcAft>
            </a:pPr>
            <a:r>
              <a:rPr lang="en-US" sz="1500" kern="1200" spc="1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1- &amp; 2-bedroom units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668E5-5A71-4F6C-2B04-ACCBFCED77F8}"/>
              </a:ext>
            </a:extLst>
          </p:cNvPr>
          <p:cNvSpPr txBox="1"/>
          <p:nvPr/>
        </p:nvSpPr>
        <p:spPr>
          <a:xfrm>
            <a:off x="107206" y="466617"/>
            <a:ext cx="64134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 </a:t>
            </a:r>
            <a:r>
              <a:rPr lang="en-US" sz="4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 Density</a:t>
            </a:r>
          </a:p>
        </p:txBody>
      </p:sp>
    </p:spTree>
    <p:extLst>
      <p:ext uri="{BB962C8B-B14F-4D97-AF65-F5344CB8AC3E}">
        <p14:creationId xmlns:p14="http://schemas.microsoft.com/office/powerpoint/2010/main" val="270405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55296E-6586-5081-D44B-2BF09703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67512"/>
            <a:ext cx="6251110" cy="962248"/>
          </a:xfrm>
        </p:spPr>
        <p:txBody>
          <a:bodyPr anchor="b">
            <a:normAutofit/>
          </a:bodyPr>
          <a:lstStyle/>
          <a:p>
            <a:r>
              <a:rPr lang="en-US" b="1" dirty="0"/>
              <a:t>What is MBTA Zoning? </a:t>
            </a:r>
          </a:p>
        </p:txBody>
      </p:sp>
      <p:pic>
        <p:nvPicPr>
          <p:cNvPr id="2" name="Picture 1" descr="A city with a clock tower&#10;&#10;Description automatically generated">
            <a:extLst>
              <a:ext uri="{FF2B5EF4-FFF2-40B4-BE49-F238E27FC236}">
                <a16:creationId xmlns:a16="http://schemas.microsoft.com/office/drawing/2014/main" id="{0FF33BC9-F65B-097B-2AEF-CB5A2E020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9" r="3248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D0BF5-7906-8B7B-EDAE-B3C4CC5BB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863" y="2501948"/>
            <a:ext cx="6251110" cy="4001012"/>
          </a:xfrm>
        </p:spPr>
        <p:txBody>
          <a:bodyPr>
            <a:normAutofit/>
          </a:bodyPr>
          <a:lstStyle/>
          <a:p>
            <a:pPr marL="4572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200" dirty="0"/>
              <a:t>MBTA Communities Act </a:t>
            </a:r>
          </a:p>
          <a:p>
            <a:pPr marL="4572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200" dirty="0"/>
          </a:p>
          <a:p>
            <a:pPr marL="4572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200" dirty="0"/>
              <a:t>Massachusetts General Law Chapter 40A, 3A Passed by the State Legislature in 2021 </a:t>
            </a:r>
          </a:p>
          <a:p>
            <a:pPr marL="4572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200" dirty="0"/>
          </a:p>
          <a:p>
            <a:pPr marL="457200" marR="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200" dirty="0"/>
              <a:t>MBTA Communities required to amend zoning:  “at least one district of reasonable size in which multi-family housing is permitted as of right” at a minimum of 15 units per acre </a:t>
            </a:r>
          </a:p>
          <a:p>
            <a:pPr marL="11430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7636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978CE34E-89C9-4F41-9065-F43442AC6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88792"/>
              </p:ext>
            </p:extLst>
          </p:nvPr>
        </p:nvGraphicFramePr>
        <p:xfrm>
          <a:off x="497370" y="2785231"/>
          <a:ext cx="11083256" cy="299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4025">
                  <a:extLst>
                    <a:ext uri="{9D8B030D-6E8A-4147-A177-3AD203B41FA5}">
                      <a16:colId xmlns:a16="http://schemas.microsoft.com/office/drawing/2014/main" val="2306183654"/>
                    </a:ext>
                  </a:extLst>
                </a:gridCol>
                <a:gridCol w="3087314">
                  <a:extLst>
                    <a:ext uri="{9D8B030D-6E8A-4147-A177-3AD203B41FA5}">
                      <a16:colId xmlns:a16="http://schemas.microsoft.com/office/drawing/2014/main" val="245266875"/>
                    </a:ext>
                  </a:extLst>
                </a:gridCol>
                <a:gridCol w="2344928">
                  <a:extLst>
                    <a:ext uri="{9D8B030D-6E8A-4147-A177-3AD203B41FA5}">
                      <a16:colId xmlns:a16="http://schemas.microsoft.com/office/drawing/2014/main" val="219620830"/>
                    </a:ext>
                  </a:extLst>
                </a:gridCol>
                <a:gridCol w="2876989">
                  <a:extLst>
                    <a:ext uri="{9D8B030D-6E8A-4147-A177-3AD203B41FA5}">
                      <a16:colId xmlns:a16="http://schemas.microsoft.com/office/drawing/2014/main" val="2319268999"/>
                    </a:ext>
                  </a:extLst>
                </a:gridCol>
              </a:tblGrid>
              <a:tr h="1386289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LAND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UNIT 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UNITS PER ACRE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23027"/>
                  </a:ext>
                </a:extLst>
              </a:tr>
              <a:tr h="80316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REQUIREMENT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27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64905"/>
                  </a:ext>
                </a:extLst>
              </a:tr>
              <a:tr h="80316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PROPOSED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58.4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897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15.9 (AVERAGE)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550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4148CC6-D46B-45EE-8030-B7671C3AD74C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8369488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Requirements vs. Proposed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F0463-AAB3-D911-9ABC-5B8BB9010970}"/>
              </a:ext>
            </a:extLst>
          </p:cNvPr>
          <p:cNvSpPr txBox="1"/>
          <p:nvPr/>
        </p:nvSpPr>
        <p:spPr>
          <a:xfrm>
            <a:off x="497370" y="1165964"/>
            <a:ext cx="10598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</a:rPr>
              <a:t>GOAL: Keep Density as low as possible</a:t>
            </a:r>
          </a:p>
        </p:txBody>
      </p:sp>
    </p:spTree>
    <p:extLst>
      <p:ext uri="{BB962C8B-B14F-4D97-AF65-F5344CB8AC3E}">
        <p14:creationId xmlns:p14="http://schemas.microsoft.com/office/powerpoint/2010/main" val="977844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978CE34E-89C9-4F41-9065-F43442AC6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44182"/>
              </p:ext>
            </p:extLst>
          </p:nvPr>
        </p:nvGraphicFramePr>
        <p:xfrm>
          <a:off x="781290" y="1590622"/>
          <a:ext cx="10852703" cy="4901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132">
                  <a:extLst>
                    <a:ext uri="{9D8B030D-6E8A-4147-A177-3AD203B41FA5}">
                      <a16:colId xmlns:a16="http://schemas.microsoft.com/office/drawing/2014/main" val="2306183654"/>
                    </a:ext>
                  </a:extLst>
                </a:gridCol>
                <a:gridCol w="2272549">
                  <a:extLst>
                    <a:ext uri="{9D8B030D-6E8A-4147-A177-3AD203B41FA5}">
                      <a16:colId xmlns:a16="http://schemas.microsoft.com/office/drawing/2014/main" val="245266875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219620830"/>
                    </a:ext>
                  </a:extLst>
                </a:gridCol>
                <a:gridCol w="2072081">
                  <a:extLst>
                    <a:ext uri="{9D8B030D-6E8A-4147-A177-3AD203B41FA5}">
                      <a16:colId xmlns:a16="http://schemas.microsoft.com/office/drawing/2014/main" val="2319268999"/>
                    </a:ext>
                  </a:extLst>
                </a:gridCol>
                <a:gridCol w="2340528">
                  <a:extLst>
                    <a:ext uri="{9D8B030D-6E8A-4147-A177-3AD203B41FA5}">
                      <a16:colId xmlns:a16="http://schemas.microsoft.com/office/drawing/2014/main" val="476056885"/>
                    </a:ext>
                  </a:extLst>
                </a:gridCol>
              </a:tblGrid>
              <a:tr h="138581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TIOGA WAY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(MCMOD 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PLEASANT ST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(MCMOD 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BROUGHTON RD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(MCMOD 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23027"/>
                  </a:ext>
                </a:extLst>
              </a:tr>
              <a:tr h="4627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TOTAL DISTRICT ACREAGE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29.8 (51%)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20.6 (35.3%)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8.0 (13.7%)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58.4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649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DISTRICT ACREAGE (EXCLUDING EXCLUDED LAND)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27.9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8.0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56.5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5509"/>
                  </a:ext>
                </a:extLst>
              </a:tr>
              <a:tr h="8028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FINAL UNIT CAPACITY PER DISTRICT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483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897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516622"/>
                  </a:ext>
                </a:extLst>
              </a:tr>
              <a:tr h="8028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DWELLING UNITS/ACRE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17.3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14.9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15.9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83481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7807372-F246-E526-5C0C-1475CA6731E7}"/>
              </a:ext>
            </a:extLst>
          </p:cNvPr>
          <p:cNvSpPr txBox="1">
            <a:spLocks/>
          </p:cNvSpPr>
          <p:nvPr/>
        </p:nvSpPr>
        <p:spPr>
          <a:xfrm>
            <a:off x="418321" y="244549"/>
            <a:ext cx="7348763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MCMOD Subdistrict Breakdown</a:t>
            </a:r>
          </a:p>
        </p:txBody>
      </p:sp>
    </p:spTree>
    <p:extLst>
      <p:ext uri="{BB962C8B-B14F-4D97-AF65-F5344CB8AC3E}">
        <p14:creationId xmlns:p14="http://schemas.microsoft.com/office/powerpoint/2010/main" val="3765229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AC597995-BFF2-4635-A467-FAAADE0FDCBD}"/>
              </a:ext>
            </a:extLst>
          </p:cNvPr>
          <p:cNvSpPr txBox="1"/>
          <p:nvPr/>
        </p:nvSpPr>
        <p:spPr>
          <a:xfrm>
            <a:off x="492125" y="1115515"/>
            <a:ext cx="1039406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+mj-lt"/>
                <a:cs typeface="Arial"/>
              </a:rPr>
              <a:t>MBTA COMMUNITIES MULTI-FAMILY OVERLAY DISTRICT (MCMOD)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978CE34E-89C9-4F41-9065-F43442AC6072}"/>
              </a:ext>
            </a:extLst>
          </p:cNvPr>
          <p:cNvGraphicFramePr>
            <a:graphicFrameLocks noGrp="1"/>
          </p:cNvGraphicFramePr>
          <p:nvPr/>
        </p:nvGraphicFramePr>
        <p:xfrm>
          <a:off x="492125" y="2886001"/>
          <a:ext cx="11207750" cy="3488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84">
                  <a:extLst>
                    <a:ext uri="{9D8B030D-6E8A-4147-A177-3AD203B41FA5}">
                      <a16:colId xmlns:a16="http://schemas.microsoft.com/office/drawing/2014/main" val="2306183654"/>
                    </a:ext>
                  </a:extLst>
                </a:gridCol>
                <a:gridCol w="2889600">
                  <a:extLst>
                    <a:ext uri="{9D8B030D-6E8A-4147-A177-3AD203B41FA5}">
                      <a16:colId xmlns:a16="http://schemas.microsoft.com/office/drawing/2014/main" val="245266875"/>
                    </a:ext>
                  </a:extLst>
                </a:gridCol>
                <a:gridCol w="2464966">
                  <a:extLst>
                    <a:ext uri="{9D8B030D-6E8A-4147-A177-3AD203B41FA5}">
                      <a16:colId xmlns:a16="http://schemas.microsoft.com/office/drawing/2014/main" val="2196208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19268999"/>
                    </a:ext>
                  </a:extLst>
                </a:gridCol>
              </a:tblGrid>
              <a:tr h="138581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TIOGA WAY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(MCMOD 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PLEASANT ST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(MCMOD 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BROUGHTON RD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(MCMOD 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23027"/>
                  </a:ext>
                </a:extLst>
              </a:tr>
              <a:tr h="4627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MAX. ALLOWED DENSITY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20 UNITS/ACRE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20 UNITS/ACRE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20 UNITS/ACRE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649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MIN. LOT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6,000 S.F.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5,400 S.F.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7,500 S.F.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5509"/>
                  </a:ext>
                </a:extLst>
              </a:tr>
              <a:tr h="8028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MAX. ALLOWED BUILDING HEIGHT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 STORIES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51662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6E0B2E5-B765-DEC2-3343-1EB19864259F}"/>
              </a:ext>
            </a:extLst>
          </p:cNvPr>
          <p:cNvSpPr txBox="1">
            <a:spLocks/>
          </p:cNvSpPr>
          <p:nvPr/>
        </p:nvSpPr>
        <p:spPr>
          <a:xfrm>
            <a:off x="412015" y="269774"/>
            <a:ext cx="7348763" cy="92141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Proposed Zoning Parameters</a:t>
            </a:r>
          </a:p>
        </p:txBody>
      </p:sp>
    </p:spTree>
    <p:extLst>
      <p:ext uri="{BB962C8B-B14F-4D97-AF65-F5344CB8AC3E}">
        <p14:creationId xmlns:p14="http://schemas.microsoft.com/office/powerpoint/2010/main" val="1570265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F22A-36F5-01FF-6EC7-8DDBC634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10" y="306081"/>
            <a:ext cx="7849781" cy="83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Clarifying Misconceptions: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7B1ADD-37D7-50C8-DFE1-71ED3D8DF09E}"/>
              </a:ext>
            </a:extLst>
          </p:cNvPr>
          <p:cNvSpPr>
            <a:spLocks/>
          </p:cNvSpPr>
          <p:nvPr/>
        </p:nvSpPr>
        <p:spPr>
          <a:xfrm>
            <a:off x="554483" y="1324972"/>
            <a:ext cx="10456154" cy="558314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82016">
              <a:spcAft>
                <a:spcPts val="402"/>
              </a:spcAft>
            </a:pPr>
            <a:r>
              <a:rPr lang="en-US" sz="2000" dirty="0"/>
              <a:t>This Zoning change is: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</a:t>
            </a:r>
            <a:r>
              <a:rPr lang="en-US" sz="2000" b="1" dirty="0"/>
              <a:t>Not</a:t>
            </a:r>
            <a:r>
              <a:rPr lang="en-US" sz="2000" dirty="0"/>
              <a:t> about affordability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</a:t>
            </a:r>
            <a:r>
              <a:rPr lang="en-US" sz="2000" b="1" dirty="0"/>
              <a:t>Not</a:t>
            </a:r>
            <a:r>
              <a:rPr lang="en-US" sz="2000" dirty="0"/>
              <a:t> about hosting migrants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</a:t>
            </a:r>
            <a:r>
              <a:rPr lang="en-US" sz="2000" b="1" dirty="0"/>
              <a:t>Not</a:t>
            </a:r>
            <a:r>
              <a:rPr lang="en-US" sz="2000" dirty="0"/>
              <a:t> a mandate to </a:t>
            </a:r>
            <a:r>
              <a:rPr lang="en-US" sz="2000" u="sng" dirty="0"/>
              <a:t>build</a:t>
            </a:r>
            <a:r>
              <a:rPr lang="en-US" sz="2000" dirty="0"/>
              <a:t> housing, just to </a:t>
            </a:r>
            <a:r>
              <a:rPr lang="en-US" sz="2000" u="sng" dirty="0"/>
              <a:t>allow</a:t>
            </a:r>
            <a:r>
              <a:rPr lang="en-US" sz="2000" dirty="0"/>
              <a:t> for it</a:t>
            </a:r>
          </a:p>
          <a:p>
            <a:pPr defTabSz="582016">
              <a:spcAft>
                <a:spcPts val="402"/>
              </a:spcAft>
            </a:pPr>
            <a:endParaRPr lang="en-US" sz="2000" dirty="0"/>
          </a:p>
          <a:p>
            <a:pPr defTabSz="582016">
              <a:spcAft>
                <a:spcPts val="402"/>
              </a:spcAft>
            </a:pPr>
            <a:r>
              <a:rPr lang="en-US" sz="2000" dirty="0"/>
              <a:t>In Fact: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These density limits and zoning requirements are unlikely to induce much new development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14:cNvPr>
              <p14:cNvContentPartPr/>
              <p14:nvPr/>
            </p14:nvContentPartPr>
            <p14:xfrm>
              <a:off x="5316361" y="2812761"/>
              <a:ext cx="218" cy="21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1861" y="2703761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14:cNvPr>
              <p14:cNvContentPartPr/>
              <p14:nvPr/>
            </p14:nvContentPartPr>
            <p14:xfrm>
              <a:off x="5133132" y="2769520"/>
              <a:ext cx="218" cy="21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8632" y="2660520"/>
                <a:ext cx="109000" cy="2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194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6548-AA34-2F5B-DA9C-2B517B0A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6" y="491885"/>
            <a:ext cx="4368602" cy="737189"/>
          </a:xfrm>
        </p:spPr>
        <p:txBody>
          <a:bodyPr anchor="b">
            <a:normAutofit/>
          </a:bodyPr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7893A-9C26-A778-E763-1D05AA30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26" y="1456734"/>
            <a:ext cx="5852160" cy="4736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This is a Compliant model:</a:t>
            </a:r>
          </a:p>
          <a:p>
            <a:r>
              <a:rPr lang="en-US" sz="2000" dirty="0"/>
              <a:t>Minimal impact to Marblehead</a:t>
            </a:r>
          </a:p>
          <a:p>
            <a:r>
              <a:rPr lang="en-US" sz="2000" dirty="0"/>
              <a:t>Takes credit for existing multi-family housing </a:t>
            </a:r>
          </a:p>
          <a:p>
            <a:r>
              <a:rPr lang="en-US" sz="2000" dirty="0"/>
              <a:t>Districts can benefit from redevelopment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Zoning requirements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Plan review </a:t>
            </a:r>
          </a:p>
          <a:p>
            <a:pPr marL="0" indent="0">
              <a:buNone/>
            </a:pPr>
            <a:r>
              <a:rPr lang="en-US" sz="2000" dirty="0"/>
              <a:t>    will preserve town character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ULTIMATELY, THIS IS UP TO TOWN MEETING!</a:t>
            </a:r>
          </a:p>
        </p:txBody>
      </p:sp>
      <p:pic>
        <p:nvPicPr>
          <p:cNvPr id="6" name="Picture 5" descr="A large group of boats in a harbor">
            <a:extLst>
              <a:ext uri="{FF2B5EF4-FFF2-40B4-BE49-F238E27FC236}">
                <a16:creationId xmlns:a16="http://schemas.microsoft.com/office/drawing/2014/main" id="{44CCD16D-F219-A463-36D6-182DA6EC2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63" t="-1" r="23485" b="-1"/>
          <a:stretch/>
        </p:blipFill>
        <p:spPr>
          <a:xfrm>
            <a:off x="6392165" y="0"/>
            <a:ext cx="57998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03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129CEB9-2A72-2356-2327-F3889A6B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563" y="789430"/>
            <a:ext cx="3615120" cy="1325562"/>
          </a:xfrm>
        </p:spPr>
        <p:txBody>
          <a:bodyPr>
            <a:noAutofit/>
          </a:bodyPr>
          <a:lstStyle/>
          <a:p>
            <a:r>
              <a:rPr lang="en-US" b="1" dirty="0"/>
              <a:t>MBTA Communities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364DEF-DEA7-81F0-8A71-FB5A73E2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562" y="2436725"/>
            <a:ext cx="3615119" cy="3892762"/>
          </a:xfrm>
        </p:spPr>
        <p:txBody>
          <a:bodyPr>
            <a:normAutofit/>
          </a:bodyPr>
          <a:lstStyle/>
          <a:p>
            <a:r>
              <a:rPr lang="en-US" sz="2000" dirty="0"/>
              <a:t>177 communities in the Commonwealth are included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Marblehead is classified as an Adjacent Community (to municipalities that contain MBTA stations) </a:t>
            </a:r>
          </a:p>
          <a:p>
            <a:endParaRPr lang="en-US" sz="2000" dirty="0"/>
          </a:p>
          <a:p>
            <a:endParaRPr lang="en-U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BC267F-51C7-466D-FACE-CCE40F9BF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t="1708" r="2248" b="1823"/>
          <a:stretch/>
        </p:blipFill>
        <p:spPr>
          <a:xfrm>
            <a:off x="11876" y="789430"/>
            <a:ext cx="6943060" cy="53907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6F7C43-2C3F-E227-B09F-D66FD97DE660}"/>
                  </a:ext>
                </a:extLst>
              </p14:cNvPr>
              <p14:cNvContentPartPr/>
              <p14:nvPr/>
            </p14:nvContentPartPr>
            <p14:xfrm>
              <a:off x="3796206" y="2236025"/>
              <a:ext cx="484200" cy="401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6F7C43-2C3F-E227-B09F-D66FD97DE6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7199" y="2227025"/>
                <a:ext cx="501853" cy="4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350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6CBB-CBE0-CE99-2CC3-38C13400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881" y="329184"/>
            <a:ext cx="6079075" cy="1783080"/>
          </a:xfrm>
        </p:spPr>
        <p:txBody>
          <a:bodyPr anchor="b">
            <a:normAutofit/>
          </a:bodyPr>
          <a:lstStyle/>
          <a:p>
            <a:r>
              <a:rPr lang="en-US" b="1" dirty="0"/>
              <a:t>What does it mean for Marblehead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E340D-917E-78C9-1B74-A49711E90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419317" cy="3483864"/>
          </a:xfrm>
        </p:spPr>
        <p:txBody>
          <a:bodyPr>
            <a:normAutofit/>
          </a:bodyPr>
          <a:lstStyle/>
          <a:p>
            <a:pPr marL="4572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 pitchFamily="34" charset="0"/>
              <a:buChar char="●"/>
            </a:pPr>
            <a:r>
              <a:rPr lang="en-US" sz="2000" dirty="0"/>
              <a:t>Min. 1% of our total land area (2,771 acres) = 27 acres.  </a:t>
            </a:r>
          </a:p>
          <a:p>
            <a:pPr marL="4572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 pitchFamily="34" charset="0"/>
              <a:buChar char="●"/>
            </a:pPr>
            <a:r>
              <a:rPr lang="en-US" sz="2000" dirty="0"/>
              <a:t>Min. 15 units per acres, allowed as a matter of right </a:t>
            </a:r>
          </a:p>
          <a:p>
            <a:pPr marL="4572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 pitchFamily="34" charset="0"/>
              <a:buChar char="●"/>
            </a:pPr>
            <a:r>
              <a:rPr lang="en-US" sz="2000" dirty="0"/>
              <a:t>Min 10% of the total housing units (8,965) = 897. </a:t>
            </a:r>
          </a:p>
          <a:p>
            <a:pPr marL="11430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None/>
            </a:pPr>
            <a:endParaRPr lang="en-US" sz="2000" dirty="0"/>
          </a:p>
        </p:txBody>
      </p:sp>
      <p:pic>
        <p:nvPicPr>
          <p:cNvPr id="9" name="Picture 8" descr="A street with a lamp post and cars on it&#10;&#10;Description automatically generated">
            <a:extLst>
              <a:ext uri="{FF2B5EF4-FFF2-40B4-BE49-F238E27FC236}">
                <a16:creationId xmlns:a16="http://schemas.microsoft.com/office/drawing/2014/main" id="{DBD2DBE1-722C-B096-2EBF-194A1764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225" r="3061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808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wn on a hill by water&#10;&#10;Description automatically generated with medium confidence">
            <a:extLst>
              <a:ext uri="{FF2B5EF4-FFF2-40B4-BE49-F238E27FC236}">
                <a16:creationId xmlns:a16="http://schemas.microsoft.com/office/drawing/2014/main" id="{57AE317A-589A-9607-DB3D-AC2AAEAD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071" r="31069" b="-1"/>
          <a:stretch/>
        </p:blipFill>
        <p:spPr>
          <a:xfrm>
            <a:off x="0" y="0"/>
            <a:ext cx="465735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586A1-2FD7-EEE0-FC63-87437A3E9F98}"/>
              </a:ext>
            </a:extLst>
          </p:cNvPr>
          <p:cNvSpPr>
            <a:spLocks/>
          </p:cNvSpPr>
          <p:nvPr/>
        </p:nvSpPr>
        <p:spPr>
          <a:xfrm>
            <a:off x="5467881" y="2454511"/>
            <a:ext cx="6275779" cy="251612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58368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istrict(s) can be located anywhere </a:t>
            </a:r>
            <a:r>
              <a:rPr lang="en-US" sz="2000" dirty="0"/>
              <a:t>in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town </a:t>
            </a:r>
          </a:p>
          <a:p>
            <a:pPr defTabSz="658368"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&gt; one </a:t>
            </a:r>
            <a:r>
              <a:rPr lang="en-US" sz="2000" dirty="0"/>
              <a:t>district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58368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Each district min. &gt;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acres</a:t>
            </a:r>
          </a:p>
          <a:p>
            <a:pPr defTabSz="658368"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district &gt; 50% of total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Deadline: December 2024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D1882A-7E15-75D5-767C-E8C3DBD2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881" y="1408814"/>
            <a:ext cx="6079075" cy="703450"/>
          </a:xfrm>
        </p:spPr>
        <p:txBody>
          <a:bodyPr anchor="b">
            <a:normAutofit/>
          </a:bodyPr>
          <a:lstStyle/>
          <a:p>
            <a:r>
              <a:rPr lang="en-US" b="1" dirty="0"/>
              <a:t>Parameters </a:t>
            </a:r>
          </a:p>
        </p:txBody>
      </p:sp>
    </p:spTree>
    <p:extLst>
      <p:ext uri="{BB962C8B-B14F-4D97-AF65-F5344CB8AC3E}">
        <p14:creationId xmlns:p14="http://schemas.microsoft.com/office/powerpoint/2010/main" val="229522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698-0C4D-7ADD-1018-89AD7A75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404" y="234052"/>
            <a:ext cx="5714765" cy="1476801"/>
          </a:xfrm>
        </p:spPr>
        <p:txBody>
          <a:bodyPr anchor="b">
            <a:normAutofit/>
          </a:bodyPr>
          <a:lstStyle/>
          <a:p>
            <a:r>
              <a:rPr lang="en-US" b="1" dirty="0"/>
              <a:t>If We Don’t Comply?</a:t>
            </a:r>
            <a:br>
              <a:rPr lang="en-US" b="1" dirty="0"/>
            </a:b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FF16-0990-B446-42BB-528208BF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382" y="1351826"/>
            <a:ext cx="5797824" cy="5160480"/>
          </a:xfrm>
        </p:spPr>
        <p:txBody>
          <a:bodyPr anchor="t">
            <a:noAutofit/>
          </a:bodyPr>
          <a:lstStyle/>
          <a:p>
            <a:r>
              <a:rPr lang="en-US" sz="2000" dirty="0"/>
              <a:t>No mechanism for a town to opt out </a:t>
            </a:r>
          </a:p>
          <a:p>
            <a:r>
              <a:rPr lang="en-US" sz="2000" dirty="0"/>
              <a:t>May subject town to civil action. </a:t>
            </a:r>
          </a:p>
          <a:p>
            <a:r>
              <a:rPr lang="en-US" sz="2000" dirty="0"/>
              <a:t>Risks liability under federal and state fair housing laws. </a:t>
            </a:r>
          </a:p>
          <a:p>
            <a:r>
              <a:rPr lang="en-US" sz="2000" dirty="0"/>
              <a:t>Failure to comply results in loss of eligibility for State grant programs</a:t>
            </a:r>
          </a:p>
        </p:txBody>
      </p:sp>
      <p:pic>
        <p:nvPicPr>
          <p:cNvPr id="5" name="Picture 4" descr="Front steps and columns of a majestic city building">
            <a:extLst>
              <a:ext uri="{FF2B5EF4-FFF2-40B4-BE49-F238E27FC236}">
                <a16:creationId xmlns:a16="http://schemas.microsoft.com/office/drawing/2014/main" id="{0E361D7C-E020-5F5B-1B92-6E2C43BC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2" t="-1" r="26293" b="-1"/>
          <a:stretch/>
        </p:blipFill>
        <p:spPr>
          <a:xfrm>
            <a:off x="-1" y="0"/>
            <a:ext cx="541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Magnifying glass on clear background">
            <a:extLst>
              <a:ext uri="{FF2B5EF4-FFF2-40B4-BE49-F238E27FC236}">
                <a16:creationId xmlns:a16="http://schemas.microsoft.com/office/drawing/2014/main" id="{0082463B-26A8-5EC8-9C59-BF801CAA4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4" r="894" b="-1"/>
          <a:stretch/>
        </p:blipFill>
        <p:spPr>
          <a:xfrm>
            <a:off x="7192839" y="1224935"/>
            <a:ext cx="4999162" cy="4639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D01B3A-875B-20C9-D55F-EDED1D21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01" y="1111476"/>
            <a:ext cx="3523827" cy="1380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B9985-B8CE-1FF9-093B-7EAE2006578F}"/>
              </a:ext>
            </a:extLst>
          </p:cNvPr>
          <p:cNvSpPr txBox="1"/>
          <p:nvPr/>
        </p:nvSpPr>
        <p:spPr>
          <a:xfrm>
            <a:off x="843468" y="2735638"/>
            <a:ext cx="5998766" cy="2763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Planning Board is </a:t>
            </a:r>
            <a:r>
              <a:rPr lang="en-US" sz="2000" b="1" dirty="0"/>
              <a:t>obligated</a:t>
            </a:r>
            <a:r>
              <a:rPr lang="en-US" sz="2000" dirty="0"/>
              <a:t> to consider options!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This is a reasonable plan with minimal impact to Marblehead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682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F22A-36F5-01FF-6EC7-8DDBC634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10" y="306081"/>
            <a:ext cx="7849781" cy="83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Our Process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7B1ADD-37D7-50C8-DFE1-71ED3D8DF09E}"/>
              </a:ext>
            </a:extLst>
          </p:cNvPr>
          <p:cNvSpPr>
            <a:spLocks/>
          </p:cNvSpPr>
          <p:nvPr/>
        </p:nvSpPr>
        <p:spPr>
          <a:xfrm>
            <a:off x="554483" y="1324972"/>
            <a:ext cx="9333796" cy="558314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82016">
              <a:spcAft>
                <a:spcPts val="402"/>
              </a:spcAft>
            </a:pPr>
            <a:r>
              <a:rPr lang="en-US" sz="2000" dirty="0"/>
              <a:t>Began Aug 2023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Reviewed massive amount of information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Sought Grant for technical analysis: Bohler Engineering 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Considered Options: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Existing Unrestricted district (multi family housing is permitted now)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Expanding existing smart growth districts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Areas with underutilized buildings  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Develop and apply criteria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	Guidelines to preserve town character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Developed draft zoning amendment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input gathered through entire process</a:t>
            </a:r>
          </a:p>
          <a:p>
            <a:pPr defTabSz="582016">
              <a:spcAft>
                <a:spcPts val="402"/>
              </a:spcAft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14:cNvPr>
              <p14:cNvContentPartPr/>
              <p14:nvPr/>
            </p14:nvContentPartPr>
            <p14:xfrm>
              <a:off x="5316361" y="2812761"/>
              <a:ext cx="218" cy="21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1861" y="2703761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14:cNvPr>
              <p14:cNvContentPartPr/>
              <p14:nvPr/>
            </p14:nvContentPartPr>
            <p14:xfrm>
              <a:off x="5133132" y="2769520"/>
              <a:ext cx="218" cy="21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8632" y="2660520"/>
                <a:ext cx="109000" cy="2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750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F22A-36F5-01FF-6EC7-8DDBC634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10" y="306081"/>
            <a:ext cx="7849781" cy="83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Community Engagement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7B1ADD-37D7-50C8-DFE1-71ED3D8DF09E}"/>
              </a:ext>
            </a:extLst>
          </p:cNvPr>
          <p:cNvSpPr>
            <a:spLocks/>
          </p:cNvSpPr>
          <p:nvPr/>
        </p:nvSpPr>
        <p:spPr>
          <a:xfrm>
            <a:off x="554483" y="1324972"/>
            <a:ext cx="9333796" cy="558314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Forums 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Zoom Meeting, October 26, 2023, shown on MHTV many times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In-person workshop, November 2, 2023</a:t>
            </a:r>
          </a:p>
          <a:p>
            <a:pPr defTabSz="582016">
              <a:spcAft>
                <a:spcPts val="402"/>
              </a:spcAft>
            </a:pPr>
            <a:r>
              <a:rPr lang="en-US" sz="2000" dirty="0"/>
              <a:t>V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irtual open house, December 1 </a:t>
            </a:r>
            <a:r>
              <a:rPr lang="en-US" sz="2000" dirty="0"/>
              <a:t>-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8, 2023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Presentations to: Fair Housing Comm., Housing Production Plan Comm., Select Board 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newspaper articles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 groups: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architects,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Housing Committees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developers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department heads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COA 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 Chamber/business </a:t>
            </a:r>
          </a:p>
          <a:p>
            <a:pPr defTabSz="582016">
              <a:spcAft>
                <a:spcPts val="402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 distribution list / website for updates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14:cNvPr>
              <p14:cNvContentPartPr/>
              <p14:nvPr/>
            </p14:nvContentPartPr>
            <p14:xfrm>
              <a:off x="5316361" y="2812761"/>
              <a:ext cx="218" cy="21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B7FD34-AFDF-23F6-A1F1-E2960D9D8A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1861" y="2703761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D8BBA9-497F-84CA-11C6-D2AAF8CEA1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14:cNvPr>
              <p14:cNvContentPartPr/>
              <p14:nvPr/>
            </p14:nvContentPartPr>
            <p14:xfrm>
              <a:off x="5300200" y="2801842"/>
              <a:ext cx="218" cy="21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990869-EC15-9072-48B8-402C9AC5AA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700" y="2692842"/>
                <a:ext cx="109000" cy="2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14:cNvPr>
              <p14:cNvContentPartPr/>
              <p14:nvPr/>
            </p14:nvContentPartPr>
            <p14:xfrm>
              <a:off x="5133132" y="2769520"/>
              <a:ext cx="218" cy="21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8CE6A33-FF95-3F1D-D952-07D1E9F4B2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8632" y="2660520"/>
                <a:ext cx="109000" cy="2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850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6bfd70-4a5e-4236-9dd0-05a9bdebe0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A1F06C6D32934F94FC6567704D7411" ma:contentTypeVersion="11" ma:contentTypeDescription="Create a new document." ma:contentTypeScope="" ma:versionID="2f6a4b0dcf4f362c2f66928e1ca31a47">
  <xsd:schema xmlns:xsd="http://www.w3.org/2001/XMLSchema" xmlns:xs="http://www.w3.org/2001/XMLSchema" xmlns:p="http://schemas.microsoft.com/office/2006/metadata/properties" xmlns:ns3="326bfd70-4a5e-4236-9dd0-05a9bdebe0bf" xmlns:ns4="b3825714-f38c-449d-bde7-518b08e090d5" targetNamespace="http://schemas.microsoft.com/office/2006/metadata/properties" ma:root="true" ma:fieldsID="e2c98b187c47dd165a35c734861afe55" ns3:_="" ns4:_="">
    <xsd:import namespace="326bfd70-4a5e-4236-9dd0-05a9bdebe0bf"/>
    <xsd:import namespace="b3825714-f38c-449d-bde7-518b08e090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bfd70-4a5e-4236-9dd0-05a9bdebe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25714-f38c-449d-bde7-518b08e090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B8D99-102A-4E93-A532-8C94DA7297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EA924A-3D0E-4746-AF78-7825AAE4AED6}">
  <ds:schemaRefs>
    <ds:schemaRef ds:uri="http://schemas.microsoft.com/office/2006/documentManagement/types"/>
    <ds:schemaRef ds:uri="http://purl.org/dc/elements/1.1/"/>
    <ds:schemaRef ds:uri="b3825714-f38c-449d-bde7-518b08e090d5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326bfd70-4a5e-4236-9dd0-05a9bdebe0b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EC22EE-F406-4754-9322-F0CEC91CA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6bfd70-4a5e-4236-9dd0-05a9bdebe0bf"/>
    <ds:schemaRef ds:uri="b3825714-f38c-449d-bde7-518b08e09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5557</TotalTime>
  <Words>1065</Words>
  <Application>Microsoft Office PowerPoint</Application>
  <PresentationFormat>Widescreen</PresentationFormat>
  <Paragraphs>227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2013 - 2022 Theme</vt:lpstr>
      <vt:lpstr>PowerPoint Presentation</vt:lpstr>
      <vt:lpstr>What is MBTA Zoning? </vt:lpstr>
      <vt:lpstr>MBTA Communities </vt:lpstr>
      <vt:lpstr>What does it mean for Marblehead ?</vt:lpstr>
      <vt:lpstr>Parameters </vt:lpstr>
      <vt:lpstr>If We Don’t Comply?  </vt:lpstr>
      <vt:lpstr>PowerPoint Presentation</vt:lpstr>
      <vt:lpstr>Our Process</vt:lpstr>
      <vt:lpstr>Community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15 Units Per Acre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Clarifying Misconceptions: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MBTA COMMUNITY ZONING Draft Compliance Model</dc:title>
  <dc:creator>Becky Curran</dc:creator>
  <cp:lastModifiedBy>Bob Schaeffner</cp:lastModifiedBy>
  <cp:revision>25</cp:revision>
  <cp:lastPrinted>2024-04-09T12:10:28Z</cp:lastPrinted>
  <dcterms:created xsi:type="dcterms:W3CDTF">2024-01-14T18:32:47Z</dcterms:created>
  <dcterms:modified xsi:type="dcterms:W3CDTF">2024-04-09T20:55:30Z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0x010100B9A1F06C6D32934F94FC6567704D7411</vt:lpwstr>
  </property>
</Properties>
</file>