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3" r:id="rId10"/>
    <p:sldId id="266" r:id="rId11"/>
    <p:sldId id="267" r:id="rId12"/>
    <p:sldId id="268" r:id="rId13"/>
    <p:sldId id="26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pdQrksc9CaBm9zxFwMZR8QMYf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2" y="1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0a37f1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0a37f1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cf1c407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cf1c407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 we need this slide?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 name="Google Shape;20;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adingma.gov/Faq.aspx?TID=5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adingma.gov/Faq.aspx?TID=5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eadingma.gov/Faq.aspx?TID=58"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82750" y="345300"/>
            <a:ext cx="8646938" cy="904856"/>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620" dirty="0">
                <a:latin typeface="Libre Franklin SemiBold"/>
                <a:ea typeface="Libre Franklin SemiBold"/>
                <a:cs typeface="Libre Franklin SemiBold"/>
                <a:sym typeface="Libre Franklin SemiBold"/>
              </a:rPr>
              <a:t>MBTA Multifamily Zoning Requirements </a:t>
            </a:r>
            <a:br>
              <a:rPr lang="en" sz="2620" dirty="0">
                <a:latin typeface="Libre Franklin SemiBold"/>
                <a:ea typeface="Libre Franklin SemiBold"/>
                <a:cs typeface="Libre Franklin SemiBold"/>
                <a:sym typeface="Libre Franklin SemiBold"/>
              </a:rPr>
            </a:br>
            <a:r>
              <a:rPr lang="en" sz="2620" dirty="0">
                <a:latin typeface="Libre Franklin SemiBold"/>
                <a:ea typeface="Libre Franklin SemiBold"/>
                <a:cs typeface="Libre Franklin SemiBold"/>
                <a:sym typeface="Libre Franklin SemiBold"/>
              </a:rPr>
              <a:t>(Section 3A)</a:t>
            </a:r>
            <a:endParaRPr sz="2620" dirty="0">
              <a:latin typeface="Libre Franklin SemiBold"/>
              <a:ea typeface="Libre Franklin SemiBold"/>
              <a:cs typeface="Libre Franklin SemiBold"/>
              <a:sym typeface="Libre Franklin SemiBold"/>
            </a:endParaRPr>
          </a:p>
        </p:txBody>
      </p:sp>
      <p:sp>
        <p:nvSpPr>
          <p:cNvPr id="3" name="TextBox 2">
            <a:extLst>
              <a:ext uri="{FF2B5EF4-FFF2-40B4-BE49-F238E27FC236}">
                <a16:creationId xmlns:a16="http://schemas.microsoft.com/office/drawing/2014/main" id="{3A9A12A3-7F8C-CCCF-2463-73E74B54BFA6}"/>
              </a:ext>
            </a:extLst>
          </p:cNvPr>
          <p:cNvSpPr txBox="1"/>
          <p:nvPr/>
        </p:nvSpPr>
        <p:spPr>
          <a:xfrm>
            <a:off x="928688" y="1250156"/>
            <a:ext cx="7529512" cy="3548044"/>
          </a:xfrm>
          <a:prstGeom prst="rect">
            <a:avLst/>
          </a:prstGeom>
          <a:noFill/>
        </p:spPr>
        <p:txBody>
          <a:bodyPr wrap="square" rtlCol="0">
            <a:prstTxWarp prst="textWave1">
              <a:avLst>
                <a:gd name="adj1" fmla="val 12500"/>
                <a:gd name="adj2" fmla="val 279"/>
              </a:avLst>
            </a:prstTxWarp>
            <a:spAutoFit/>
          </a:bodyPr>
          <a:lstStyle/>
          <a:p>
            <a:r>
              <a:rPr lang="en-US" b="1" dirty="0">
                <a:blipFill dpi="0" rotWithShape="1">
                  <a:blip r:embed="rId3">
                    <a:extLst>
                      <a:ext uri="{28A0092B-C50C-407E-A947-70E740481C1C}">
                        <a14:useLocalDpi xmlns:a14="http://schemas.microsoft.com/office/drawing/2010/main" val="0"/>
                      </a:ext>
                    </a:extLst>
                  </a:blip>
                  <a:srcRect/>
                  <a:stretch>
                    <a:fillRect/>
                  </a:stretch>
                </a:blip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SzPct val="111111"/>
              <a:buNone/>
            </a:pPr>
            <a:r>
              <a:rPr lang="en-US" sz="2800" b="1">
                <a:solidFill>
                  <a:schemeClr val="dk1"/>
                </a:solidFill>
                <a:uFill>
                  <a:noFill/>
                </a:uFill>
                <a:hlinkClick r:id="rId3">
                  <a:extLst>
                    <a:ext uri="{A12FA001-AC4F-418D-AE19-62706E023703}">
                      <ahyp:hlinkClr xmlns:ahyp="http://schemas.microsoft.com/office/drawing/2018/hyperlinkcolor" val="tx"/>
                    </a:ext>
                  </a:extLst>
                </a:hlinkClick>
              </a:rPr>
              <a:t>Where are we in the process?</a:t>
            </a:r>
            <a:br>
              <a:rPr lang="en-US" sz="2800">
                <a:solidFill>
                  <a:schemeClr val="dk1"/>
                </a:solidFill>
                <a:latin typeface="Times New Roman"/>
                <a:ea typeface="Times New Roman"/>
                <a:cs typeface="Times New Roman"/>
                <a:sym typeface="Times New Roman"/>
              </a:rPr>
            </a:br>
            <a:r>
              <a:rPr lang="en-US" sz="2800">
                <a:latin typeface="Times New Roman"/>
                <a:ea typeface="Times New Roman"/>
                <a:cs typeface="Times New Roman"/>
                <a:sym typeface="Times New Roman"/>
              </a:rPr>
              <a:t> </a:t>
            </a:r>
            <a:br>
              <a:rPr lang="en-US" sz="2800">
                <a:latin typeface="Times New Roman"/>
                <a:ea typeface="Times New Roman"/>
                <a:cs typeface="Times New Roman"/>
                <a:sym typeface="Times New Roman"/>
              </a:rPr>
            </a:br>
            <a:endParaRPr/>
          </a:p>
        </p:txBody>
      </p:sp>
      <p:sp>
        <p:nvSpPr>
          <p:cNvPr id="132" name="Google Shape;132;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April 2022: Held informational presentation by Town Counsel to the Select Board</a:t>
            </a: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Late 2022: Received early Technical Assistance from the MassHousing Partnership to test existing zoning districts</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January 2023: Town submitted an action plan to remain in interim compliance</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Fall 2023: Public engagement process to determine MBTA zoning district</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January 2024: Place zoning changes on Town warrant</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May 2024: Vote on zoning changes at Town Meeting</a:t>
            </a:r>
            <a:endParaRPr sz="1800">
              <a:solidFill>
                <a:schemeClr val="dk1"/>
              </a:solidFill>
            </a:endParaRPr>
          </a:p>
          <a:p>
            <a:pPr marL="0" marR="0" lvl="0" indent="0" algn="l" rtl="0">
              <a:lnSpc>
                <a:spcPct val="115000"/>
              </a:lnSpc>
              <a:spcBef>
                <a:spcPts val="0"/>
              </a:spcBef>
              <a:spcAft>
                <a:spcPts val="0"/>
              </a:spcAft>
              <a:buSzPts val="1800"/>
              <a:buNone/>
            </a:pPr>
            <a:endParaRPr sz="1800">
              <a:latin typeface="Times New Roman"/>
              <a:ea typeface="Times New Roman"/>
              <a:cs typeface="Times New Roman"/>
              <a:sym typeface="Times New Roman"/>
            </a:endParaRPr>
          </a:p>
          <a:p>
            <a:pPr marL="114300" lvl="0" indent="0" algn="l" rtl="0">
              <a:lnSpc>
                <a:spcPct val="115000"/>
              </a:lnSpc>
              <a:spcBef>
                <a:spcPts val="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a:spLocks noGrp="1"/>
          </p:cNvSpPr>
          <p:nvPr>
            <p:ph type="title"/>
          </p:nvPr>
        </p:nvSpPr>
        <p:spPr>
          <a:xfrm>
            <a:off x="311700" y="3047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b="1"/>
              <a:t>Community Engagement  </a:t>
            </a:r>
            <a:endParaRPr b="1"/>
          </a:p>
        </p:txBody>
      </p:sp>
      <p:sp>
        <p:nvSpPr>
          <p:cNvPr id="138" name="Google Shape;138;p13"/>
          <p:cNvSpPr txBox="1">
            <a:spLocks noGrp="1"/>
          </p:cNvSpPr>
          <p:nvPr>
            <p:ph type="body" idx="1"/>
          </p:nvPr>
        </p:nvSpPr>
        <p:spPr>
          <a:xfrm>
            <a:off x="311700" y="877450"/>
            <a:ext cx="8520600" cy="39792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1"/>
              </a:buClr>
              <a:buSzPts val="1600"/>
              <a:buChar char="●"/>
            </a:pPr>
            <a:r>
              <a:rPr lang="en-US" sz="1600">
                <a:solidFill>
                  <a:schemeClr val="dk1"/>
                </a:solidFill>
              </a:rPr>
              <a:t>There are many ways to change our zoning to reach compliance, and we want to hear from the community about your priorities. </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US" sz="1600">
                <a:solidFill>
                  <a:schemeClr val="dk1"/>
                </a:solidFill>
              </a:rPr>
              <a:t>The process will begin with this meeting then scheduling a public visioning session to get input from residents on what sizes and styles of multi-family housing are preferable and in what locations.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Additional methods of stakeholder engagement need to be developed to gain resident input </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US" sz="1600">
                <a:solidFill>
                  <a:schemeClr val="dk1"/>
                </a:solidFill>
              </a:rPr>
              <a:t>We have the ability as we craft our zoning to choose the locations, set dimensional controls (lot size, setbacks, lot coverage, etc.), provide design guidelines, parking requirements, and more.  </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US" sz="1600">
                <a:solidFill>
                  <a:schemeClr val="dk1"/>
                </a:solidFill>
              </a:rPr>
              <a:t>These changes are an opportunity for Marblehead to have meaningful discussions on our goals for the future of our community.</a:t>
            </a:r>
            <a:endParaRPr sz="1600">
              <a:solidFill>
                <a:schemeClr val="dk1"/>
              </a:solidFill>
            </a:endParaRPr>
          </a:p>
          <a:p>
            <a:pPr marL="457200" lvl="0" indent="-228600" algn="l" rtl="0">
              <a:lnSpc>
                <a:spcPct val="105000"/>
              </a:lnSpc>
              <a:spcBef>
                <a:spcPts val="0"/>
              </a:spcBef>
              <a:spcAft>
                <a:spcPts val="0"/>
              </a:spcAft>
              <a:buSzPts val="1324"/>
              <a:buNone/>
            </a:pPr>
            <a:endParaRPr sz="112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7cf1c407d2_0_0"/>
          <p:cNvSpPr txBox="1">
            <a:spLocks noGrp="1"/>
          </p:cNvSpPr>
          <p:nvPr>
            <p:ph type="title"/>
          </p:nvPr>
        </p:nvSpPr>
        <p:spPr>
          <a:xfrm>
            <a:off x="311700" y="285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a:t>Potential Community Engagement Methods</a:t>
            </a:r>
            <a:endParaRPr sz="2500" b="1"/>
          </a:p>
        </p:txBody>
      </p:sp>
      <p:sp>
        <p:nvSpPr>
          <p:cNvPr id="144" name="Google Shape;144;g27cf1c407d2_0_0"/>
          <p:cNvSpPr txBox="1">
            <a:spLocks noGrp="1"/>
          </p:cNvSpPr>
          <p:nvPr>
            <p:ph type="body" idx="1"/>
          </p:nvPr>
        </p:nvSpPr>
        <p:spPr>
          <a:xfrm>
            <a:off x="311700" y="988975"/>
            <a:ext cx="8520600" cy="4023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US">
                <a:solidFill>
                  <a:schemeClr val="dk1"/>
                </a:solidFill>
              </a:rPr>
              <a:t>Open Public Meetings/Hearings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Educational Panels, Forums, and Webinars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Interactive Events (design charrettes, visioning sessions, tabling at community events)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Focus Groups (smaller group discussions)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US">
                <a:solidFill>
                  <a:schemeClr val="dk1"/>
                </a:solidFill>
              </a:rPr>
              <a:t>Surveys</a:t>
            </a:r>
            <a:endParaRPr>
              <a:solidFill>
                <a:schemeClr val="dk1"/>
              </a:solidFill>
            </a:endParaRPr>
          </a:p>
          <a:p>
            <a:pPr marL="0" lvl="0" indent="0" algn="l" rtl="0">
              <a:spcBef>
                <a:spcPts val="0"/>
              </a:spcBef>
              <a:spcAft>
                <a:spcPts val="0"/>
              </a:spcAft>
              <a:buNone/>
            </a:pPr>
            <a:endParaRPr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532800" y="1122450"/>
            <a:ext cx="8078400" cy="14493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US"/>
              <a:t>QUESTIONS?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subTitle" idx="1"/>
          </p:nvPr>
        </p:nvSpPr>
        <p:spPr>
          <a:xfrm>
            <a:off x="311700" y="913625"/>
            <a:ext cx="8520600" cy="33015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SzPts val="2800"/>
              <a:buNone/>
            </a:pPr>
            <a:endParaRPr sz="1800">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What is the MBTA Community Zoning?  </a:t>
            </a:r>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Why was the law passed?</a:t>
            </a:r>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What does this law mean for Marblehead? </a:t>
            </a:r>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Do we currently comply? </a:t>
            </a:r>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What does 15 units per acre look like in Marblehead?</a:t>
            </a:r>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What is the time frame for compliance ?  </a:t>
            </a:r>
            <a:endParaRPr/>
          </a:p>
          <a:p>
            <a:pPr marL="457200" marR="0" lvl="0" indent="-342900" algn="l" rtl="0">
              <a:lnSpc>
                <a:spcPct val="100000"/>
              </a:lnSpc>
              <a:spcBef>
                <a:spcPts val="0"/>
              </a:spcBef>
              <a:spcAft>
                <a:spcPts val="0"/>
              </a:spcAft>
              <a:buClr>
                <a:schemeClr val="dk1"/>
              </a:buClr>
              <a:buSzPts val="1800"/>
              <a:buChar char="●"/>
            </a:pPr>
            <a:r>
              <a:rPr lang="en-US" sz="1800" strike="noStrike">
                <a:solidFill>
                  <a:schemeClr val="dk1"/>
                </a:solidFill>
              </a:rPr>
              <a:t>Where are we in the process?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Next steps – community engagement </a:t>
            </a:r>
            <a:endParaRPr/>
          </a:p>
          <a:p>
            <a:pPr marL="457200" marR="0" lvl="0" indent="-342900" algn="l" rtl="0">
              <a:lnSpc>
                <a:spcPct val="100000"/>
              </a:lnSpc>
              <a:spcBef>
                <a:spcPts val="0"/>
              </a:spcBef>
              <a:spcAft>
                <a:spcPts val="0"/>
              </a:spcAft>
              <a:buClr>
                <a:schemeClr val="dk1"/>
              </a:buClr>
              <a:buSzPts val="1800"/>
              <a:buChar char="●"/>
            </a:pPr>
            <a:r>
              <a:rPr lang="en-US" sz="1800">
                <a:solidFill>
                  <a:schemeClr val="dk1"/>
                </a:solidFill>
              </a:rPr>
              <a:t>Questions &amp; Answers </a:t>
            </a:r>
            <a:endParaRPr/>
          </a:p>
        </p:txBody>
      </p:sp>
      <p:sp>
        <p:nvSpPr>
          <p:cNvPr id="63" name="Google Shape;63;p2"/>
          <p:cNvSpPr txBox="1">
            <a:spLocks noGrp="1"/>
          </p:cNvSpPr>
          <p:nvPr>
            <p:ph type="title" idx="4294967295"/>
          </p:nvPr>
        </p:nvSpPr>
        <p:spPr>
          <a:xfrm>
            <a:off x="406550" y="45997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75000"/>
              <a:buFont typeface="Calibri"/>
              <a:buNone/>
            </a:pPr>
            <a:r>
              <a:rPr lang="en-US" b="1"/>
              <a:t>Agenda</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sz="2800" b="1">
                <a:solidFill>
                  <a:schemeClr val="dk1"/>
                </a:solidFill>
                <a:uFill>
                  <a:noFill/>
                </a:uFill>
                <a:hlinkClick r:id="rId3">
                  <a:extLst>
                    <a:ext uri="{A12FA001-AC4F-418D-AE19-62706E023703}">
                      <ahyp:hlinkClr xmlns:ahyp="http://schemas.microsoft.com/office/drawing/2018/hyperlinkcolor" val="tx"/>
                    </a:ext>
                  </a:extLst>
                </a:hlinkClick>
              </a:rPr>
              <a:t>What is the MBTA Community zoning?</a:t>
            </a:r>
            <a:br>
              <a:rPr lang="en-US" sz="2800">
                <a:solidFill>
                  <a:schemeClr val="dk1"/>
                </a:solidFill>
                <a:latin typeface="Times New Roman"/>
                <a:ea typeface="Times New Roman"/>
                <a:cs typeface="Times New Roman"/>
                <a:sym typeface="Times New Roman"/>
              </a:rPr>
            </a:br>
            <a:endParaRPr>
              <a:solidFill>
                <a:schemeClr val="dk1"/>
              </a:solidFill>
            </a:endParaRPr>
          </a:p>
        </p:txBody>
      </p:sp>
      <p:sp>
        <p:nvSpPr>
          <p:cNvPr id="69" name="Google Shape;69;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MBTA Communities refers to Section 3A of Massachusetts General Law Chapter 40A, as passed by the state legislature in 2021.  The law impacts 177 communities in four categories: Rapid Transit, Commuter Rail, Adjacent Communities, and Adjacent Small Towns. </a:t>
            </a:r>
            <a:endParaRPr sz="1800">
              <a:solidFill>
                <a:schemeClr val="dk1"/>
              </a:solidFill>
            </a:endParaRPr>
          </a:p>
          <a:p>
            <a:pPr marL="457200" marR="0" lvl="0" indent="0" algn="l" rtl="0">
              <a:lnSpc>
                <a:spcPct val="115000"/>
              </a:lnSpc>
              <a:spcBef>
                <a:spcPts val="0"/>
              </a:spcBef>
              <a:spcAft>
                <a:spcPts val="0"/>
              </a:spcAft>
              <a:buNone/>
            </a:pP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The law requires that MBTA Communities must zone for “at least one district of reasonable size in which multi-family housing is permitted as of right” at a minimum of 15 units per acre. </a:t>
            </a:r>
            <a:endParaRPr sz="1800">
              <a:solidFill>
                <a:schemeClr val="dk1"/>
              </a:solidFill>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sz="2800" b="1">
                <a:solidFill>
                  <a:srgbClr val="222222"/>
                </a:solidFill>
              </a:rPr>
              <a:t>Why was the law passed?</a:t>
            </a:r>
            <a:br>
              <a:rPr lang="en-US" sz="2800">
                <a:latin typeface="Times New Roman"/>
                <a:ea typeface="Times New Roman"/>
                <a:cs typeface="Times New Roman"/>
                <a:sym typeface="Times New Roman"/>
              </a:rPr>
            </a:br>
            <a:endParaRPr/>
          </a:p>
        </p:txBody>
      </p:sp>
      <p:sp>
        <p:nvSpPr>
          <p:cNvPr id="75" name="Google Shape;7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Zoning determines how we can use land, and it is one of the most powerful tools we have to meet our goals for housing, transportation, and climate resiliency. </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Restrictive zoning creates excessive barriers to building more housing, which drives up costs for everyone. </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The median home price in Marblehead is now over $1 million. </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Legalizing multifamily housing by right will create more housing opportunities for families, older adults, young couples, and our local workforce.</a:t>
            </a:r>
            <a:endParaRPr sz="1800">
              <a:solidFill>
                <a:schemeClr val="dk1"/>
              </a:solidFill>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b="1">
                <a:solidFill>
                  <a:srgbClr val="000000"/>
                </a:solidFill>
              </a:rPr>
              <a:t>What does this law mean for Marblehead ?</a:t>
            </a:r>
            <a:br>
              <a:rPr lang="en-US" sz="2800">
                <a:latin typeface="Times New Roman"/>
                <a:ea typeface="Times New Roman"/>
                <a:cs typeface="Times New Roman"/>
                <a:sym typeface="Times New Roman"/>
              </a:rPr>
            </a:br>
            <a:endParaRPr/>
          </a:p>
        </p:txBody>
      </p:sp>
      <p:sp>
        <p:nvSpPr>
          <p:cNvPr id="81" name="Google Shape;81;p5"/>
          <p:cNvSpPr txBox="1">
            <a:spLocks noGrp="1"/>
          </p:cNvSpPr>
          <p:nvPr>
            <p:ph type="body" idx="1"/>
          </p:nvPr>
        </p:nvSpPr>
        <p:spPr>
          <a:xfrm>
            <a:off x="311700" y="1152475"/>
            <a:ext cx="8520600" cy="3640200"/>
          </a:xfrm>
          <a:prstGeom prst="rect">
            <a:avLst/>
          </a:prstGeom>
          <a:noFill/>
          <a:ln>
            <a:noFill/>
          </a:ln>
        </p:spPr>
        <p:txBody>
          <a:bodyPr spcFirstLastPara="1" wrap="square" lIns="91425" tIns="91425" rIns="91425" bIns="91425" anchor="t" anchorCtr="0">
            <a:normAutofit lnSpcReduction="10000"/>
          </a:bodyPr>
          <a:lstStyle/>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Marblehead is an Adjacent Community (adjacent communities are those that are adjacent to municipalities that contain MBTA stations).  </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This means that the district can be located anywhere within the town. </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Marblehead’s district must be at least 27 acres, which represents just 0.2% of our total land area. </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This law is </a:t>
            </a:r>
            <a:r>
              <a:rPr lang="en-US" sz="1800" i="1">
                <a:solidFill>
                  <a:schemeClr val="dk1"/>
                </a:solidFill>
              </a:rPr>
              <a:t>not </a:t>
            </a:r>
            <a:r>
              <a:rPr lang="en-US" sz="1800">
                <a:solidFill>
                  <a:schemeClr val="dk1"/>
                </a:solidFill>
              </a:rPr>
              <a:t>a production mandate.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rgbClr val="222222"/>
                </a:solidFill>
              </a:rPr>
              <a:t>The town needs to be in compliance by December 31, 2024. </a:t>
            </a:r>
            <a:endParaRPr>
              <a:solidFill>
                <a:srgbClr val="222222"/>
              </a:solidFill>
            </a:endParaRPr>
          </a:p>
          <a:p>
            <a:pPr marL="457200" lvl="0" indent="-342900" algn="l" rtl="0">
              <a:lnSpc>
                <a:spcPct val="115000"/>
              </a:lnSpc>
              <a:spcBef>
                <a:spcPts val="0"/>
              </a:spcBef>
              <a:spcAft>
                <a:spcPts val="0"/>
              </a:spcAft>
              <a:buClr>
                <a:schemeClr val="dk1"/>
              </a:buClr>
              <a:buSzPts val="1800"/>
              <a:buChar char="●"/>
            </a:pPr>
            <a:r>
              <a:rPr lang="en-US">
                <a:solidFill>
                  <a:srgbClr val="222222"/>
                </a:solidFill>
              </a:rPr>
              <a:t>The annual Town Meeting will need to approve changes to our zoning in order to comply, therefore any proposed zoning changes would need to be heard at the May 2024 Town Meeting. The warrant for the annual town meeting closes in late January/early February.  </a:t>
            </a:r>
            <a:endParaRPr>
              <a:solidFill>
                <a:schemeClr val="dk1"/>
              </a:solidFill>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sz="2800" b="1">
                <a:solidFill>
                  <a:schemeClr val="dk1"/>
                </a:solidFill>
                <a:uFill>
                  <a:noFill/>
                </a:uFill>
                <a:hlinkClick r:id="rId3">
                  <a:extLst>
                    <a:ext uri="{A12FA001-AC4F-418D-AE19-62706E023703}">
                      <ahyp:hlinkClr xmlns:ahyp="http://schemas.microsoft.com/office/drawing/2018/hyperlinkcolor" val="tx"/>
                    </a:ext>
                  </a:extLst>
                </a:hlinkClick>
              </a:rPr>
              <a:t>Do we currently comply with the law?</a:t>
            </a:r>
            <a:br>
              <a:rPr lang="en-US" sz="2800">
                <a:solidFill>
                  <a:schemeClr val="dk1"/>
                </a:solidFill>
                <a:latin typeface="Times New Roman"/>
                <a:ea typeface="Times New Roman"/>
                <a:cs typeface="Times New Roman"/>
                <a:sym typeface="Times New Roman"/>
              </a:rPr>
            </a:br>
            <a:endParaRPr>
              <a:solidFill>
                <a:schemeClr val="dk1"/>
              </a:solidFill>
            </a:endParaRPr>
          </a:p>
        </p:txBody>
      </p:sp>
      <p:sp>
        <p:nvSpPr>
          <p:cNvPr id="87" name="Google Shape;87;p6"/>
          <p:cNvSpPr txBox="1">
            <a:spLocks noGrp="1"/>
          </p:cNvSpPr>
          <p:nvPr>
            <p:ph type="body" idx="1"/>
          </p:nvPr>
        </p:nvSpPr>
        <p:spPr>
          <a:xfrm>
            <a:off x="311700" y="1152475"/>
            <a:ext cx="8520600" cy="3605400"/>
          </a:xfrm>
          <a:prstGeom prst="rect">
            <a:avLst/>
          </a:prstGeom>
          <a:noFill/>
          <a:ln>
            <a:noFill/>
          </a:ln>
        </p:spPr>
        <p:txBody>
          <a:bodyPr spcFirstLastPara="1" wrap="square" lIns="91425" tIns="91425" rIns="91425" bIns="91425" anchor="t" anchorCtr="0">
            <a:normAutofit fontScale="92500"/>
          </a:bodyPr>
          <a:lstStyle/>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At present, Marblehead does not comply with the requirements. While we do have a zoning district of sufficient size that allows multi-family housing, the use is allowed by special permit and not by right and it does not meet all of the requirements. An analysis by the MassHousing Partnership found that with some changes, it could comply with the state requirements. </a:t>
            </a:r>
            <a:endParaRPr sz="1800">
              <a:solidFill>
                <a:schemeClr val="dk1"/>
              </a:solidFill>
            </a:endParaRPr>
          </a:p>
          <a:p>
            <a:pPr marL="457200" marR="0" lvl="0" indent="0" algn="l" rtl="0">
              <a:lnSpc>
                <a:spcPct val="115000"/>
              </a:lnSpc>
              <a:spcBef>
                <a:spcPts val="0"/>
              </a:spcBef>
              <a:spcAft>
                <a:spcPts val="0"/>
              </a:spcAft>
              <a:buNone/>
            </a:pPr>
            <a:endParaRPr>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Communities that fail to comply will not be eligible for funds from 15 different discretionary grant programs, including the Housing Choice Initiative, the Local Capital Projects Fund, and the MassWorks infrastructure program. In March 2023 the State Attorney General additionally clarified that failure to comply may result in civil enforcement action or liability under federal and state fair housing laws.</a:t>
            </a:r>
            <a:endParaRPr sz="1800">
              <a:solidFill>
                <a:schemeClr val="dk1"/>
              </a:solidFill>
            </a:endParaRPr>
          </a:p>
          <a:p>
            <a:pPr marL="457200" lvl="0" indent="-228600" algn="l" rtl="0">
              <a:lnSpc>
                <a:spcPct val="115000"/>
              </a:lnSpc>
              <a:spcBef>
                <a:spcPts val="0"/>
              </a:spcBef>
              <a:spcAft>
                <a:spcPts val="0"/>
              </a:spcAft>
              <a:buSzPts val="1946"/>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75000"/>
              <a:buFont typeface="Calibri"/>
              <a:buNone/>
            </a:pPr>
            <a:r>
              <a:rPr lang="en-US" b="1" dirty="0"/>
              <a:t>What does 15 units per acre look like in Marblehead?</a:t>
            </a:r>
            <a:br>
              <a:rPr lang="en-US" dirty="0"/>
            </a:br>
            <a:endParaRPr dirty="0"/>
          </a:p>
        </p:txBody>
      </p:sp>
      <p:pic>
        <p:nvPicPr>
          <p:cNvPr id="94" name="Google Shape;94;p8"/>
          <p:cNvPicPr preferRelativeResize="0"/>
          <p:nvPr/>
        </p:nvPicPr>
        <p:blipFill rotWithShape="1">
          <a:blip r:embed="rId3">
            <a:alphaModFix/>
          </a:blip>
          <a:srcRect/>
          <a:stretch/>
        </p:blipFill>
        <p:spPr>
          <a:xfrm>
            <a:off x="529705" y="1234651"/>
            <a:ext cx="3295651" cy="2471738"/>
          </a:xfrm>
          <a:prstGeom prst="rect">
            <a:avLst/>
          </a:prstGeom>
          <a:noFill/>
          <a:ln>
            <a:noFill/>
          </a:ln>
        </p:spPr>
      </p:pic>
      <p:sp>
        <p:nvSpPr>
          <p:cNvPr id="95" name="Google Shape;95;p8"/>
          <p:cNvSpPr txBox="1">
            <a:spLocks noGrp="1"/>
          </p:cNvSpPr>
          <p:nvPr>
            <p:ph type="body" idx="1"/>
          </p:nvPr>
        </p:nvSpPr>
        <p:spPr>
          <a:xfrm>
            <a:off x="529705" y="1234649"/>
            <a:ext cx="3295651" cy="2471739"/>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400"/>
              <a:buNone/>
            </a:pPr>
            <a:endParaRPr dirty="0"/>
          </a:p>
        </p:txBody>
      </p:sp>
      <p:sp>
        <p:nvSpPr>
          <p:cNvPr id="97" name="Google Shape;97;p8"/>
          <p:cNvSpPr txBox="1"/>
          <p:nvPr/>
        </p:nvSpPr>
        <p:spPr>
          <a:xfrm>
            <a:off x="967813" y="3938625"/>
            <a:ext cx="2619900"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State Street</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Residential Units: 4</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Parcel Acreage: .256</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Parcel Density: 15 units/acre</a:t>
            </a:r>
            <a:endParaRPr sz="1400" b="0" i="0" u="none" strike="noStrike" cap="none">
              <a:solidFill>
                <a:srgbClr val="000000"/>
              </a:solidFill>
              <a:latin typeface="Georgia"/>
              <a:ea typeface="Georgia"/>
              <a:cs typeface="Georgia"/>
              <a:sym typeface="Georgia"/>
            </a:endParaRPr>
          </a:p>
        </p:txBody>
      </p:sp>
      <p:sp>
        <p:nvSpPr>
          <p:cNvPr id="98" name="Google Shape;98;p8"/>
          <p:cNvSpPr txBox="1"/>
          <p:nvPr/>
        </p:nvSpPr>
        <p:spPr>
          <a:xfrm>
            <a:off x="5371415" y="3938625"/>
            <a:ext cx="2911500"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Georgia"/>
                <a:ea typeface="Georgia"/>
                <a:cs typeface="Georgia"/>
                <a:sym typeface="Georgia"/>
              </a:rPr>
              <a:t>182 Pleasant Street</a:t>
            </a:r>
            <a:r>
              <a:rPr lang="en-US" sz="1400" b="0" i="0" u="none" strike="noStrike" cap="none" dirty="0">
                <a:solidFill>
                  <a:srgbClr val="000000"/>
                </a:solidFill>
                <a:latin typeface="Georgia"/>
                <a:ea typeface="Georgia"/>
                <a:cs typeface="Georgia"/>
                <a:sym typeface="Georgia"/>
              </a:rPr>
              <a:t> </a:t>
            </a:r>
            <a:endParaRPr lang="en-US"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Georgia"/>
                <a:ea typeface="Georgia"/>
                <a:cs typeface="Georgia"/>
                <a:sym typeface="Georgia"/>
              </a:rPr>
              <a:t>Residential Units: 4</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Georgia"/>
                <a:ea typeface="Georgia"/>
                <a:cs typeface="Georgia"/>
                <a:sym typeface="Georgia"/>
              </a:rPr>
              <a:t>Parcel acreage: .216</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Georgia"/>
                <a:ea typeface="Georgia"/>
                <a:cs typeface="Georgia"/>
                <a:sym typeface="Georgia"/>
              </a:rPr>
              <a:t>Parcel Density: </a:t>
            </a:r>
            <a:r>
              <a:rPr lang="en-US" dirty="0">
                <a:latin typeface="Georgia"/>
                <a:ea typeface="Georgia"/>
                <a:cs typeface="Georgia"/>
                <a:sym typeface="Georgia"/>
              </a:rPr>
              <a:t>18 </a:t>
            </a:r>
            <a:r>
              <a:rPr lang="en-US" sz="1400" b="0" i="0" u="none" strike="noStrike" cap="none" dirty="0">
                <a:solidFill>
                  <a:srgbClr val="000000"/>
                </a:solidFill>
                <a:latin typeface="Georgia"/>
                <a:ea typeface="Georgia"/>
                <a:cs typeface="Georgia"/>
                <a:sym typeface="Georgia"/>
              </a:rPr>
              <a:t>units/acre</a:t>
            </a:r>
          </a:p>
        </p:txBody>
      </p:sp>
      <p:pic>
        <p:nvPicPr>
          <p:cNvPr id="2" name="Picture 1">
            <a:extLst>
              <a:ext uri="{FF2B5EF4-FFF2-40B4-BE49-F238E27FC236}">
                <a16:creationId xmlns:a16="http://schemas.microsoft.com/office/drawing/2014/main" id="{8128004E-B341-788A-F92A-5F8324813CD7}"/>
              </a:ext>
            </a:extLst>
          </p:cNvPr>
          <p:cNvPicPr>
            <a:picLocks noChangeAspect="1"/>
          </p:cNvPicPr>
          <p:nvPr/>
        </p:nvPicPr>
        <p:blipFill>
          <a:blip r:embed="rId4"/>
          <a:stretch>
            <a:fillRect/>
          </a:stretch>
        </p:blipFill>
        <p:spPr>
          <a:xfrm>
            <a:off x="5371415" y="1180220"/>
            <a:ext cx="2565291" cy="26737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75000"/>
              <a:buFont typeface="Calibri"/>
              <a:buNone/>
            </a:pPr>
            <a:r>
              <a:rPr lang="en-US" b="1" dirty="0"/>
              <a:t>Multi family density look like in Marblehead </a:t>
            </a:r>
            <a:br>
              <a:rPr lang="en-US" dirty="0"/>
            </a:br>
            <a:endParaRPr dirty="0"/>
          </a:p>
        </p:txBody>
      </p:sp>
      <p:pic>
        <p:nvPicPr>
          <p:cNvPr id="115" name="Google Shape;115;p10"/>
          <p:cNvPicPr preferRelativeResize="0"/>
          <p:nvPr/>
        </p:nvPicPr>
        <p:blipFill rotWithShape="1">
          <a:blip r:embed="rId3">
            <a:alphaModFix/>
          </a:blip>
          <a:srcRect/>
          <a:stretch/>
        </p:blipFill>
        <p:spPr>
          <a:xfrm>
            <a:off x="507207" y="1225153"/>
            <a:ext cx="3451030" cy="2588272"/>
          </a:xfrm>
          <a:prstGeom prst="rect">
            <a:avLst/>
          </a:prstGeom>
          <a:noFill/>
          <a:ln>
            <a:noFill/>
          </a:ln>
        </p:spPr>
      </p:pic>
      <p:sp>
        <p:nvSpPr>
          <p:cNvPr id="116" name="Google Shape;116;p10"/>
          <p:cNvSpPr txBox="1">
            <a:spLocks noGrp="1"/>
          </p:cNvSpPr>
          <p:nvPr>
            <p:ph type="body" idx="1"/>
          </p:nvPr>
        </p:nvSpPr>
        <p:spPr>
          <a:xfrm>
            <a:off x="311700" y="1152475"/>
            <a:ext cx="3646537" cy="259085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400"/>
              <a:buNone/>
            </a:pPr>
            <a:endParaRPr/>
          </a:p>
        </p:txBody>
      </p:sp>
      <p:pic>
        <p:nvPicPr>
          <p:cNvPr id="117" name="Google Shape;117;p10"/>
          <p:cNvPicPr preferRelativeResize="0"/>
          <p:nvPr/>
        </p:nvPicPr>
        <p:blipFill rotWithShape="1">
          <a:blip r:embed="rId4">
            <a:alphaModFix/>
          </a:blip>
          <a:srcRect/>
          <a:stretch/>
        </p:blipFill>
        <p:spPr>
          <a:xfrm>
            <a:off x="5010147" y="1107280"/>
            <a:ext cx="3454468" cy="2590850"/>
          </a:xfrm>
          <a:prstGeom prst="rect">
            <a:avLst/>
          </a:prstGeom>
          <a:noFill/>
          <a:ln>
            <a:noFill/>
          </a:ln>
        </p:spPr>
      </p:pic>
      <p:sp>
        <p:nvSpPr>
          <p:cNvPr id="118" name="Google Shape;118;p10"/>
          <p:cNvSpPr txBox="1">
            <a:spLocks noGrp="1"/>
          </p:cNvSpPr>
          <p:nvPr>
            <p:ph type="body" idx="2"/>
          </p:nvPr>
        </p:nvSpPr>
        <p:spPr>
          <a:xfrm>
            <a:off x="4832400" y="1152475"/>
            <a:ext cx="3668663" cy="259085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400"/>
              <a:buNone/>
            </a:pPr>
            <a:endParaRPr/>
          </a:p>
        </p:txBody>
      </p:sp>
      <p:sp>
        <p:nvSpPr>
          <p:cNvPr id="119" name="Google Shape;119;p10"/>
          <p:cNvSpPr txBox="1"/>
          <p:nvPr/>
        </p:nvSpPr>
        <p:spPr>
          <a:xfrm>
            <a:off x="211900" y="3813425"/>
            <a:ext cx="2893800"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Bradford Court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Residential Units: 23</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Parcel Acreage: .977 total</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Parcel Density: 23 units/acre</a:t>
            </a:r>
            <a:endParaRPr sz="1400" b="0" i="0" u="none" strike="noStrike" cap="none">
              <a:solidFill>
                <a:srgbClr val="000000"/>
              </a:solidFill>
              <a:latin typeface="Georgia"/>
              <a:ea typeface="Georgia"/>
              <a:cs typeface="Georgia"/>
              <a:sym typeface="Georgia"/>
            </a:endParaRPr>
          </a:p>
        </p:txBody>
      </p:sp>
      <p:sp>
        <p:nvSpPr>
          <p:cNvPr id="120" name="Google Shape;120;p10"/>
          <p:cNvSpPr txBox="1"/>
          <p:nvPr/>
        </p:nvSpPr>
        <p:spPr>
          <a:xfrm>
            <a:off x="5000044" y="3841225"/>
            <a:ext cx="2778919"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8 Franklin Street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Residential Units: 20</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Parcel Acreage: 0.477</a:t>
            </a:r>
            <a:endParaRPr sz="1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Georgia"/>
                <a:cs typeface="Georgia"/>
                <a:sym typeface="Georgia"/>
              </a:rPr>
              <a:t>Parcel Density: 41 </a:t>
            </a:r>
            <a:r>
              <a:rPr lang="en-US" sz="1400" b="0" i="0" u="none" strike="noStrike" cap="none">
                <a:solidFill>
                  <a:schemeClr val="dk1"/>
                </a:solidFill>
                <a:latin typeface="Georgia"/>
                <a:ea typeface="Georgia"/>
                <a:cs typeface="Georgia"/>
                <a:sym typeface="Georgia"/>
              </a:rPr>
              <a:t>units/acre</a:t>
            </a:r>
            <a:endParaRPr sz="1400" b="0" i="0" u="none" strike="noStrike" cap="none">
              <a:solidFill>
                <a:srgbClr val="000000"/>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75000"/>
              <a:buFont typeface="Calibri"/>
              <a:buNone/>
            </a:pPr>
            <a:r>
              <a:rPr lang="en-US" b="1" dirty="0"/>
              <a:t>Multi family density look like in Marblehead</a:t>
            </a:r>
            <a:br>
              <a:rPr lang="en-US" dirty="0"/>
            </a:br>
            <a:endParaRPr dirty="0"/>
          </a:p>
        </p:txBody>
      </p:sp>
      <p:pic>
        <p:nvPicPr>
          <p:cNvPr id="7" name="Picture 6">
            <a:extLst>
              <a:ext uri="{FF2B5EF4-FFF2-40B4-BE49-F238E27FC236}">
                <a16:creationId xmlns:a16="http://schemas.microsoft.com/office/drawing/2014/main" id="{5D7FD453-5363-2D2A-DA83-ECD945AEAF00}"/>
              </a:ext>
            </a:extLst>
          </p:cNvPr>
          <p:cNvPicPr>
            <a:picLocks noChangeAspect="1"/>
          </p:cNvPicPr>
          <p:nvPr/>
        </p:nvPicPr>
        <p:blipFill>
          <a:blip r:embed="rId3"/>
          <a:stretch>
            <a:fillRect/>
          </a:stretch>
        </p:blipFill>
        <p:spPr>
          <a:xfrm>
            <a:off x="714375" y="1357313"/>
            <a:ext cx="3398725" cy="2257425"/>
          </a:xfrm>
          <a:prstGeom prst="rect">
            <a:avLst/>
          </a:prstGeom>
        </p:spPr>
      </p:pic>
      <p:sp>
        <p:nvSpPr>
          <p:cNvPr id="5" name="Text Placeholder 4">
            <a:extLst>
              <a:ext uri="{FF2B5EF4-FFF2-40B4-BE49-F238E27FC236}">
                <a16:creationId xmlns:a16="http://schemas.microsoft.com/office/drawing/2014/main" id="{602A8D78-9B5C-50FD-9000-C767E4EABD74}"/>
              </a:ext>
            </a:extLst>
          </p:cNvPr>
          <p:cNvSpPr>
            <a:spLocks noGrp="1"/>
          </p:cNvSpPr>
          <p:nvPr>
            <p:ph type="body" idx="1"/>
          </p:nvPr>
        </p:nvSpPr>
        <p:spPr>
          <a:xfrm>
            <a:off x="311700" y="1152475"/>
            <a:ext cx="3881681" cy="2462263"/>
          </a:xfrm>
        </p:spPr>
        <p:txBody>
          <a:bodyPr/>
          <a:lstStyle/>
          <a:p>
            <a:pPr marL="139700" indent="0">
              <a:buNone/>
            </a:pPr>
            <a:endParaRPr lang="en-US" dirty="0"/>
          </a:p>
        </p:txBody>
      </p:sp>
      <p:sp>
        <p:nvSpPr>
          <p:cNvPr id="6" name="Text Placeholder 5">
            <a:extLst>
              <a:ext uri="{FF2B5EF4-FFF2-40B4-BE49-F238E27FC236}">
                <a16:creationId xmlns:a16="http://schemas.microsoft.com/office/drawing/2014/main" id="{A3E2BD52-8E52-CF1D-E304-FFA1152CAF3D}"/>
              </a:ext>
            </a:extLst>
          </p:cNvPr>
          <p:cNvSpPr>
            <a:spLocks noGrp="1"/>
          </p:cNvSpPr>
          <p:nvPr>
            <p:ph type="body" idx="2"/>
          </p:nvPr>
        </p:nvSpPr>
        <p:spPr/>
        <p:txBody>
          <a:bodyPr/>
          <a:lstStyle/>
          <a:p>
            <a:endParaRPr lang="en-US" dirty="0"/>
          </a:p>
        </p:txBody>
      </p:sp>
      <p:sp>
        <p:nvSpPr>
          <p:cNvPr id="3" name="TextBox 2">
            <a:extLst>
              <a:ext uri="{FF2B5EF4-FFF2-40B4-BE49-F238E27FC236}">
                <a16:creationId xmlns:a16="http://schemas.microsoft.com/office/drawing/2014/main" id="{23D69EF1-3567-6D11-4709-0D6ABE619C05}"/>
              </a:ext>
            </a:extLst>
          </p:cNvPr>
          <p:cNvSpPr txBox="1"/>
          <p:nvPr/>
        </p:nvSpPr>
        <p:spPr>
          <a:xfrm>
            <a:off x="5393531" y="4150519"/>
            <a:ext cx="2621757" cy="738664"/>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Georgia"/>
                <a:ea typeface="Georgia"/>
                <a:cs typeface="Georgia"/>
                <a:sym typeface="Georgia"/>
              </a:rPr>
              <a:t>107-113 Front Street</a:t>
            </a:r>
            <a:endParaRPr lang="en-US"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Georgia"/>
                <a:ea typeface="Georgia"/>
                <a:cs typeface="Georgia"/>
                <a:sym typeface="Georgia"/>
              </a:rPr>
              <a:t>Total Parcels Acreages: .104</a:t>
            </a:r>
            <a:endParaRPr lang="en-US"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Georgia"/>
                <a:ea typeface="Georgia"/>
                <a:cs typeface="Georgia"/>
                <a:sym typeface="Georgia"/>
              </a:rPr>
              <a:t> Density: 40 units/acre</a:t>
            </a:r>
          </a:p>
        </p:txBody>
      </p:sp>
      <p:pic>
        <p:nvPicPr>
          <p:cNvPr id="4" name="Google Shape;104;p9">
            <a:extLst>
              <a:ext uri="{FF2B5EF4-FFF2-40B4-BE49-F238E27FC236}">
                <a16:creationId xmlns:a16="http://schemas.microsoft.com/office/drawing/2014/main" id="{0DEC8A2D-590F-BACF-96AA-F806E309611A}"/>
              </a:ext>
            </a:extLst>
          </p:cNvPr>
          <p:cNvPicPr preferRelativeResize="0"/>
          <p:nvPr/>
        </p:nvPicPr>
        <p:blipFill rotWithShape="1">
          <a:blip r:embed="rId4">
            <a:alphaModFix/>
          </a:blip>
          <a:srcRect/>
          <a:stretch/>
        </p:blipFill>
        <p:spPr>
          <a:xfrm>
            <a:off x="4655100" y="1256571"/>
            <a:ext cx="3645938" cy="2734454"/>
          </a:xfrm>
          <a:prstGeom prst="rect">
            <a:avLst/>
          </a:prstGeom>
          <a:noFill/>
          <a:ln>
            <a:noFill/>
          </a:ln>
        </p:spPr>
      </p:pic>
      <p:sp>
        <p:nvSpPr>
          <p:cNvPr id="8" name="TextBox 7">
            <a:extLst>
              <a:ext uri="{FF2B5EF4-FFF2-40B4-BE49-F238E27FC236}">
                <a16:creationId xmlns:a16="http://schemas.microsoft.com/office/drawing/2014/main" id="{70D0EDAD-E724-66F5-322F-58B8C5ED1B75}"/>
              </a:ext>
            </a:extLst>
          </p:cNvPr>
          <p:cNvSpPr txBox="1"/>
          <p:nvPr/>
        </p:nvSpPr>
        <p:spPr>
          <a:xfrm>
            <a:off x="864394" y="4057650"/>
            <a:ext cx="2728912" cy="954107"/>
          </a:xfrm>
          <a:prstGeom prst="rect">
            <a:avLst/>
          </a:prstGeom>
          <a:noFill/>
        </p:spPr>
        <p:txBody>
          <a:bodyPr wrap="square" rtlCol="0">
            <a:spAutoFit/>
          </a:bodyPr>
          <a:lstStyle/>
          <a:p>
            <a:r>
              <a:rPr lang="en-US" dirty="0"/>
              <a:t>Marblehead Highlands</a:t>
            </a:r>
          </a:p>
          <a:p>
            <a:r>
              <a:rPr lang="en-US" dirty="0"/>
              <a:t>Residential Units 88</a:t>
            </a:r>
          </a:p>
          <a:p>
            <a:r>
              <a:rPr lang="en-US" dirty="0"/>
              <a:t>Parcel size 4.4 acres</a:t>
            </a:r>
          </a:p>
          <a:p>
            <a:r>
              <a:rPr lang="en-US" dirty="0"/>
              <a:t>Density: 20 units per acre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919</Words>
  <Application>Microsoft Office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Libre Franklin SemiBold</vt:lpstr>
      <vt:lpstr>Times New Roman</vt:lpstr>
      <vt:lpstr>Simple Light</vt:lpstr>
      <vt:lpstr>MBTA Multifamily Zoning Requirements  (Section 3A)</vt:lpstr>
      <vt:lpstr>Agenda </vt:lpstr>
      <vt:lpstr>What is the MBTA Community zoning? </vt:lpstr>
      <vt:lpstr>Why was the law passed? </vt:lpstr>
      <vt:lpstr>What does this law mean for Marblehead ? </vt:lpstr>
      <vt:lpstr>Do we currently comply with the law? </vt:lpstr>
      <vt:lpstr>What does 15 units per acre look like in Marblehead? </vt:lpstr>
      <vt:lpstr>Multi family density look like in Marblehead  </vt:lpstr>
      <vt:lpstr>Multi family density look like in Marblehead </vt:lpstr>
      <vt:lpstr>Where are we in the process?   </vt:lpstr>
      <vt:lpstr>Community Engagement  </vt:lpstr>
      <vt:lpstr>Potential Community Engagement Methods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MBTA Multifamily Zoning Requirements  (Section 3A)</dc:title>
  <dc:creator>Becky Curran</dc:creator>
  <cp:lastModifiedBy>Becky Curran</cp:lastModifiedBy>
  <cp:revision>2</cp:revision>
  <dcterms:modified xsi:type="dcterms:W3CDTF">2023-09-12T21:42:35Z</dcterms:modified>
</cp:coreProperties>
</file>