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84" r:id="rId3"/>
    <p:sldId id="285" r:id="rId4"/>
    <p:sldId id="264" r:id="rId5"/>
    <p:sldId id="278" r:id="rId6"/>
    <p:sldId id="272" r:id="rId7"/>
    <p:sldId id="291" r:id="rId8"/>
    <p:sldId id="257" r:id="rId9"/>
    <p:sldId id="261" r:id="rId10"/>
    <p:sldId id="294" r:id="rId11"/>
    <p:sldId id="292" r:id="rId12"/>
    <p:sldId id="293" r:id="rId13"/>
    <p:sldId id="290" r:id="rId14"/>
    <p:sldId id="282" r:id="rId15"/>
    <p:sldId id="28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89-2A0B-4F52-BC56-B26D4C822A3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19BD96-7893-49B6-ADF5-95A645E8B7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89-2A0B-4F52-BC56-B26D4C822A3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D96-7893-49B6-ADF5-95A645E8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89-2A0B-4F52-BC56-B26D4C822A3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D96-7893-49B6-ADF5-95A645E8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89-2A0B-4F52-BC56-B26D4C822A3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D96-7893-49B6-ADF5-95A645E8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89-2A0B-4F52-BC56-B26D4C822A3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D96-7893-49B6-ADF5-95A645E8B7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89-2A0B-4F52-BC56-B26D4C822A3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D96-7893-49B6-ADF5-95A645E8B7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89-2A0B-4F52-BC56-B26D4C822A3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D96-7893-49B6-ADF5-95A645E8B7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89-2A0B-4F52-BC56-B26D4C822A3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D96-7893-49B6-ADF5-95A645E8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89-2A0B-4F52-BC56-B26D4C822A3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D96-7893-49B6-ADF5-95A645E8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89-2A0B-4F52-BC56-B26D4C822A3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D96-7893-49B6-ADF5-95A645E8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89-2A0B-4F52-BC56-B26D4C822A3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BD96-7893-49B6-ADF5-95A645E8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43AD89-2A0B-4F52-BC56-B26D4C822A3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19BD96-7893-49B6-ADF5-95A645E8B7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rebeccac@marblehead.or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359614" cy="3566160"/>
          </a:xfrm>
        </p:spPr>
        <p:txBody>
          <a:bodyPr>
            <a:normAutofit fontScale="90000"/>
          </a:bodyPr>
          <a:lstStyle/>
          <a:p>
            <a:r>
              <a:rPr lang="en-US" sz="7300" u="sng" dirty="0"/>
              <a:t>Accessory Dwelling Units</a:t>
            </a:r>
            <a:br>
              <a:rPr lang="en-US" u="sng" dirty="0"/>
            </a:br>
            <a:br>
              <a:rPr lang="en-US" u="sng" dirty="0"/>
            </a:br>
            <a:endParaRPr lang="en-US" sz="4000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Planning Board Forum  </a:t>
            </a:r>
          </a:p>
          <a:p>
            <a:r>
              <a:rPr lang="en-US" dirty="0">
                <a:solidFill>
                  <a:schemeClr val="tx1"/>
                </a:solidFill>
              </a:rPr>
              <a:t>November 15, 2022</a:t>
            </a:r>
          </a:p>
        </p:txBody>
      </p:sp>
    </p:spTree>
    <p:extLst>
      <p:ext uri="{BB962C8B-B14F-4D97-AF65-F5344CB8AC3E}">
        <p14:creationId xmlns:p14="http://schemas.microsoft.com/office/powerpoint/2010/main" val="755355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0D2A-FAD6-44B4-89A9-D33ACAB70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pic>
        <p:nvPicPr>
          <p:cNvPr id="1026" name="Picture 2" descr="Mhead Welcome Sign">
            <a:extLst>
              <a:ext uri="{FF2B5EF4-FFF2-40B4-BE49-F238E27FC236}">
                <a16:creationId xmlns:a16="http://schemas.microsoft.com/office/drawing/2014/main" id="{EC1A32F9-F690-414F-AEC4-E21A9526A712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334" y="1891753"/>
            <a:ext cx="3047619" cy="39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F953D2-C315-4880-ACF1-4E81BE6CA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334" y="1988599"/>
            <a:ext cx="2977674" cy="958788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07098E9-EE37-44DD-848E-CCF6894226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915705" y="1988599"/>
            <a:ext cx="3894338" cy="38489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40102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7CCD4-235E-4E6A-927E-319EC502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can we expect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F0D8E-A548-4341-979E-131C63589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chemeClr val="tx1"/>
                </a:solidFill>
                <a:effectLst/>
                <a:latin typeface="+mn-lt"/>
              </a:rPr>
              <a:t>A review by the Pioneer Institute on Public Policy of 100 cities and towns around (but not including) Boston found that, among the 37 communities that allow ADUs, only 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2.5 are built per year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Closer to home in the past three years three were built in Swampscott , seven in Ipswich and ten in Peabody. </a:t>
            </a:r>
          </a:p>
        </p:txBody>
      </p:sp>
    </p:spTree>
    <p:extLst>
      <p:ext uri="{BB962C8B-B14F-4D97-AF65-F5344CB8AC3E}">
        <p14:creationId xmlns:p14="http://schemas.microsoft.com/office/powerpoint/2010/main" val="3109957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75E13-FA48-4081-AD0A-DC082343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75D8F-D252-4F0E-9452-190C2B43C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There are certain things we know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One ADU per property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Either the ADU or the primary residence must be occupied by the owner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One parking space for each ADU must be provided </a:t>
            </a:r>
          </a:p>
          <a:p>
            <a:pPr marL="0"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The units can not be separated and sold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S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hort term rentals (Airbnb) are prohibited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Process – by right in certain circumstances and by special permit in others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00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9C51B-9791-4C24-8A59-29DAF9E81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we don’t know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9AC37-3A71-4DAA-9D0F-81FFC2042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5CCA74-C667-442A-8924-7D146F674EBD}"/>
              </a:ext>
            </a:extLst>
          </p:cNvPr>
          <p:cNvSpPr txBox="1"/>
          <p:nvPr/>
        </p:nvSpPr>
        <p:spPr>
          <a:xfrm>
            <a:off x="1997476" y="1997476"/>
            <a:ext cx="714430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</a:rPr>
              <a:t>Size limitation </a:t>
            </a:r>
            <a:r>
              <a:rPr lang="en-US" sz="2400" dirty="0">
                <a:ea typeface="Calibri" panose="020F0502020204030204" pitchFamily="34" charset="0"/>
              </a:rPr>
              <a:t> limit to 2 bedroom or a maximum of 900 square feet or 1000 Square feet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</a:rPr>
              <a:t>How to ensure rules are followed – affidavits, certifications, annual inspections</a:t>
            </a:r>
            <a:r>
              <a:rPr lang="en-US" sz="2400">
                <a:effectLst/>
                <a:ea typeface="Calibri" panose="020F0502020204030204" pitchFamily="34" charset="0"/>
              </a:rPr>
              <a:t>, enforcement  </a:t>
            </a:r>
            <a:endParaRPr lang="en-US" sz="24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</a:rPr>
              <a:t>Limit rent to 60% or 70% of area rents as determined by HUD (greater affordability) or no restriction (more likely to be built) </a:t>
            </a:r>
          </a:p>
        </p:txBody>
      </p:sp>
    </p:spTree>
    <p:extLst>
      <p:ext uri="{BB962C8B-B14F-4D97-AF65-F5344CB8AC3E}">
        <p14:creationId xmlns:p14="http://schemas.microsoft.com/office/powerpoint/2010/main" val="1421896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7DFE5-0488-43B6-8B85-AD72DB269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Feedback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A9341-85AF-4654-85FC-138748511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We are interested in your opinions please, use raise hand function, chat function or send information after to </a:t>
            </a:r>
            <a:r>
              <a:rPr lang="en-US" dirty="0">
                <a:solidFill>
                  <a:schemeClr val="tx1"/>
                </a:solidFill>
                <a:latin typeface="+mn-lt"/>
                <a:hlinkClick r:id="rId2"/>
              </a:rPr>
              <a:t>rebeccac@marblehead.org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We have promised to and must end the meeting by 7:30 PM 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Other resources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https://ma-smartgrowth.org/wp-content/uploads/2019/01/ADU-MSGA-Pioneer-paper-2018.pdf</a:t>
            </a:r>
          </a:p>
        </p:txBody>
      </p:sp>
    </p:spTree>
    <p:extLst>
      <p:ext uri="{BB962C8B-B14F-4D97-AF65-F5344CB8AC3E}">
        <p14:creationId xmlns:p14="http://schemas.microsoft.com/office/powerpoint/2010/main" val="501301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5657-C83A-4AF7-A3F3-3741D5787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&amp; Time 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1BC55-973A-4CFF-A525-45B8FE4FA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Refine &amp; finalize through January 2023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Public hearing on final draft – January 10, 2023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Submit bylaw amendments for inclusion in warrant – end of January 2023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Educate and Build support February to May 2023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Planning Board official public hearing - April 11, 2023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Action voted at Annual Town Meeting May 1 or 2,  2023</a:t>
            </a:r>
            <a:endParaRPr lang="en-US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61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6C1015-4EEC-4BBF-BC17-B63AF86E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9007B0-CFB7-47BE-8635-1EA7C12B0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Welcome and Introductions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Presentation on ADUs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Work to date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Community Feedback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Q&amp;A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 Next Steps</a:t>
            </a:r>
          </a:p>
        </p:txBody>
      </p:sp>
    </p:spTree>
    <p:extLst>
      <p:ext uri="{BB962C8B-B14F-4D97-AF65-F5344CB8AC3E}">
        <p14:creationId xmlns:p14="http://schemas.microsoft.com/office/powerpoint/2010/main" val="383628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F5C04-4D33-4D05-AD3A-FBCB0B82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6DAB6-ABFE-4189-969B-33B96D1B2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</a:rPr>
              <a:t>Marblehead Planning Board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Chairman – Bob Schaffner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Vice Chairman – Ed Nilsson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Andrew Christensen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Barton Hyte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Rossana Ferrante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Steve Leverone – Associate Member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Becky Cutting – Town Planner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6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4000" dirty="0"/>
              <a:t>What is an Accessory Dwelling Unit?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3581" y="1600200"/>
            <a:ext cx="5513033" cy="452596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An Accessory Dwelling unit (ADU) is a second small unit on the same property  as single family house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It can be located within a house, attached or detached </a:t>
            </a:r>
          </a:p>
          <a:p>
            <a:pPr marL="0" indent="0">
              <a:buNone/>
            </a:pPr>
            <a:endParaRPr lang="en-US" sz="38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DB7144-E91F-49C5-ABE1-325053A50DF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813934" y="1697853"/>
            <a:ext cx="452596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2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2474" y="666427"/>
            <a:ext cx="6548034" cy="180555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A common feature of all accessory units are that they are self-contained  and subordinate to an existing dwelling </a:t>
            </a:r>
          </a:p>
          <a:p>
            <a:endParaRPr lang="en-US" dirty="0"/>
          </a:p>
        </p:txBody>
      </p:sp>
      <p:pic>
        <p:nvPicPr>
          <p:cNvPr id="6" name="Picture 4" descr="Image result for accessory apartments single family massachuset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792" y="2405974"/>
            <a:ext cx="536363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49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we are looking at ADU’s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population in Marblehead is aging. Demographic data shows that the number of persons over 55 has increased by over 20% in the last 10 years. </a:t>
            </a:r>
          </a:p>
          <a:p>
            <a:endParaRPr lang="en-US" sz="24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 people live longer, more housing options are needed. </a:t>
            </a:r>
          </a:p>
          <a:p>
            <a:endParaRPr lang="en-US" sz="24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Increasingly, people are asking about options for parents and adult children to live with them and ways to remain in their houses. </a:t>
            </a:r>
          </a:p>
          <a:p>
            <a:endParaRPr lang="en-US" sz="24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Housing Production Plan completed in 2020 identify ADU’s as a way to create naturally occurring affordable housing . </a:t>
            </a:r>
          </a:p>
        </p:txBody>
      </p:sp>
    </p:spTree>
    <p:extLst>
      <p:ext uri="{BB962C8B-B14F-4D97-AF65-F5344CB8AC3E}">
        <p14:creationId xmlns:p14="http://schemas.microsoft.com/office/powerpoint/2010/main" val="261131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4A44F-F64C-485D-AC2F-54F728C2A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are looking at ADU’s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66F73-807C-4443-9591-DB0E60378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In the town’s recently completed Housing Production Plan (2020)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</a:rPr>
              <a:t>Accessory dwelling units were specifically called out in an action plan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ADOPT ZONING THAT ALLOWS SMALL DIVERSE HOUSING TYPES Zoning that allows cottage homes, detached accessory dwelling units, co-housing, and tiny homes will create more </a:t>
            </a:r>
            <a:r>
              <a:rPr lang="en-US" sz="2200" b="1" dirty="0">
                <a:solidFill>
                  <a:schemeClr val="tx1"/>
                </a:solidFill>
                <a:latin typeface="+mn-lt"/>
              </a:rPr>
              <a:t>naturally occurring affordable housing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(NOAH) in the town. </a:t>
            </a:r>
          </a:p>
        </p:txBody>
      </p:sp>
    </p:spTree>
    <p:extLst>
      <p:ext uri="{BB962C8B-B14F-4D97-AF65-F5344CB8AC3E}">
        <p14:creationId xmlns:p14="http://schemas.microsoft.com/office/powerpoint/2010/main" val="288798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ADUs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Allow for family to live on same property (elderly parent or adult child)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</a:rPr>
              <a:t>•  C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an be used for family caregivers </a:t>
            </a:r>
          </a:p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Can provide rental income, especially for retirees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Allow seniors with large houses the opportunity to age in place and downsize, rather than displacement</a:t>
            </a:r>
          </a:p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ADUs tend to be lower-priced, so “naturally affordable” housing is produced  </a:t>
            </a:r>
          </a:p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Converting illegal apartments to legal ADUs can improve safety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Distribute new housing within existing buildings rather than new larger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</a:rPr>
              <a:t>    buildings (look of town character stays the same)</a:t>
            </a:r>
          </a:p>
        </p:txBody>
      </p:sp>
    </p:spTree>
    <p:extLst>
      <p:ext uri="{BB962C8B-B14F-4D97-AF65-F5344CB8AC3E}">
        <p14:creationId xmlns:p14="http://schemas.microsoft.com/office/powerpoint/2010/main" val="350456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2216"/>
            <a:ext cx="10972800" cy="1297983"/>
          </a:xfrm>
        </p:spPr>
        <p:txBody>
          <a:bodyPr>
            <a:normAutofit/>
          </a:bodyPr>
          <a:lstStyle/>
          <a:p>
            <a:r>
              <a:rPr lang="en-US" dirty="0"/>
              <a:t>Work to 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Researched what other communities have done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Held a public forum in June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Held several working meetings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Developed a draft bylaw that is still a work in progress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31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8168</TotalTime>
  <Words>713</Words>
  <Application>Microsoft Office PowerPoint</Application>
  <PresentationFormat>Widescreen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Palatino Linotype</vt:lpstr>
      <vt:lpstr>Executive</vt:lpstr>
      <vt:lpstr>Accessory Dwelling Units  </vt:lpstr>
      <vt:lpstr>Agenda </vt:lpstr>
      <vt:lpstr>Introductions</vt:lpstr>
      <vt:lpstr>   What is an Accessory Dwelling Unit? </vt:lpstr>
      <vt:lpstr>PowerPoint Presentation</vt:lpstr>
      <vt:lpstr>Why we are looking at ADU’s </vt:lpstr>
      <vt:lpstr>Why we are looking at ADU’s </vt:lpstr>
      <vt:lpstr>Benefits of ADUs</vt:lpstr>
      <vt:lpstr>Work to date </vt:lpstr>
      <vt:lpstr>Resources </vt:lpstr>
      <vt:lpstr>How many can we expect </vt:lpstr>
      <vt:lpstr>Draft </vt:lpstr>
      <vt:lpstr>Things we don’t know </vt:lpstr>
      <vt:lpstr>Community Feedback </vt:lpstr>
      <vt:lpstr>Next Steps &amp; Time Line </vt:lpstr>
    </vt:vector>
  </TitlesOfParts>
  <Company>USDOT-Volpe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Accessory/Additional Dwelling Units</dc:title>
  <dc:creator>Hannon, Heather CTR (Volpe)</dc:creator>
  <cp:lastModifiedBy>Becky Curran</cp:lastModifiedBy>
  <cp:revision>64</cp:revision>
  <dcterms:created xsi:type="dcterms:W3CDTF">2018-07-20T01:24:58Z</dcterms:created>
  <dcterms:modified xsi:type="dcterms:W3CDTF">2022-11-16T14:19:10Z</dcterms:modified>
</cp:coreProperties>
</file>